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72" r:id="rId3"/>
    <p:sldId id="258" r:id="rId4"/>
    <p:sldId id="262" r:id="rId5"/>
    <p:sldId id="260" r:id="rId6"/>
    <p:sldId id="278" r:id="rId7"/>
    <p:sldId id="281" r:id="rId8"/>
    <p:sldId id="263" r:id="rId9"/>
    <p:sldId id="282" r:id="rId10"/>
    <p:sldId id="283" r:id="rId11"/>
    <p:sldId id="277" r:id="rId12"/>
    <p:sldId id="289" r:id="rId13"/>
    <p:sldId id="290" r:id="rId14"/>
    <p:sldId id="291" r:id="rId15"/>
    <p:sldId id="268" r:id="rId16"/>
    <p:sldId id="286" r:id="rId17"/>
    <p:sldId id="287" r:id="rId18"/>
    <p:sldId id="285" r:id="rId19"/>
    <p:sldId id="288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5ED"/>
    <a:srgbClr val="AF7CD6"/>
    <a:srgbClr val="7030A0"/>
    <a:srgbClr val="70AD47"/>
    <a:srgbClr val="DCF8C6"/>
    <a:srgbClr val="F2F2F2"/>
    <a:srgbClr val="E2F0D9"/>
    <a:srgbClr val="D0CECE"/>
    <a:srgbClr val="EEEEEE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60" y="-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1151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374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5249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1973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2884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762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837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8509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8203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4463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4799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5E795-AD2E-481A-B204-8CBC545005FE}" type="datetimeFigureOut">
              <a:rPr lang="es-ES" smtClean="0"/>
              <a:t>29/05/2018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D5870-74E4-42AE-99EF-421F5210BB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811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26" Type="http://schemas.microsoft.com/office/2007/relationships/hdphoto" Target="../media/hdphoto19.wdp"/><Relationship Id="rId3" Type="http://schemas.openxmlformats.org/officeDocument/2006/relationships/image" Target="../media/image6.jpg"/><Relationship Id="rId21" Type="http://schemas.openxmlformats.org/officeDocument/2006/relationships/image" Target="../media/image62.png"/><Relationship Id="rId7" Type="http://schemas.microsoft.com/office/2007/relationships/hdphoto" Target="../media/hdphoto2.wdp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65.png"/><Relationship Id="rId2" Type="http://schemas.openxmlformats.org/officeDocument/2006/relationships/image" Target="../media/image5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24" Type="http://schemas.microsoft.com/office/2007/relationships/hdphoto" Target="../media/hdphoto18.wdp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23" Type="http://schemas.openxmlformats.org/officeDocument/2006/relationships/image" Target="../media/image64.png"/><Relationship Id="rId28" Type="http://schemas.microsoft.com/office/2007/relationships/hdphoto" Target="../media/hdphoto20.wdp"/><Relationship Id="rId10" Type="http://schemas.openxmlformats.org/officeDocument/2006/relationships/image" Target="../media/image10.png"/><Relationship Id="rId19" Type="http://schemas.openxmlformats.org/officeDocument/2006/relationships/image" Target="../media/image24.png"/><Relationship Id="rId4" Type="http://schemas.openxmlformats.org/officeDocument/2006/relationships/image" Target="../media/image7.png"/><Relationship Id="rId9" Type="http://schemas.microsoft.com/office/2007/relationships/hdphoto" Target="../media/hdphoto3.wdp"/><Relationship Id="rId14" Type="http://schemas.openxmlformats.org/officeDocument/2006/relationships/image" Target="../media/image13.png"/><Relationship Id="rId22" Type="http://schemas.openxmlformats.org/officeDocument/2006/relationships/image" Target="../media/image63.png"/><Relationship Id="rId27" Type="http://schemas.openxmlformats.org/officeDocument/2006/relationships/image" Target="../media/image66.png"/><Relationship Id="rId30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26" Type="http://schemas.microsoft.com/office/2007/relationships/hdphoto" Target="../media/hdphoto21.wdp"/><Relationship Id="rId3" Type="http://schemas.openxmlformats.org/officeDocument/2006/relationships/image" Target="../media/image6.jpg"/><Relationship Id="rId21" Type="http://schemas.openxmlformats.org/officeDocument/2006/relationships/image" Target="../media/image69.png"/><Relationship Id="rId7" Type="http://schemas.microsoft.com/office/2007/relationships/hdphoto" Target="../media/hdphoto2.wdp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71.png"/><Relationship Id="rId2" Type="http://schemas.openxmlformats.org/officeDocument/2006/relationships/image" Target="../media/image5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24" Type="http://schemas.openxmlformats.org/officeDocument/2006/relationships/image" Target="../media/image67.png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23" Type="http://schemas.openxmlformats.org/officeDocument/2006/relationships/image" Target="../media/image70.png"/><Relationship Id="rId28" Type="http://schemas.microsoft.com/office/2007/relationships/hdphoto" Target="../media/hdphoto22.wdp"/><Relationship Id="rId10" Type="http://schemas.openxmlformats.org/officeDocument/2006/relationships/image" Target="../media/image10.png"/><Relationship Id="rId19" Type="http://schemas.openxmlformats.org/officeDocument/2006/relationships/image" Target="../media/image24.png"/><Relationship Id="rId31" Type="http://schemas.openxmlformats.org/officeDocument/2006/relationships/image" Target="../media/image74.png"/><Relationship Id="rId4" Type="http://schemas.openxmlformats.org/officeDocument/2006/relationships/image" Target="../media/image7.png"/><Relationship Id="rId9" Type="http://schemas.microsoft.com/office/2007/relationships/hdphoto" Target="../media/hdphoto3.wdp"/><Relationship Id="rId14" Type="http://schemas.openxmlformats.org/officeDocument/2006/relationships/image" Target="../media/image13.png"/><Relationship Id="rId22" Type="http://schemas.openxmlformats.org/officeDocument/2006/relationships/image" Target="../media/image62.png"/><Relationship Id="rId27" Type="http://schemas.openxmlformats.org/officeDocument/2006/relationships/image" Target="../media/image72.png"/><Relationship Id="rId30" Type="http://schemas.microsoft.com/office/2007/relationships/hdphoto" Target="../media/hdphoto2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microsoft.com/office/2007/relationships/hdphoto" Target="../media/hdphoto24.wdp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75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microsoft.com/office/2007/relationships/hdphoto" Target="../media/hdphoto25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24.png"/><Relationship Id="rId10" Type="http://schemas.openxmlformats.org/officeDocument/2006/relationships/image" Target="../media/image13.png"/><Relationship Id="rId19" Type="http://schemas.openxmlformats.org/officeDocument/2006/relationships/image" Target="../media/image76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78.png"/><Relationship Id="rId3" Type="http://schemas.openxmlformats.org/officeDocument/2006/relationships/image" Target="../media/image6.jpg"/><Relationship Id="rId21" Type="http://schemas.microsoft.com/office/2007/relationships/hdphoto" Target="../media/hdphoto26.wdp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77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82.jpg"/><Relationship Id="rId5" Type="http://schemas.openxmlformats.org/officeDocument/2006/relationships/image" Target="../media/image8.png"/><Relationship Id="rId15" Type="http://schemas.openxmlformats.org/officeDocument/2006/relationships/image" Target="../media/image24.png"/><Relationship Id="rId23" Type="http://schemas.microsoft.com/office/2007/relationships/hdphoto" Target="../media/hdphoto27.wdp"/><Relationship Id="rId10" Type="http://schemas.openxmlformats.org/officeDocument/2006/relationships/image" Target="../media/image13.png"/><Relationship Id="rId19" Type="http://schemas.openxmlformats.org/officeDocument/2006/relationships/image" Target="../media/image79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jpeg"/><Relationship Id="rId22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microsoft.com/office/2007/relationships/hdphoto" Target="../media/hdphoto28.wdp"/><Relationship Id="rId3" Type="http://schemas.openxmlformats.org/officeDocument/2006/relationships/image" Target="../media/image6.jpg"/><Relationship Id="rId21" Type="http://schemas.microsoft.com/office/2007/relationships/hdphoto" Target="../media/hdphoto29.wdp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83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24.png"/><Relationship Id="rId10" Type="http://schemas.openxmlformats.org/officeDocument/2006/relationships/image" Target="../media/image13.png"/><Relationship Id="rId19" Type="http://schemas.openxmlformats.org/officeDocument/2006/relationships/image" Target="../media/image84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87.png"/><Relationship Id="rId3" Type="http://schemas.openxmlformats.org/officeDocument/2006/relationships/image" Target="../media/image6.jpg"/><Relationship Id="rId7" Type="http://schemas.microsoft.com/office/2007/relationships/hdphoto" Target="../media/hdphoto2.wdp"/><Relationship Id="rId12" Type="http://schemas.openxmlformats.org/officeDocument/2006/relationships/image" Target="../media/image8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87.png"/><Relationship Id="rId3" Type="http://schemas.openxmlformats.org/officeDocument/2006/relationships/image" Target="../media/image6.jpg"/><Relationship Id="rId7" Type="http://schemas.microsoft.com/office/2007/relationships/hdphoto" Target="../media/hdphoto2.wdp"/><Relationship Id="rId12" Type="http://schemas.openxmlformats.org/officeDocument/2006/relationships/image" Target="../media/image8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87.png"/><Relationship Id="rId3" Type="http://schemas.openxmlformats.org/officeDocument/2006/relationships/image" Target="../media/image6.jpg"/><Relationship Id="rId7" Type="http://schemas.microsoft.com/office/2007/relationships/hdphoto" Target="../media/hdphoto2.wdp"/><Relationship Id="rId12" Type="http://schemas.openxmlformats.org/officeDocument/2006/relationships/image" Target="../media/image8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87.png"/><Relationship Id="rId3" Type="http://schemas.openxmlformats.org/officeDocument/2006/relationships/image" Target="../media/image6.jpg"/><Relationship Id="rId7" Type="http://schemas.microsoft.com/office/2007/relationships/hdphoto" Target="../media/hdphoto2.wdp"/><Relationship Id="rId12" Type="http://schemas.openxmlformats.org/officeDocument/2006/relationships/image" Target="../media/image9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92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microsoft.com/office/2007/relationships/hdphoto" Target="../media/hdphoto4.wdp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5" Type="http://schemas.openxmlformats.org/officeDocument/2006/relationships/image" Target="../media/image87.png"/><Relationship Id="rId10" Type="http://schemas.microsoft.com/office/2007/relationships/hdphoto" Target="../media/hdphoto3.wdp"/><Relationship Id="rId4" Type="http://schemas.openxmlformats.org/officeDocument/2006/relationships/image" Target="../media/image6.jpg"/><Relationship Id="rId9" Type="http://schemas.openxmlformats.org/officeDocument/2006/relationships/image" Target="../media/image9.png"/><Relationship Id="rId1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26" Type="http://schemas.openxmlformats.org/officeDocument/2006/relationships/image" Target="../media/image23.png"/><Relationship Id="rId3" Type="http://schemas.openxmlformats.org/officeDocument/2006/relationships/image" Target="../media/image6.jpg"/><Relationship Id="rId21" Type="http://schemas.openxmlformats.org/officeDocument/2006/relationships/image" Target="../media/image20.png"/><Relationship Id="rId7" Type="http://schemas.microsoft.com/office/2007/relationships/hdphoto" Target="../media/hdphoto2.wdp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microsoft.com/office/2007/relationships/hdphoto" Target="../media/hdphoto6.wdp"/><Relationship Id="rId2" Type="http://schemas.openxmlformats.org/officeDocument/2006/relationships/image" Target="../media/image5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microsoft.com/office/2007/relationships/hdphoto" Target="../media/hdphoto7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24" Type="http://schemas.openxmlformats.org/officeDocument/2006/relationships/image" Target="../media/image22.png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23" Type="http://schemas.microsoft.com/office/2007/relationships/hdphoto" Target="../media/hdphoto5.wdp"/><Relationship Id="rId28" Type="http://schemas.openxmlformats.org/officeDocument/2006/relationships/image" Target="../media/image25.png"/><Relationship Id="rId10" Type="http://schemas.openxmlformats.org/officeDocument/2006/relationships/image" Target="../media/image10.png"/><Relationship Id="rId19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microsoft.com/office/2007/relationships/hdphoto" Target="../media/hdphoto3.wdp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4.png"/><Relationship Id="rId30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26" Type="http://schemas.openxmlformats.org/officeDocument/2006/relationships/image" Target="../media/image30.png"/><Relationship Id="rId3" Type="http://schemas.openxmlformats.org/officeDocument/2006/relationships/image" Target="../media/image6.jpg"/><Relationship Id="rId21" Type="http://schemas.openxmlformats.org/officeDocument/2006/relationships/image" Target="../media/image19.png"/><Relationship Id="rId7" Type="http://schemas.microsoft.com/office/2007/relationships/hdphoto" Target="../media/hdphoto2.wdp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9.png"/><Relationship Id="rId2" Type="http://schemas.openxmlformats.org/officeDocument/2006/relationships/image" Target="../media/image5.png"/><Relationship Id="rId16" Type="http://schemas.openxmlformats.org/officeDocument/2006/relationships/image" Target="../media/image15.png"/><Relationship Id="rId20" Type="http://schemas.microsoft.com/office/2007/relationships/hdphoto" Target="../media/hdphoto8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24" Type="http://schemas.openxmlformats.org/officeDocument/2006/relationships/image" Target="../media/image24.png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23" Type="http://schemas.microsoft.com/office/2007/relationships/hdphoto" Target="../media/hdphoto9.wdp"/><Relationship Id="rId10" Type="http://schemas.openxmlformats.org/officeDocument/2006/relationships/image" Target="../media/image10.png"/><Relationship Id="rId19" Type="http://schemas.openxmlformats.org/officeDocument/2006/relationships/image" Target="../media/image27.png"/><Relationship Id="rId4" Type="http://schemas.openxmlformats.org/officeDocument/2006/relationships/image" Target="../media/image7.png"/><Relationship Id="rId9" Type="http://schemas.microsoft.com/office/2007/relationships/hdphoto" Target="../media/hdphoto3.wdp"/><Relationship Id="rId14" Type="http://schemas.openxmlformats.org/officeDocument/2006/relationships/image" Target="../media/image13.png"/><Relationship Id="rId22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2.png"/><Relationship Id="rId1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microsoft.com/office/2007/relationships/hdphoto" Target="../media/hdphoto4.wdp"/><Relationship Id="rId17" Type="http://schemas.openxmlformats.org/officeDocument/2006/relationships/image" Target="../media/image23.png"/><Relationship Id="rId2" Type="http://schemas.openxmlformats.org/officeDocument/2006/relationships/image" Target="../media/image31.png"/><Relationship Id="rId16" Type="http://schemas.microsoft.com/office/2007/relationships/hdphoto" Target="../media/hdphoto10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5" Type="http://schemas.openxmlformats.org/officeDocument/2006/relationships/image" Target="../media/image34.png"/><Relationship Id="rId10" Type="http://schemas.microsoft.com/office/2007/relationships/hdphoto" Target="../media/hdphoto3.wdp"/><Relationship Id="rId4" Type="http://schemas.openxmlformats.org/officeDocument/2006/relationships/image" Target="../media/image6.jpg"/><Relationship Id="rId9" Type="http://schemas.openxmlformats.org/officeDocument/2006/relationships/image" Target="../media/image9.png"/><Relationship Id="rId1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6.png"/><Relationship Id="rId3" Type="http://schemas.openxmlformats.org/officeDocument/2006/relationships/image" Target="../media/image6.jpg"/><Relationship Id="rId7" Type="http://schemas.microsoft.com/office/2007/relationships/hdphoto" Target="../media/hdphoto2.wdp"/><Relationship Id="rId12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11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3.wdp"/><Relationship Id="rId1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26" Type="http://schemas.microsoft.com/office/2007/relationships/hdphoto" Target="../media/hdphoto13.wdp"/><Relationship Id="rId3" Type="http://schemas.openxmlformats.org/officeDocument/2006/relationships/image" Target="../media/image6.jpg"/><Relationship Id="rId21" Type="http://schemas.openxmlformats.org/officeDocument/2006/relationships/image" Target="../media/image38.png"/><Relationship Id="rId7" Type="http://schemas.microsoft.com/office/2007/relationships/hdphoto" Target="../media/hdphoto2.wdp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41.png"/><Relationship Id="rId2" Type="http://schemas.openxmlformats.org/officeDocument/2006/relationships/image" Target="../media/image5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24" Type="http://schemas.microsoft.com/office/2007/relationships/hdphoto" Target="../media/hdphoto12.wdp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23" Type="http://schemas.openxmlformats.org/officeDocument/2006/relationships/image" Target="../media/image40.png"/><Relationship Id="rId10" Type="http://schemas.openxmlformats.org/officeDocument/2006/relationships/image" Target="../media/image10.png"/><Relationship Id="rId19" Type="http://schemas.openxmlformats.org/officeDocument/2006/relationships/image" Target="../media/image24.png"/><Relationship Id="rId4" Type="http://schemas.openxmlformats.org/officeDocument/2006/relationships/image" Target="../media/image7.png"/><Relationship Id="rId9" Type="http://schemas.microsoft.com/office/2007/relationships/hdphoto" Target="../media/hdphoto3.wdp"/><Relationship Id="rId14" Type="http://schemas.openxmlformats.org/officeDocument/2006/relationships/image" Target="../media/image13.png"/><Relationship Id="rId22" Type="http://schemas.openxmlformats.org/officeDocument/2006/relationships/image" Target="../media/image39.png"/><Relationship Id="rId27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26" Type="http://schemas.microsoft.com/office/2007/relationships/hdphoto" Target="../media/hdphoto14.wdp"/><Relationship Id="rId3" Type="http://schemas.openxmlformats.org/officeDocument/2006/relationships/image" Target="../media/image6.jpg"/><Relationship Id="rId21" Type="http://schemas.microsoft.com/office/2007/relationships/hdphoto" Target="../media/hdphoto8.wdp"/><Relationship Id="rId7" Type="http://schemas.microsoft.com/office/2007/relationships/hdphoto" Target="../media/hdphoto2.wdp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45.png"/><Relationship Id="rId2" Type="http://schemas.openxmlformats.org/officeDocument/2006/relationships/image" Target="../media/image5.png"/><Relationship Id="rId16" Type="http://schemas.openxmlformats.org/officeDocument/2006/relationships/image" Target="../media/image15.png"/><Relationship Id="rId20" Type="http://schemas.openxmlformats.org/officeDocument/2006/relationships/image" Target="../media/image27.png"/><Relationship Id="rId29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24" Type="http://schemas.openxmlformats.org/officeDocument/2006/relationships/image" Target="../media/image44.png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23" Type="http://schemas.openxmlformats.org/officeDocument/2006/relationships/image" Target="../media/image43.png"/><Relationship Id="rId28" Type="http://schemas.microsoft.com/office/2007/relationships/hdphoto" Target="../media/hdphoto15.wdp"/><Relationship Id="rId10" Type="http://schemas.openxmlformats.org/officeDocument/2006/relationships/image" Target="../media/image10.png"/><Relationship Id="rId19" Type="http://schemas.openxmlformats.org/officeDocument/2006/relationships/image" Target="../media/image24.png"/><Relationship Id="rId31" Type="http://schemas.openxmlformats.org/officeDocument/2006/relationships/image" Target="../media/image48.png"/><Relationship Id="rId4" Type="http://schemas.openxmlformats.org/officeDocument/2006/relationships/image" Target="../media/image7.png"/><Relationship Id="rId9" Type="http://schemas.microsoft.com/office/2007/relationships/hdphoto" Target="../media/hdphoto3.wdp"/><Relationship Id="rId14" Type="http://schemas.openxmlformats.org/officeDocument/2006/relationships/image" Target="../media/image13.png"/><Relationship Id="rId22" Type="http://schemas.openxmlformats.org/officeDocument/2006/relationships/image" Target="../media/image19.png"/><Relationship Id="rId27" Type="http://schemas.openxmlformats.org/officeDocument/2006/relationships/image" Target="../media/image46.png"/><Relationship Id="rId30" Type="http://schemas.microsoft.com/office/2007/relationships/hdphoto" Target="../media/hdphoto16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6.jpg"/><Relationship Id="rId21" Type="http://schemas.openxmlformats.org/officeDocument/2006/relationships/image" Target="../media/image58.png"/><Relationship Id="rId7" Type="http://schemas.microsoft.com/office/2007/relationships/hdphoto" Target="../media/hdphoto2.wdp"/><Relationship Id="rId12" Type="http://schemas.openxmlformats.org/officeDocument/2006/relationships/image" Target="../media/image49.png"/><Relationship Id="rId17" Type="http://schemas.openxmlformats.org/officeDocument/2006/relationships/image" Target="../media/image54.jpg"/><Relationship Id="rId2" Type="http://schemas.openxmlformats.org/officeDocument/2006/relationships/image" Target="../media/image5.png"/><Relationship Id="rId16" Type="http://schemas.openxmlformats.org/officeDocument/2006/relationships/image" Target="../media/image53.png"/><Relationship Id="rId20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openxmlformats.org/officeDocument/2006/relationships/image" Target="../media/image52.png"/><Relationship Id="rId10" Type="http://schemas.openxmlformats.org/officeDocument/2006/relationships/image" Target="../media/image10.png"/><Relationship Id="rId19" Type="http://schemas.openxmlformats.org/officeDocument/2006/relationships/image" Target="../media/image56.png"/><Relationship Id="rId4" Type="http://schemas.openxmlformats.org/officeDocument/2006/relationships/image" Target="../media/image7.png"/><Relationship Id="rId9" Type="http://schemas.microsoft.com/office/2007/relationships/hdphoto" Target="../media/hdphoto3.wdp"/><Relationship Id="rId14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3" Type="http://schemas.openxmlformats.org/officeDocument/2006/relationships/image" Target="../media/image6.jpg"/><Relationship Id="rId21" Type="http://schemas.openxmlformats.org/officeDocument/2006/relationships/image" Target="../media/image59.png"/><Relationship Id="rId7" Type="http://schemas.microsoft.com/office/2007/relationships/hdphoto" Target="../media/hdphoto2.wdp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5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24" Type="http://schemas.microsoft.com/office/2007/relationships/hdphoto" Target="../media/hdphoto17.wdp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23" Type="http://schemas.openxmlformats.org/officeDocument/2006/relationships/image" Target="../media/image61.png"/><Relationship Id="rId10" Type="http://schemas.openxmlformats.org/officeDocument/2006/relationships/image" Target="../media/image10.png"/><Relationship Id="rId19" Type="http://schemas.openxmlformats.org/officeDocument/2006/relationships/image" Target="../media/image24.png"/><Relationship Id="rId4" Type="http://schemas.openxmlformats.org/officeDocument/2006/relationships/image" Target="../media/image7.png"/><Relationship Id="rId9" Type="http://schemas.microsoft.com/office/2007/relationships/hdphoto" Target="../media/hdphoto3.wdp"/><Relationship Id="rId14" Type="http://schemas.openxmlformats.org/officeDocument/2006/relationships/image" Target="../media/image13.png"/><Relationship Id="rId22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3900" y="1571144"/>
            <a:ext cx="5244858" cy="44630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3" name="Grupo 2"/>
          <p:cNvGrpSpPr/>
          <p:nvPr/>
        </p:nvGrpSpPr>
        <p:grpSpPr>
          <a:xfrm>
            <a:off x="5992934" y="1820175"/>
            <a:ext cx="2400568" cy="2883587"/>
            <a:chOff x="5639251" y="2515649"/>
            <a:chExt cx="3206999" cy="3387183"/>
          </a:xfrm>
        </p:grpSpPr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39648">
              <a:off x="5751490" y="2515649"/>
              <a:ext cx="3094760" cy="303988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055107">
              <a:off x="5639251" y="3072695"/>
              <a:ext cx="2990733" cy="283013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37194" y="2934766"/>
              <a:ext cx="2891789" cy="273457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4" name="CuadroTexto 13"/>
          <p:cNvSpPr txBox="1"/>
          <p:nvPr/>
        </p:nvSpPr>
        <p:spPr>
          <a:xfrm>
            <a:off x="237058" y="97444"/>
            <a:ext cx="76732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chemeClr val="accent1"/>
                </a:solidFill>
              </a:rPr>
              <a:t>Acercando la información de costes a los clínicos</a:t>
            </a:r>
            <a:endParaRPr lang="es-ES" sz="2800" b="1" dirty="0">
              <a:solidFill>
                <a:schemeClr val="accent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6315628" y="5713468"/>
            <a:ext cx="2745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chemeClr val="accent1"/>
                </a:solidFill>
              </a:rPr>
              <a:t>Guadalupe Carmona López</a:t>
            </a:r>
            <a:endParaRPr lang="es-ES" b="1" dirty="0">
              <a:solidFill>
                <a:schemeClr val="accent1"/>
              </a:solidFill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4134070" y="6082800"/>
            <a:ext cx="4893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dirty="0" smtClean="0">
                <a:solidFill>
                  <a:schemeClr val="accent1"/>
                </a:solidFill>
              </a:rPr>
              <a:t>Profesora de la Escuela Andaluza de Salud Pública</a:t>
            </a:r>
          </a:p>
          <a:p>
            <a:pPr algn="r"/>
            <a:r>
              <a:rPr lang="es-ES" dirty="0" smtClean="0">
                <a:solidFill>
                  <a:schemeClr val="accent1"/>
                </a:solidFill>
              </a:rPr>
              <a:t> Granada</a:t>
            </a:r>
            <a:endParaRPr lang="es-ES" dirty="0">
              <a:solidFill>
                <a:schemeClr val="accent1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237058" y="669251"/>
            <a:ext cx="4159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chemeClr val="accent1"/>
                </a:solidFill>
              </a:rPr>
              <a:t>8ª</a:t>
            </a:r>
            <a:r>
              <a:rPr lang="es-ES" dirty="0" smtClean="0"/>
              <a:t> </a:t>
            </a:r>
            <a:r>
              <a:rPr lang="es-ES" b="1" dirty="0" smtClean="0">
                <a:solidFill>
                  <a:srgbClr val="C00000"/>
                </a:solidFill>
              </a:rPr>
              <a:t>Jornada Regional Economía de la Salud</a:t>
            </a:r>
            <a:endParaRPr lang="es-ES" b="1" dirty="0">
              <a:solidFill>
                <a:srgbClr val="C00000"/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237058" y="1148012"/>
            <a:ext cx="3663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>
                <a:solidFill>
                  <a:srgbClr val="C00000"/>
                </a:solidFill>
              </a:rPr>
              <a:t>Hospital General Universitario J. M. Morales Meseguer</a:t>
            </a:r>
            <a:endParaRPr lang="es-ES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92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>
          <a:xfrm>
            <a:off x="0" y="-8567"/>
            <a:ext cx="9189829" cy="6866129"/>
            <a:chOff x="0" y="-8567"/>
            <a:chExt cx="9189829" cy="6866129"/>
          </a:xfrm>
        </p:grpSpPr>
        <p:grpSp>
          <p:nvGrpSpPr>
            <p:cNvPr id="50" name="Grupo 49"/>
            <p:cNvGrpSpPr/>
            <p:nvPr/>
          </p:nvGrpSpPr>
          <p:grpSpPr>
            <a:xfrm>
              <a:off x="0" y="8794"/>
              <a:ext cx="9189829" cy="6848768"/>
              <a:chOff x="0" y="-1"/>
              <a:chExt cx="9189829" cy="6848768"/>
            </a:xfrm>
          </p:grpSpPr>
          <p:pic>
            <p:nvPicPr>
              <p:cNvPr id="56" name="Imagen 55"/>
              <p:cNvPicPr>
                <a:picLocks noChangeAspect="1"/>
              </p:cNvPicPr>
              <p:nvPr/>
            </p:nvPicPr>
            <p:blipFill rotWithShape="1">
              <a:blip r:embed="rId2"/>
              <a:srcRect r="21648" b="2518"/>
              <a:stretch/>
            </p:blipFill>
            <p:spPr>
              <a:xfrm>
                <a:off x="0" y="6536639"/>
                <a:ext cx="9162000" cy="312128"/>
              </a:xfrm>
              <a:prstGeom prst="rect">
                <a:avLst/>
              </a:prstGeom>
            </p:spPr>
          </p:pic>
          <p:pic>
            <p:nvPicPr>
              <p:cNvPr id="57" name="Imagen 5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982"/>
              <a:stretch/>
            </p:blipFill>
            <p:spPr>
              <a:xfrm>
                <a:off x="0" y="-1"/>
                <a:ext cx="9161253" cy="6556685"/>
              </a:xfrm>
              <a:prstGeom prst="rect">
                <a:avLst/>
              </a:prstGeom>
            </p:spPr>
          </p:pic>
          <p:sp>
            <p:nvSpPr>
              <p:cNvPr id="58" name="CuadroTexto 57"/>
              <p:cNvSpPr txBox="1"/>
              <p:nvPr/>
            </p:nvSpPr>
            <p:spPr>
              <a:xfrm>
                <a:off x="6005688" y="6556685"/>
                <a:ext cx="318414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200" dirty="0" smtClean="0">
                    <a:solidFill>
                      <a:schemeClr val="bg1"/>
                    </a:solidFill>
                  </a:rPr>
                  <a:t>guadalupe.carmona.easp@juntadeandalucia.es</a:t>
                </a:r>
                <a:endParaRPr lang="es-ES" sz="12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68" name="Imagen 67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93068" y="173428"/>
                <a:ext cx="324000" cy="292847"/>
              </a:xfrm>
              <a:prstGeom prst="rect">
                <a:avLst/>
              </a:prstGeom>
            </p:spPr>
          </p:pic>
          <p:pic>
            <p:nvPicPr>
              <p:cNvPr id="70" name="Imagen 69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57068" y="532185"/>
                <a:ext cx="396000" cy="332358"/>
              </a:xfrm>
              <a:prstGeom prst="rect">
                <a:avLst/>
              </a:prstGeom>
            </p:spPr>
          </p:pic>
          <p:pic>
            <p:nvPicPr>
              <p:cNvPr id="74" name="Imagen 73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651604" y="6097433"/>
                <a:ext cx="396000" cy="343699"/>
              </a:xfrm>
              <a:prstGeom prst="rect">
                <a:avLst/>
              </a:prstGeom>
            </p:spPr>
          </p:pic>
          <p:pic>
            <p:nvPicPr>
              <p:cNvPr id="75" name="Imagen 74"/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57068" y="989668"/>
                <a:ext cx="468000" cy="318500"/>
              </a:xfrm>
              <a:prstGeom prst="rect">
                <a:avLst/>
              </a:prstGeom>
            </p:spPr>
          </p:pic>
        </p:grpSp>
        <p:sp>
          <p:nvSpPr>
            <p:cNvPr id="4" name="CuadroTexto 3"/>
            <p:cNvSpPr txBox="1"/>
            <p:nvPr/>
          </p:nvSpPr>
          <p:spPr>
            <a:xfrm>
              <a:off x="4455678" y="-8567"/>
              <a:ext cx="47263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>
                  <a:solidFill>
                    <a:schemeClr val="bg1"/>
                  </a:solidFill>
                </a:rPr>
                <a:t>Acercando la información de costes a los clínicos</a:t>
              </a:r>
              <a:endParaRPr lang="es-ES" dirty="0">
                <a:solidFill>
                  <a:schemeClr val="bg1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34319" y="393828"/>
              <a:ext cx="8893258" cy="6116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1942034" y="393656"/>
              <a:ext cx="7172864" cy="6116128"/>
            </a:xfrm>
            <a:prstGeom prst="rect">
              <a:avLst/>
            </a:prstGeom>
            <a:blipFill dpi="0"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7" name="Rectángulo 6"/>
            <p:cNvSpPr/>
            <p:nvPr/>
          </p:nvSpPr>
          <p:spPr>
            <a:xfrm>
              <a:off x="225447" y="393828"/>
              <a:ext cx="8856000" cy="370935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13"/>
            <a:srcRect r="22941"/>
            <a:stretch/>
          </p:blipFill>
          <p:spPr>
            <a:xfrm>
              <a:off x="225446" y="774766"/>
              <a:ext cx="1705669" cy="203797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24965" y="411754"/>
              <a:ext cx="1273313" cy="32628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967983" y="6049101"/>
              <a:ext cx="7146915" cy="460855"/>
            </a:xfrm>
            <a:prstGeom prst="rect">
              <a:avLst/>
            </a:prstGeom>
          </p:spPr>
        </p:pic>
        <p:pic>
          <p:nvPicPr>
            <p:cNvPr id="49" name="Imagen 4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21162" y="952925"/>
              <a:ext cx="1764073" cy="1546287"/>
            </a:xfrm>
            <a:prstGeom prst="rect">
              <a:avLst/>
            </a:prstGeom>
          </p:spPr>
        </p:pic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64102" y="435066"/>
              <a:ext cx="1021133" cy="302974"/>
            </a:xfrm>
            <a:prstGeom prst="rect">
              <a:avLst/>
            </a:prstGeom>
          </p:spPr>
        </p:pic>
        <p:sp>
          <p:nvSpPr>
            <p:cNvPr id="52" name="Elipse 51"/>
            <p:cNvSpPr/>
            <p:nvPr/>
          </p:nvSpPr>
          <p:spPr>
            <a:xfrm>
              <a:off x="299304" y="416800"/>
              <a:ext cx="316194" cy="316194"/>
            </a:xfrm>
            <a:prstGeom prst="ellipse">
              <a:avLst/>
            </a:prstGeom>
            <a:blipFill>
              <a:blip r:embed="rId18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2436224" y="365410"/>
              <a:ext cx="11825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Homer Simpson</a:t>
              </a:r>
              <a:endParaRPr lang="es-ES" sz="1200" dirty="0"/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2444770" y="557209"/>
              <a:ext cx="6351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 línea</a:t>
              </a:r>
              <a:endParaRPr lang="es-E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1" name="CuadroTexto 60"/>
            <p:cNvSpPr txBox="1"/>
            <p:nvPr/>
          </p:nvSpPr>
          <p:spPr>
            <a:xfrm>
              <a:off x="3424668" y="3186916"/>
              <a:ext cx="38824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11:40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" name="Rectángulo 1"/>
            <p:cNvSpPr/>
            <p:nvPr/>
          </p:nvSpPr>
          <p:spPr>
            <a:xfrm>
              <a:off x="221162" y="393828"/>
              <a:ext cx="1709953" cy="61161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76" name="Imagen 75"/>
            <p:cNvPicPr>
              <a:picLocks noChangeAspect="1"/>
            </p:cNvPicPr>
            <p:nvPr/>
          </p:nvPicPr>
          <p:blipFill rotWithShape="1">
            <a:blip r:embed="rId19"/>
            <a:srcRect l="21009" t="-402" r="23364" b="402"/>
            <a:stretch/>
          </p:blipFill>
          <p:spPr>
            <a:xfrm>
              <a:off x="2095324" y="414271"/>
              <a:ext cx="365649" cy="369749"/>
            </a:xfrm>
            <a:prstGeom prst="ellips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5" name="Grupo 4"/>
            <p:cNvGrpSpPr/>
            <p:nvPr/>
          </p:nvGrpSpPr>
          <p:grpSpPr>
            <a:xfrm>
              <a:off x="2278148" y="860790"/>
              <a:ext cx="3836214" cy="1119133"/>
              <a:chOff x="2278147" y="1172374"/>
              <a:chExt cx="3836214" cy="1119133"/>
            </a:xfrm>
          </p:grpSpPr>
          <p:sp>
            <p:nvSpPr>
              <p:cNvPr id="26" name="Llamada rectangular redondeada 25"/>
              <p:cNvSpPr/>
              <p:nvPr/>
            </p:nvSpPr>
            <p:spPr>
              <a:xfrm flipH="1">
                <a:off x="2278147" y="1172374"/>
                <a:ext cx="3836214" cy="1119133"/>
              </a:xfrm>
              <a:prstGeom prst="wedgeRoundRectCallout">
                <a:avLst>
                  <a:gd name="adj1" fmla="val 54375"/>
                  <a:gd name="adj2" fmla="val -32960"/>
                  <a:gd name="adj3" fmla="val 1666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CuadroTexto 26"/>
              <p:cNvSpPr txBox="1"/>
              <p:nvPr/>
            </p:nvSpPr>
            <p:spPr>
              <a:xfrm>
                <a:off x="5617440" y="2056098"/>
                <a:ext cx="38824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11:59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8" name="CuadroTexto 27"/>
              <p:cNvSpPr txBox="1"/>
              <p:nvPr/>
            </p:nvSpPr>
            <p:spPr>
              <a:xfrm>
                <a:off x="2365826" y="1190690"/>
                <a:ext cx="363986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/>
                  <a:t>… ya veo … tendremos que revisar los datos de producción … con eso de la codificación … y los GRDs … a ver si va a ser cosa de que no registramos todo lo bien que deberíamos … </a:t>
                </a:r>
              </a:p>
            </p:txBody>
          </p:sp>
        </p:grpSp>
        <p:sp>
          <p:nvSpPr>
            <p:cNvPr id="31" name="Llamada rectangular redondeada 30"/>
            <p:cNvSpPr/>
            <p:nvPr/>
          </p:nvSpPr>
          <p:spPr>
            <a:xfrm>
              <a:off x="7260784" y="2058521"/>
              <a:ext cx="1588819" cy="319451"/>
            </a:xfrm>
            <a:prstGeom prst="wedgeRoundRectCallout">
              <a:avLst>
                <a:gd name="adj1" fmla="val 53546"/>
                <a:gd name="adj2" fmla="val -32960"/>
                <a:gd name="adj3" fmla="val 16667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2" name="Grupo 31"/>
            <p:cNvGrpSpPr/>
            <p:nvPr/>
          </p:nvGrpSpPr>
          <p:grpSpPr>
            <a:xfrm>
              <a:off x="8403714" y="2232440"/>
              <a:ext cx="406615" cy="130287"/>
              <a:chOff x="8023895" y="2907017"/>
              <a:chExt cx="479901" cy="130287"/>
            </a:xfrm>
          </p:grpSpPr>
          <p:sp>
            <p:nvSpPr>
              <p:cNvPr id="35" name="CuadroTexto 34"/>
              <p:cNvSpPr txBox="1"/>
              <p:nvPr/>
            </p:nvSpPr>
            <p:spPr>
              <a:xfrm>
                <a:off x="8023895" y="2909491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12:00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36" name="Imagen 35"/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359796" y="2907017"/>
                <a:ext cx="144000" cy="130287"/>
              </a:xfrm>
              <a:prstGeom prst="rect">
                <a:avLst/>
              </a:prstGeom>
            </p:spPr>
          </p:pic>
        </p:grpSp>
        <p:sp>
          <p:nvSpPr>
            <p:cNvPr id="34" name="CuadroTexto 33"/>
            <p:cNvSpPr txBox="1"/>
            <p:nvPr/>
          </p:nvSpPr>
          <p:spPr>
            <a:xfrm>
              <a:off x="7260785" y="2061343"/>
              <a:ext cx="1351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Ja Jajá …</a:t>
              </a:r>
            </a:p>
          </p:txBody>
        </p:sp>
        <p:sp>
          <p:nvSpPr>
            <p:cNvPr id="40" name="Llamada rectangular redondeada 39"/>
            <p:cNvSpPr/>
            <p:nvPr/>
          </p:nvSpPr>
          <p:spPr>
            <a:xfrm flipH="1">
              <a:off x="2282136" y="2501882"/>
              <a:ext cx="3836214" cy="802658"/>
            </a:xfrm>
            <a:prstGeom prst="wedgeRoundRectCallout">
              <a:avLst>
                <a:gd name="adj1" fmla="val 54375"/>
                <a:gd name="adj2" fmla="val -329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1" name="CuadroTexto 40"/>
            <p:cNvSpPr txBox="1"/>
            <p:nvPr/>
          </p:nvSpPr>
          <p:spPr>
            <a:xfrm>
              <a:off x="5617440" y="3077122"/>
              <a:ext cx="38824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12:00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CuadroTexto 41"/>
            <p:cNvSpPr txBox="1"/>
            <p:nvPr/>
          </p:nvSpPr>
          <p:spPr>
            <a:xfrm>
              <a:off x="2369815" y="2520197"/>
              <a:ext cx="363986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… pero volviendo a los costes … sólo puedo conocer eso que aparece de COSTES TOTALES? ... Ahí qué hay?</a:t>
              </a:r>
            </a:p>
          </p:txBody>
        </p:sp>
        <p:sp>
          <p:nvSpPr>
            <p:cNvPr id="43" name="Llamada rectangular redondeada 42"/>
            <p:cNvSpPr/>
            <p:nvPr/>
          </p:nvSpPr>
          <p:spPr>
            <a:xfrm>
              <a:off x="4531256" y="3367560"/>
              <a:ext cx="4327810" cy="670904"/>
            </a:xfrm>
            <a:prstGeom prst="wedgeRoundRectCallout">
              <a:avLst>
                <a:gd name="adj1" fmla="val 53546"/>
                <a:gd name="adj2" fmla="val -32960"/>
                <a:gd name="adj3" fmla="val 16667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4" name="CuadroTexto 43"/>
            <p:cNvSpPr txBox="1"/>
            <p:nvPr/>
          </p:nvSpPr>
          <p:spPr>
            <a:xfrm>
              <a:off x="4495239" y="3379585"/>
              <a:ext cx="43543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Ja jajá … Creo que deberías hacer algún curso … mira los denominados COSTES CONTROLABLES de tu unidad …</a:t>
              </a:r>
            </a:p>
          </p:txBody>
        </p:sp>
        <p:grpSp>
          <p:nvGrpSpPr>
            <p:cNvPr id="45" name="Grupo 44"/>
            <p:cNvGrpSpPr/>
            <p:nvPr/>
          </p:nvGrpSpPr>
          <p:grpSpPr>
            <a:xfrm>
              <a:off x="8373967" y="3908177"/>
              <a:ext cx="406615" cy="130287"/>
              <a:chOff x="8023895" y="2907017"/>
              <a:chExt cx="479901" cy="130287"/>
            </a:xfrm>
          </p:grpSpPr>
          <p:sp>
            <p:nvSpPr>
              <p:cNvPr id="46" name="CuadroTexto 45"/>
              <p:cNvSpPr txBox="1"/>
              <p:nvPr/>
            </p:nvSpPr>
            <p:spPr>
              <a:xfrm>
                <a:off x="8023895" y="2909491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12:01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47" name="Imagen 46"/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359796" y="2907017"/>
                <a:ext cx="144000" cy="130287"/>
              </a:xfrm>
              <a:prstGeom prst="rect">
                <a:avLst/>
              </a:prstGeom>
            </p:spPr>
          </p:pic>
        </p:grpSp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5475383" y="4138260"/>
              <a:ext cx="3137032" cy="1828410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5617440" y="4214600"/>
              <a:ext cx="2921015" cy="1687791"/>
            </a:xfrm>
            <a:prstGeom prst="rect">
              <a:avLst/>
            </a:prstGeom>
          </p:spPr>
        </p:pic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3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52576" y="1433473"/>
              <a:ext cx="369951" cy="347864"/>
            </a:xfrm>
            <a:prstGeom prst="rect">
              <a:avLst/>
            </a:prstGeom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25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70525" y="2015996"/>
              <a:ext cx="393915" cy="361976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27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23171" y="2928428"/>
              <a:ext cx="375979" cy="369383"/>
            </a:xfrm>
            <a:prstGeom prst="rect">
              <a:avLst/>
            </a:prstGeom>
          </p:spPr>
        </p:pic>
      </p:grpSp>
      <p:pic>
        <p:nvPicPr>
          <p:cNvPr id="10" name="Imagen 9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999396" y="4647450"/>
            <a:ext cx="1097375" cy="1109568"/>
          </a:xfrm>
          <a:prstGeom prst="rect">
            <a:avLst/>
          </a:prstGeom>
        </p:spPr>
      </p:pic>
      <p:pic>
        <p:nvPicPr>
          <p:cNvPr id="59" name="Imagen 58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17300" y="638451"/>
            <a:ext cx="7066931" cy="4102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163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o 49"/>
          <p:cNvGrpSpPr/>
          <p:nvPr/>
        </p:nvGrpSpPr>
        <p:grpSpPr>
          <a:xfrm>
            <a:off x="0" y="-8567"/>
            <a:ext cx="9189829" cy="6848768"/>
            <a:chOff x="0" y="-1"/>
            <a:chExt cx="9189829" cy="6848768"/>
          </a:xfrm>
        </p:grpSpPr>
        <p:pic>
          <p:nvPicPr>
            <p:cNvPr id="56" name="Imagen 55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57" name="Imagen 5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1"/>
              <a:ext cx="9161253" cy="6556685"/>
            </a:xfrm>
            <a:prstGeom prst="rect">
              <a:avLst/>
            </a:prstGeom>
          </p:spPr>
        </p:pic>
        <p:sp>
          <p:nvSpPr>
            <p:cNvPr id="58" name="CuadroTexto 57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68" name="Imagen 6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70" name="Imagen 69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74" name="Imagen 73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75" name="Imagen 74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4" name="CuadroTexto 3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21162" y="393828"/>
            <a:ext cx="8893258" cy="611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/>
          <p:cNvSpPr/>
          <p:nvPr/>
        </p:nvSpPr>
        <p:spPr>
          <a:xfrm>
            <a:off x="1941659" y="401922"/>
            <a:ext cx="7172864" cy="6116128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            </a:t>
            </a:r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225447" y="393828"/>
            <a:ext cx="8856000" cy="370935"/>
          </a:xfrm>
          <a:prstGeom prst="rect">
            <a:avLst/>
          </a:prstGeom>
          <a:solidFill>
            <a:srgbClr val="EEEEEE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13"/>
          <a:srcRect r="22941"/>
          <a:stretch/>
        </p:blipFill>
        <p:spPr>
          <a:xfrm>
            <a:off x="225446" y="774766"/>
            <a:ext cx="1705669" cy="203797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24965" y="411754"/>
            <a:ext cx="1273313" cy="326286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67983" y="6049101"/>
            <a:ext cx="7146915" cy="460855"/>
          </a:xfrm>
          <a:prstGeom prst="rect">
            <a:avLst/>
          </a:prstGeom>
        </p:spPr>
      </p:pic>
      <p:pic>
        <p:nvPicPr>
          <p:cNvPr id="49" name="Imagen 4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1162" y="952925"/>
            <a:ext cx="1764073" cy="1546287"/>
          </a:xfrm>
          <a:prstGeom prst="rect">
            <a:avLst/>
          </a:prstGeom>
        </p:spPr>
      </p:pic>
      <p:pic>
        <p:nvPicPr>
          <p:cNvPr id="51" name="Imagen 5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4102" y="435066"/>
            <a:ext cx="1021133" cy="302974"/>
          </a:xfrm>
          <a:prstGeom prst="rect">
            <a:avLst/>
          </a:prstGeom>
        </p:spPr>
      </p:pic>
      <p:sp>
        <p:nvSpPr>
          <p:cNvPr id="52" name="Elipse 51"/>
          <p:cNvSpPr/>
          <p:nvPr/>
        </p:nvSpPr>
        <p:spPr>
          <a:xfrm>
            <a:off x="299304" y="416800"/>
            <a:ext cx="316194" cy="316194"/>
          </a:xfrm>
          <a:prstGeom prst="ellipse">
            <a:avLst/>
          </a:prstGeom>
          <a:blipFill>
            <a:blip r:embed="rId1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CuadroTexto 53"/>
          <p:cNvSpPr txBox="1"/>
          <p:nvPr/>
        </p:nvSpPr>
        <p:spPr>
          <a:xfrm>
            <a:off x="2436224" y="365410"/>
            <a:ext cx="11825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Homer Simpson</a:t>
            </a:r>
            <a:endParaRPr lang="es-ES" sz="1200" dirty="0"/>
          </a:p>
        </p:txBody>
      </p:sp>
      <p:sp>
        <p:nvSpPr>
          <p:cNvPr id="55" name="CuadroTexto 54"/>
          <p:cNvSpPr txBox="1"/>
          <p:nvPr/>
        </p:nvSpPr>
        <p:spPr>
          <a:xfrm>
            <a:off x="2444770" y="557209"/>
            <a:ext cx="635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 línea</a:t>
            </a:r>
            <a:endParaRPr lang="es-E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" name="CuadroTexto 60"/>
          <p:cNvSpPr txBox="1"/>
          <p:nvPr/>
        </p:nvSpPr>
        <p:spPr>
          <a:xfrm>
            <a:off x="6586697" y="1641287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11:40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21162" y="393828"/>
            <a:ext cx="1709953" cy="6116128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6" name="Imagen 75"/>
          <p:cNvPicPr>
            <a:picLocks noChangeAspect="1"/>
          </p:cNvPicPr>
          <p:nvPr/>
        </p:nvPicPr>
        <p:blipFill rotWithShape="1">
          <a:blip r:embed="rId19"/>
          <a:srcRect l="21009" t="-402" r="23364" b="402"/>
          <a:stretch/>
        </p:blipFill>
        <p:spPr>
          <a:xfrm>
            <a:off x="2095324" y="414271"/>
            <a:ext cx="365649" cy="369749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4" name="Llamada rectangular redondeada 43"/>
          <p:cNvSpPr/>
          <p:nvPr/>
        </p:nvSpPr>
        <p:spPr>
          <a:xfrm>
            <a:off x="4054863" y="1609014"/>
            <a:ext cx="4750293" cy="500031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46" name="Grupo 45"/>
          <p:cNvGrpSpPr/>
          <p:nvPr/>
        </p:nvGrpSpPr>
        <p:grpSpPr>
          <a:xfrm>
            <a:off x="8252506" y="1935817"/>
            <a:ext cx="474290" cy="130287"/>
            <a:chOff x="8168430" y="3147254"/>
            <a:chExt cx="474290" cy="130287"/>
          </a:xfrm>
        </p:grpSpPr>
        <p:sp>
          <p:nvSpPr>
            <p:cNvPr id="47" name="CuadroTexto 46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12:02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48" name="Imagen 47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sp>
        <p:nvSpPr>
          <p:cNvPr id="72" name="CuadroTexto 71"/>
          <p:cNvSpPr txBox="1"/>
          <p:nvPr/>
        </p:nvSpPr>
        <p:spPr>
          <a:xfrm>
            <a:off x="4003638" y="1593766"/>
            <a:ext cx="4269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…. Y qué me dices del fungible y fármacos que están íntimamente relacionados con la producción?</a:t>
            </a:r>
          </a:p>
        </p:txBody>
      </p:sp>
      <p:sp>
        <p:nvSpPr>
          <p:cNvPr id="69" name="Llamada rectangular redondeada 68"/>
          <p:cNvSpPr/>
          <p:nvPr/>
        </p:nvSpPr>
        <p:spPr>
          <a:xfrm flipH="1">
            <a:off x="2193670" y="945603"/>
            <a:ext cx="4946846" cy="565733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7" name="CuadroTexto 76"/>
          <p:cNvSpPr txBox="1"/>
          <p:nvPr/>
        </p:nvSpPr>
        <p:spPr>
          <a:xfrm>
            <a:off x="2278148" y="973547"/>
            <a:ext cx="4609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no me lo puedo creer … casi el doble en personal … si según hemos visto solo estamos 4 facultativos más …</a:t>
            </a:r>
            <a:endParaRPr lang="es-ES" sz="1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244795" y="1155362"/>
            <a:ext cx="377985" cy="341406"/>
          </a:xfrm>
          <a:prstGeom prst="rect">
            <a:avLst/>
          </a:prstGeom>
        </p:spPr>
      </p:pic>
      <p:sp>
        <p:nvSpPr>
          <p:cNvPr id="85" name="Llamada rectangular redondeada 84"/>
          <p:cNvSpPr/>
          <p:nvPr/>
        </p:nvSpPr>
        <p:spPr>
          <a:xfrm flipH="1">
            <a:off x="2120363" y="2192532"/>
            <a:ext cx="3694071" cy="349032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7" name="CuadroTexto 86"/>
          <p:cNvSpPr txBox="1"/>
          <p:nvPr/>
        </p:nvSpPr>
        <p:spPr>
          <a:xfrm>
            <a:off x="2189640" y="2210585"/>
            <a:ext cx="3601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prestaciones … eso qué es?</a:t>
            </a:r>
            <a:endParaRPr lang="es-ES" sz="1400" dirty="0"/>
          </a:p>
        </p:txBody>
      </p:sp>
      <p:sp>
        <p:nvSpPr>
          <p:cNvPr id="89" name="Llamada rectangular redondeada 88"/>
          <p:cNvSpPr/>
          <p:nvPr/>
        </p:nvSpPr>
        <p:spPr>
          <a:xfrm flipH="1">
            <a:off x="2133686" y="2641421"/>
            <a:ext cx="3694071" cy="512671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2" name="CuadroTexto 91"/>
          <p:cNvSpPr txBox="1"/>
          <p:nvPr/>
        </p:nvSpPr>
        <p:spPr>
          <a:xfrm>
            <a:off x="2202964" y="2597931"/>
            <a:ext cx="3601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y de los 6.190.133€  a los 10.287.267€ …. los sueldos de los directivos ?</a:t>
            </a:r>
            <a:endParaRPr lang="es-ES" sz="1400" dirty="0"/>
          </a:p>
        </p:txBody>
      </p:sp>
      <p:sp>
        <p:nvSpPr>
          <p:cNvPr id="100" name="Llamada rectangular redondeada 99"/>
          <p:cNvSpPr/>
          <p:nvPr/>
        </p:nvSpPr>
        <p:spPr>
          <a:xfrm>
            <a:off x="4070056" y="3231157"/>
            <a:ext cx="4661312" cy="933714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1" name="CuadroTexto 100"/>
          <p:cNvSpPr txBox="1"/>
          <p:nvPr/>
        </p:nvSpPr>
        <p:spPr>
          <a:xfrm>
            <a:off x="4092183" y="3210763"/>
            <a:ext cx="46232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 smtClean="0"/>
              <a:t>Jajajá</a:t>
            </a:r>
            <a:r>
              <a:rPr lang="es-ES" sz="1400" dirty="0" smtClean="0"/>
              <a:t> … poco a poco… mira, por ejemplo las retribuciones medias por profesional facultativo…. De tu unidad … luego puedes mirar las del resto de categorías … euro a euro llegamos al millón …</a:t>
            </a:r>
            <a:endParaRPr lang="es-ES" sz="1400" dirty="0"/>
          </a:p>
        </p:txBody>
      </p:sp>
      <p:grpSp>
        <p:nvGrpSpPr>
          <p:cNvPr id="111" name="Grupo 110"/>
          <p:cNvGrpSpPr/>
          <p:nvPr/>
        </p:nvGrpSpPr>
        <p:grpSpPr>
          <a:xfrm>
            <a:off x="8063381" y="3958046"/>
            <a:ext cx="474290" cy="130287"/>
            <a:chOff x="8168430" y="3147254"/>
            <a:chExt cx="474290" cy="130287"/>
          </a:xfrm>
        </p:grpSpPr>
        <p:sp>
          <p:nvSpPr>
            <p:cNvPr id="112" name="CuadroTexto 111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12:05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113" name="Imagen 112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pic>
        <p:nvPicPr>
          <p:cNvPr id="59" name="Imagen 5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475383" y="4215379"/>
            <a:ext cx="3137032" cy="1828410"/>
          </a:xfrm>
          <a:prstGeom prst="rect">
            <a:avLst/>
          </a:prstGeom>
        </p:spPr>
      </p:pic>
      <p:pic>
        <p:nvPicPr>
          <p:cNvPr id="60" name="Imagen 5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588278" y="4316523"/>
            <a:ext cx="2885817" cy="1593751"/>
          </a:xfrm>
          <a:prstGeom prst="rect">
            <a:avLst/>
          </a:prstGeom>
        </p:spPr>
      </p:pic>
      <p:pic>
        <p:nvPicPr>
          <p:cNvPr id="62" name="Imagen 6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999396" y="4647450"/>
            <a:ext cx="1097375" cy="1109568"/>
          </a:xfrm>
          <a:prstGeom prst="rect">
            <a:avLst/>
          </a:prstGeom>
        </p:spPr>
      </p:pic>
      <p:sp>
        <p:nvSpPr>
          <p:cNvPr id="53" name="CuadroTexto 52"/>
          <p:cNvSpPr txBox="1"/>
          <p:nvPr/>
        </p:nvSpPr>
        <p:spPr>
          <a:xfrm>
            <a:off x="6741010" y="1295190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12:02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3" name="CuadroTexto 62"/>
          <p:cNvSpPr txBox="1"/>
          <p:nvPr/>
        </p:nvSpPr>
        <p:spPr>
          <a:xfrm>
            <a:off x="5426105" y="2353110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12:03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4" name="CuadroTexto 63"/>
          <p:cNvSpPr txBox="1"/>
          <p:nvPr/>
        </p:nvSpPr>
        <p:spPr>
          <a:xfrm>
            <a:off x="5426105" y="2959241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12:04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6000" b="90000" l="6195" r="100000">
                        <a14:foregroundMark x1="16814" y1="31000" x2="16814" y2="31000"/>
                        <a14:foregroundMark x1="12389" y1="31000" x2="22124" y2="33000"/>
                        <a14:foregroundMark x1="92920" y1="30000" x2="75221" y2="36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80626" y="2219573"/>
            <a:ext cx="374086" cy="33104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8076" y="2820758"/>
            <a:ext cx="324000" cy="34524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3925" y="3853435"/>
            <a:ext cx="412846" cy="32955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81226" y="815714"/>
            <a:ext cx="6972343" cy="3848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944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o 49"/>
          <p:cNvGrpSpPr/>
          <p:nvPr/>
        </p:nvGrpSpPr>
        <p:grpSpPr>
          <a:xfrm>
            <a:off x="0" y="-8567"/>
            <a:ext cx="9189829" cy="6848768"/>
            <a:chOff x="0" y="-1"/>
            <a:chExt cx="9189829" cy="6848768"/>
          </a:xfrm>
        </p:grpSpPr>
        <p:pic>
          <p:nvPicPr>
            <p:cNvPr id="56" name="Imagen 55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57" name="Imagen 5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1"/>
              <a:ext cx="9161253" cy="6556685"/>
            </a:xfrm>
            <a:prstGeom prst="rect">
              <a:avLst/>
            </a:prstGeom>
          </p:spPr>
        </p:pic>
        <p:sp>
          <p:nvSpPr>
            <p:cNvPr id="58" name="CuadroTexto 57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68" name="Imagen 67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70" name="Imagen 69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74" name="Imagen 73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75" name="Imagen 74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4" name="CuadroTexto 3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21162" y="393828"/>
            <a:ext cx="8893258" cy="611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/>
          <p:cNvSpPr/>
          <p:nvPr/>
        </p:nvSpPr>
        <p:spPr>
          <a:xfrm>
            <a:off x="1941659" y="401922"/>
            <a:ext cx="7172864" cy="6116128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            </a:t>
            </a:r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225447" y="393828"/>
            <a:ext cx="8856000" cy="370935"/>
          </a:xfrm>
          <a:prstGeom prst="rect">
            <a:avLst/>
          </a:prstGeom>
          <a:solidFill>
            <a:srgbClr val="EEEEEE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9"/>
          <a:srcRect r="22941"/>
          <a:stretch/>
        </p:blipFill>
        <p:spPr>
          <a:xfrm>
            <a:off x="225446" y="774766"/>
            <a:ext cx="1705669" cy="203797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24965" y="411754"/>
            <a:ext cx="1273313" cy="326286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67983" y="6049101"/>
            <a:ext cx="7146915" cy="460855"/>
          </a:xfrm>
          <a:prstGeom prst="rect">
            <a:avLst/>
          </a:prstGeom>
        </p:spPr>
      </p:pic>
      <p:pic>
        <p:nvPicPr>
          <p:cNvPr id="49" name="Imagen 4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1162" y="952925"/>
            <a:ext cx="1764073" cy="1546287"/>
          </a:xfrm>
          <a:prstGeom prst="rect">
            <a:avLst/>
          </a:prstGeom>
        </p:spPr>
      </p:pic>
      <p:pic>
        <p:nvPicPr>
          <p:cNvPr id="51" name="Imagen 5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4102" y="435066"/>
            <a:ext cx="1021133" cy="302974"/>
          </a:xfrm>
          <a:prstGeom prst="rect">
            <a:avLst/>
          </a:prstGeom>
        </p:spPr>
      </p:pic>
      <p:sp>
        <p:nvSpPr>
          <p:cNvPr id="52" name="Elipse 51"/>
          <p:cNvSpPr/>
          <p:nvPr/>
        </p:nvSpPr>
        <p:spPr>
          <a:xfrm>
            <a:off x="299304" y="416800"/>
            <a:ext cx="316194" cy="316194"/>
          </a:xfrm>
          <a:prstGeom prst="ellipse">
            <a:avLst/>
          </a:prstGeom>
          <a:blipFill>
            <a:blip r:embed="rId1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CuadroTexto 53"/>
          <p:cNvSpPr txBox="1"/>
          <p:nvPr/>
        </p:nvSpPr>
        <p:spPr>
          <a:xfrm>
            <a:off x="2436224" y="365410"/>
            <a:ext cx="11825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Homer Simpson</a:t>
            </a:r>
            <a:endParaRPr lang="es-ES" sz="1200" dirty="0"/>
          </a:p>
        </p:txBody>
      </p:sp>
      <p:sp>
        <p:nvSpPr>
          <p:cNvPr id="55" name="CuadroTexto 54"/>
          <p:cNvSpPr txBox="1"/>
          <p:nvPr/>
        </p:nvSpPr>
        <p:spPr>
          <a:xfrm>
            <a:off x="2444770" y="557209"/>
            <a:ext cx="635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 línea</a:t>
            </a:r>
            <a:endParaRPr lang="es-E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21162" y="393828"/>
            <a:ext cx="1709953" cy="6116128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6" name="Imagen 75"/>
          <p:cNvPicPr>
            <a:picLocks noChangeAspect="1"/>
          </p:cNvPicPr>
          <p:nvPr/>
        </p:nvPicPr>
        <p:blipFill rotWithShape="1">
          <a:blip r:embed="rId15"/>
          <a:srcRect l="21009" t="-402" r="23364" b="402"/>
          <a:stretch/>
        </p:blipFill>
        <p:spPr>
          <a:xfrm>
            <a:off x="2095324" y="414271"/>
            <a:ext cx="365649" cy="369749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02" name="Llamada rectangular redondeada 101"/>
          <p:cNvSpPr/>
          <p:nvPr/>
        </p:nvSpPr>
        <p:spPr>
          <a:xfrm>
            <a:off x="3993881" y="892855"/>
            <a:ext cx="4710186" cy="523220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3" name="CuadroTexto 102"/>
          <p:cNvSpPr txBox="1"/>
          <p:nvPr/>
        </p:nvSpPr>
        <p:spPr>
          <a:xfrm>
            <a:off x="4086742" y="892854"/>
            <a:ext cx="4671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en cuanto a las prestaciones … ahí se incluyen los conciertos …</a:t>
            </a:r>
            <a:endParaRPr lang="es-ES" sz="1400" dirty="0"/>
          </a:p>
        </p:txBody>
      </p:sp>
      <p:sp>
        <p:nvSpPr>
          <p:cNvPr id="104" name="Llamada rectangular redondeada 103"/>
          <p:cNvSpPr/>
          <p:nvPr/>
        </p:nvSpPr>
        <p:spPr>
          <a:xfrm flipH="1">
            <a:off x="2200540" y="1576878"/>
            <a:ext cx="4934502" cy="333987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5" name="CuadroTexto 104"/>
          <p:cNvSpPr txBox="1"/>
          <p:nvPr/>
        </p:nvSpPr>
        <p:spPr>
          <a:xfrm>
            <a:off x="2223237" y="1582970"/>
            <a:ext cx="4601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Ves? … eso puede explicar lo del fungible y los fármacos …</a:t>
            </a:r>
            <a:endParaRPr lang="es-ES" sz="1400" dirty="0"/>
          </a:p>
        </p:txBody>
      </p:sp>
      <p:sp>
        <p:nvSpPr>
          <p:cNvPr id="106" name="Llamada rectangular redondeada 105"/>
          <p:cNvSpPr/>
          <p:nvPr/>
        </p:nvSpPr>
        <p:spPr>
          <a:xfrm>
            <a:off x="3933825" y="1999297"/>
            <a:ext cx="4830298" cy="768523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7" name="CuadroTexto 106"/>
          <p:cNvSpPr txBox="1"/>
          <p:nvPr/>
        </p:nvSpPr>
        <p:spPr>
          <a:xfrm>
            <a:off x="3933825" y="2029157"/>
            <a:ext cx="4529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bueno, bueno … eso    deberíais analizarlo más detenidamente … vaya a ser que me quieras decir que es más ventajoso concertar … </a:t>
            </a:r>
            <a:endParaRPr lang="es-ES" sz="1400" dirty="0"/>
          </a:p>
        </p:txBody>
      </p:sp>
      <p:sp>
        <p:nvSpPr>
          <p:cNvPr id="108" name="Llamada rectangular redondeada 107"/>
          <p:cNvSpPr/>
          <p:nvPr/>
        </p:nvSpPr>
        <p:spPr>
          <a:xfrm flipH="1">
            <a:off x="2228283" y="2873790"/>
            <a:ext cx="3694071" cy="278738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9" name="CuadroTexto 108"/>
          <p:cNvSpPr txBox="1"/>
          <p:nvPr/>
        </p:nvSpPr>
        <p:spPr>
          <a:xfrm>
            <a:off x="2172518" y="2849045"/>
            <a:ext cx="3601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no te olvides de los 4 millones …. </a:t>
            </a:r>
            <a:endParaRPr lang="es-ES" sz="1400" dirty="0"/>
          </a:p>
        </p:txBody>
      </p:sp>
      <p:grpSp>
        <p:nvGrpSpPr>
          <p:cNvPr id="115" name="Grupo 114"/>
          <p:cNvGrpSpPr/>
          <p:nvPr/>
        </p:nvGrpSpPr>
        <p:grpSpPr>
          <a:xfrm>
            <a:off x="8047264" y="1223570"/>
            <a:ext cx="474290" cy="130287"/>
            <a:chOff x="8168430" y="3147254"/>
            <a:chExt cx="474290" cy="130287"/>
          </a:xfrm>
        </p:grpSpPr>
        <p:sp>
          <p:nvSpPr>
            <p:cNvPr id="116" name="CuadroTexto 115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12:06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117" name="Imagen 116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grpSp>
        <p:nvGrpSpPr>
          <p:cNvPr id="97" name="Grupo 96"/>
          <p:cNvGrpSpPr/>
          <p:nvPr/>
        </p:nvGrpSpPr>
        <p:grpSpPr>
          <a:xfrm>
            <a:off x="8090975" y="2554579"/>
            <a:ext cx="470718" cy="130287"/>
            <a:chOff x="8168430" y="3147254"/>
            <a:chExt cx="474290" cy="130287"/>
          </a:xfrm>
        </p:grpSpPr>
        <p:sp>
          <p:nvSpPr>
            <p:cNvPr id="98" name="CuadroTexto 97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12:07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99" name="Imagen 9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sp>
        <p:nvSpPr>
          <p:cNvPr id="61" name="CuadroTexto 60"/>
          <p:cNvSpPr txBox="1"/>
          <p:nvPr/>
        </p:nvSpPr>
        <p:spPr>
          <a:xfrm>
            <a:off x="6691396" y="1730856"/>
            <a:ext cx="4932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11:40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5429182" y="2952473"/>
            <a:ext cx="4932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12:07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2" name="Llamada rectangular redondeada 61"/>
          <p:cNvSpPr/>
          <p:nvPr/>
        </p:nvSpPr>
        <p:spPr>
          <a:xfrm>
            <a:off x="4009106" y="3341514"/>
            <a:ext cx="4830298" cy="768523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CuadroTexto 62"/>
          <p:cNvSpPr txBox="1"/>
          <p:nvPr/>
        </p:nvSpPr>
        <p:spPr>
          <a:xfrm>
            <a:off x="4009106" y="3371374"/>
            <a:ext cx="4529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Ja Jajá… no me olvido. Hasta ahora hemos explorado a nivel de Unidad y líneas de producción los datos de coste que el COAN imputa directamente</a:t>
            </a:r>
            <a:endParaRPr lang="es-ES" sz="1400" dirty="0"/>
          </a:p>
        </p:txBody>
      </p:sp>
      <p:grpSp>
        <p:nvGrpSpPr>
          <p:cNvPr id="64" name="Grupo 63"/>
          <p:cNvGrpSpPr/>
          <p:nvPr/>
        </p:nvGrpSpPr>
        <p:grpSpPr>
          <a:xfrm>
            <a:off x="8179467" y="3910654"/>
            <a:ext cx="470718" cy="130287"/>
            <a:chOff x="8168430" y="3147254"/>
            <a:chExt cx="474290" cy="130287"/>
          </a:xfrm>
        </p:grpSpPr>
        <p:sp>
          <p:nvSpPr>
            <p:cNvPr id="65" name="CuadroTexto 64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12:09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66" name="Imagen 6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sp>
        <p:nvSpPr>
          <p:cNvPr id="67" name="Llamada rectangular redondeada 66"/>
          <p:cNvSpPr/>
          <p:nvPr/>
        </p:nvSpPr>
        <p:spPr>
          <a:xfrm>
            <a:off x="3993881" y="4138456"/>
            <a:ext cx="4830298" cy="827508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1" name="CuadroTexto 70"/>
          <p:cNvSpPr txBox="1"/>
          <p:nvPr/>
        </p:nvSpPr>
        <p:spPr>
          <a:xfrm>
            <a:off x="3993881" y="4168315"/>
            <a:ext cx="4567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esos 4 millones hacen referencia a los COSTES INDIRECTOS que incluyen los costes repercutidos a la Unidad de los centros de responsabilidad básicos e intermedios</a:t>
            </a:r>
            <a:endParaRPr lang="es-ES" sz="1400" dirty="0"/>
          </a:p>
        </p:txBody>
      </p:sp>
      <p:grpSp>
        <p:nvGrpSpPr>
          <p:cNvPr id="73" name="Grupo 72"/>
          <p:cNvGrpSpPr/>
          <p:nvPr/>
        </p:nvGrpSpPr>
        <p:grpSpPr>
          <a:xfrm>
            <a:off x="8164242" y="4707595"/>
            <a:ext cx="470718" cy="130287"/>
            <a:chOff x="8168430" y="3147254"/>
            <a:chExt cx="474290" cy="130287"/>
          </a:xfrm>
        </p:grpSpPr>
        <p:sp>
          <p:nvSpPr>
            <p:cNvPr id="78" name="CuadroTexto 77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12:09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79" name="Imagen 7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sp>
        <p:nvSpPr>
          <p:cNvPr id="82" name="Llamada rectangular redondeada 81"/>
          <p:cNvSpPr/>
          <p:nvPr/>
        </p:nvSpPr>
        <p:spPr>
          <a:xfrm flipH="1">
            <a:off x="2095322" y="5075099"/>
            <a:ext cx="3694071" cy="731523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0" name="CuadroTexto 79"/>
          <p:cNvSpPr txBox="1"/>
          <p:nvPr/>
        </p:nvSpPr>
        <p:spPr>
          <a:xfrm>
            <a:off x="2095322" y="5056710"/>
            <a:ext cx="37032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entonces … esos NO DEPENDEN de lo que hacemos nosotros … por qué se tienen en cuenta?</a:t>
            </a:r>
            <a:endParaRPr lang="es-ES" sz="1400" dirty="0"/>
          </a:p>
        </p:txBody>
      </p:sp>
      <p:sp>
        <p:nvSpPr>
          <p:cNvPr id="81" name="CuadroTexto 80"/>
          <p:cNvSpPr txBox="1"/>
          <p:nvPr/>
        </p:nvSpPr>
        <p:spPr>
          <a:xfrm>
            <a:off x="5429131" y="5571798"/>
            <a:ext cx="4932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12:10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88889" l="1695" r="100000">
                        <a14:foregroundMark x1="67797" y1="18519" x2="67797" y2="18519"/>
                        <a14:foregroundMark x1="57627" y1="9259" x2="57627" y2="9259"/>
                        <a14:foregroundMark x1="42373" y1="9259" x2="42373" y2="9259"/>
                        <a14:foregroundMark x1="33898" y1="18519" x2="33898" y2="185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9389" y="5469327"/>
            <a:ext cx="356237" cy="32604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1842" y="2464440"/>
            <a:ext cx="357188" cy="33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39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0" y="-8567"/>
            <a:ext cx="9189829" cy="6848768"/>
            <a:chOff x="0" y="-8567"/>
            <a:chExt cx="9189829" cy="6848768"/>
          </a:xfrm>
        </p:grpSpPr>
        <p:grpSp>
          <p:nvGrpSpPr>
            <p:cNvPr id="50" name="Grupo 49"/>
            <p:cNvGrpSpPr/>
            <p:nvPr/>
          </p:nvGrpSpPr>
          <p:grpSpPr>
            <a:xfrm>
              <a:off x="0" y="-8567"/>
              <a:ext cx="9189829" cy="6848768"/>
              <a:chOff x="0" y="-1"/>
              <a:chExt cx="9189829" cy="6848768"/>
            </a:xfrm>
          </p:grpSpPr>
          <p:pic>
            <p:nvPicPr>
              <p:cNvPr id="56" name="Imagen 55"/>
              <p:cNvPicPr>
                <a:picLocks noChangeAspect="1"/>
              </p:cNvPicPr>
              <p:nvPr/>
            </p:nvPicPr>
            <p:blipFill rotWithShape="1">
              <a:blip r:embed="rId2"/>
              <a:srcRect r="21648" b="2518"/>
              <a:stretch/>
            </p:blipFill>
            <p:spPr>
              <a:xfrm>
                <a:off x="0" y="6536639"/>
                <a:ext cx="9162000" cy="312128"/>
              </a:xfrm>
              <a:prstGeom prst="rect">
                <a:avLst/>
              </a:prstGeom>
            </p:spPr>
          </p:pic>
          <p:pic>
            <p:nvPicPr>
              <p:cNvPr id="57" name="Imagen 5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982"/>
              <a:stretch/>
            </p:blipFill>
            <p:spPr>
              <a:xfrm>
                <a:off x="0" y="-1"/>
                <a:ext cx="9161253" cy="6556685"/>
              </a:xfrm>
              <a:prstGeom prst="rect">
                <a:avLst/>
              </a:prstGeom>
            </p:spPr>
          </p:pic>
          <p:sp>
            <p:nvSpPr>
              <p:cNvPr id="58" name="CuadroTexto 57"/>
              <p:cNvSpPr txBox="1"/>
              <p:nvPr/>
            </p:nvSpPr>
            <p:spPr>
              <a:xfrm>
                <a:off x="6005688" y="6556685"/>
                <a:ext cx="318414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200" dirty="0" smtClean="0">
                    <a:solidFill>
                      <a:schemeClr val="bg1"/>
                    </a:solidFill>
                  </a:rPr>
                  <a:t>guadalupe.carmona.easp@juntadeandalucia.es</a:t>
                </a:r>
                <a:endParaRPr lang="es-ES" sz="12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68" name="Imagen 67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293068" y="173428"/>
                <a:ext cx="324000" cy="292847"/>
              </a:xfrm>
              <a:prstGeom prst="rect">
                <a:avLst/>
              </a:prstGeom>
            </p:spPr>
          </p:pic>
          <p:pic>
            <p:nvPicPr>
              <p:cNvPr id="70" name="Imagen 69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tretch>
                <a:fillRect/>
              </a:stretch>
            </p:blipFill>
            <p:spPr>
              <a:xfrm>
                <a:off x="257068" y="532185"/>
                <a:ext cx="396000" cy="332358"/>
              </a:xfrm>
              <a:prstGeom prst="rect">
                <a:avLst/>
              </a:prstGeom>
            </p:spPr>
          </p:pic>
          <p:pic>
            <p:nvPicPr>
              <p:cNvPr id="74" name="Imagen 73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tretch>
                <a:fillRect/>
              </a:stretch>
            </p:blipFill>
            <p:spPr>
              <a:xfrm>
                <a:off x="8651604" y="6097433"/>
                <a:ext cx="396000" cy="343699"/>
              </a:xfrm>
              <a:prstGeom prst="rect">
                <a:avLst/>
              </a:prstGeom>
            </p:spPr>
          </p:pic>
          <p:pic>
            <p:nvPicPr>
              <p:cNvPr id="75" name="Imagen 74"/>
              <p:cNvPicPr>
                <a:picLocks noChangeAspect="1"/>
              </p:cNvPicPr>
              <p:nvPr/>
            </p:nvPicPr>
            <p:blipFill>
              <a:blip r:embed="rId7">
                <a:extLst/>
              </a:blip>
              <a:stretch>
                <a:fillRect/>
              </a:stretch>
            </p:blipFill>
            <p:spPr>
              <a:xfrm>
                <a:off x="257068" y="989668"/>
                <a:ext cx="468000" cy="318500"/>
              </a:xfrm>
              <a:prstGeom prst="rect">
                <a:avLst/>
              </a:prstGeom>
            </p:spPr>
          </p:pic>
        </p:grpSp>
        <p:sp>
          <p:nvSpPr>
            <p:cNvPr id="4" name="CuadroTexto 3"/>
            <p:cNvSpPr txBox="1"/>
            <p:nvPr/>
          </p:nvSpPr>
          <p:spPr>
            <a:xfrm>
              <a:off x="4455678" y="-8567"/>
              <a:ext cx="47263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>
                  <a:solidFill>
                    <a:schemeClr val="bg1"/>
                  </a:solidFill>
                </a:rPr>
                <a:t>Acercando la información de costes a los clínicos</a:t>
              </a:r>
              <a:endParaRPr lang="es-ES" dirty="0">
                <a:solidFill>
                  <a:schemeClr val="bg1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1162" y="393828"/>
              <a:ext cx="8893258" cy="6116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1941659" y="401922"/>
              <a:ext cx="7172864" cy="6116128"/>
            </a:xfrm>
            <a:prstGeom prst="rect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 smtClean="0"/>
                <a:t>            </a:t>
              </a:r>
              <a:endParaRPr lang="es-ES" dirty="0"/>
            </a:p>
          </p:txBody>
        </p:sp>
        <p:sp>
          <p:nvSpPr>
            <p:cNvPr id="7" name="Rectángulo 6"/>
            <p:cNvSpPr/>
            <p:nvPr/>
          </p:nvSpPr>
          <p:spPr>
            <a:xfrm>
              <a:off x="225447" y="393828"/>
              <a:ext cx="8856000" cy="370935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9"/>
            <a:srcRect r="22941"/>
            <a:stretch/>
          </p:blipFill>
          <p:spPr>
            <a:xfrm>
              <a:off x="225446" y="774766"/>
              <a:ext cx="1705669" cy="203797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24965" y="411754"/>
              <a:ext cx="1273313" cy="32628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67983" y="6049101"/>
              <a:ext cx="7146915" cy="460855"/>
            </a:xfrm>
            <a:prstGeom prst="rect">
              <a:avLst/>
            </a:prstGeom>
          </p:spPr>
        </p:pic>
        <p:pic>
          <p:nvPicPr>
            <p:cNvPr id="49" name="Imagen 4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21162" y="952925"/>
              <a:ext cx="1764073" cy="1546287"/>
            </a:xfrm>
            <a:prstGeom prst="rect">
              <a:avLst/>
            </a:prstGeom>
          </p:spPr>
        </p:pic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64102" y="435066"/>
              <a:ext cx="1021133" cy="302974"/>
            </a:xfrm>
            <a:prstGeom prst="rect">
              <a:avLst/>
            </a:prstGeom>
          </p:spPr>
        </p:pic>
        <p:sp>
          <p:nvSpPr>
            <p:cNvPr id="52" name="Elipse 51"/>
            <p:cNvSpPr/>
            <p:nvPr/>
          </p:nvSpPr>
          <p:spPr>
            <a:xfrm>
              <a:off x="299304" y="416800"/>
              <a:ext cx="316194" cy="316194"/>
            </a:xfrm>
            <a:prstGeom prst="ellipse">
              <a:avLst/>
            </a:prstGeom>
            <a:blipFill>
              <a:blip r:embed="rId1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2436224" y="365410"/>
              <a:ext cx="11825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Homer Simpson</a:t>
              </a:r>
              <a:endParaRPr lang="es-ES" sz="1200" dirty="0"/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2444770" y="557209"/>
              <a:ext cx="6351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 línea</a:t>
              </a:r>
              <a:endParaRPr lang="es-E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" name="Rectángulo 1"/>
            <p:cNvSpPr/>
            <p:nvPr/>
          </p:nvSpPr>
          <p:spPr>
            <a:xfrm>
              <a:off x="221162" y="393828"/>
              <a:ext cx="1709953" cy="61161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76" name="Imagen 75"/>
            <p:cNvPicPr>
              <a:picLocks noChangeAspect="1"/>
            </p:cNvPicPr>
            <p:nvPr/>
          </p:nvPicPr>
          <p:blipFill rotWithShape="1">
            <a:blip r:embed="rId15"/>
            <a:srcRect l="21009" t="-402" r="23364" b="402"/>
            <a:stretch/>
          </p:blipFill>
          <p:spPr>
            <a:xfrm>
              <a:off x="2095324" y="414271"/>
              <a:ext cx="365649" cy="369749"/>
            </a:xfrm>
            <a:prstGeom prst="ellips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04" name="Llamada rectangular redondeada 103"/>
            <p:cNvSpPr/>
            <p:nvPr/>
          </p:nvSpPr>
          <p:spPr>
            <a:xfrm flipH="1">
              <a:off x="2152277" y="1920113"/>
              <a:ext cx="3881057" cy="333987"/>
            </a:xfrm>
            <a:prstGeom prst="wedgeRoundRectCallout">
              <a:avLst>
                <a:gd name="adj1" fmla="val 53546"/>
                <a:gd name="adj2" fmla="val -329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6" name="Llamada rectangular redondeada 105"/>
            <p:cNvSpPr/>
            <p:nvPr/>
          </p:nvSpPr>
          <p:spPr>
            <a:xfrm>
              <a:off x="3930728" y="820539"/>
              <a:ext cx="4830298" cy="945369"/>
            </a:xfrm>
            <a:prstGeom prst="wedgeRoundRectCallout">
              <a:avLst>
                <a:gd name="adj1" fmla="val 54375"/>
                <a:gd name="adj2" fmla="val -32960"/>
                <a:gd name="adj3" fmla="val 16667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7" name="CuadroTexto 106"/>
            <p:cNvSpPr txBox="1"/>
            <p:nvPr/>
          </p:nvSpPr>
          <p:spPr>
            <a:xfrm>
              <a:off x="3930728" y="850399"/>
              <a:ext cx="45292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 smtClean="0"/>
                <a:t>… bueno, bueno … hay </a:t>
              </a:r>
              <a:r>
                <a:rPr lang="es-ES" sz="1400" dirty="0"/>
                <a:t>una parte muy importante que corresponde al uso que hacéis de los centros de responsabilidad </a:t>
              </a:r>
              <a:r>
                <a:rPr lang="es-ES" sz="1400" dirty="0" smtClean="0"/>
                <a:t>intermedios y eso está directamente relacionado con vuestra práctica asistencial …</a:t>
              </a:r>
              <a:endParaRPr lang="es-ES" sz="1400" dirty="0"/>
            </a:p>
          </p:txBody>
        </p:sp>
        <p:sp>
          <p:nvSpPr>
            <p:cNvPr id="109" name="CuadroTexto 108"/>
            <p:cNvSpPr txBox="1"/>
            <p:nvPr/>
          </p:nvSpPr>
          <p:spPr>
            <a:xfrm>
              <a:off x="2228283" y="1912346"/>
              <a:ext cx="36013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 smtClean="0"/>
                <a:t>Centros de responsabilidad intermedios?</a:t>
              </a:r>
              <a:endParaRPr lang="es-ES" sz="1400" dirty="0"/>
            </a:p>
          </p:txBody>
        </p:sp>
        <p:grpSp>
          <p:nvGrpSpPr>
            <p:cNvPr id="97" name="Grupo 96"/>
            <p:cNvGrpSpPr/>
            <p:nvPr/>
          </p:nvGrpSpPr>
          <p:grpSpPr>
            <a:xfrm>
              <a:off x="8087844" y="1375821"/>
              <a:ext cx="470716" cy="130287"/>
              <a:chOff x="8168430" y="3147254"/>
              <a:chExt cx="474290" cy="130287"/>
            </a:xfrm>
          </p:grpSpPr>
          <p:sp>
            <p:nvSpPr>
              <p:cNvPr id="98" name="CuadroTexto 97"/>
              <p:cNvSpPr txBox="1"/>
              <p:nvPr/>
            </p:nvSpPr>
            <p:spPr>
              <a:xfrm>
                <a:off x="8168430" y="3158537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12:11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99" name="Imagen 98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498720" y="3147254"/>
                <a:ext cx="144000" cy="130287"/>
              </a:xfrm>
              <a:prstGeom prst="rect">
                <a:avLst/>
              </a:prstGeom>
            </p:spPr>
          </p:pic>
        </p:grpSp>
        <p:sp>
          <p:nvSpPr>
            <p:cNvPr id="61" name="CuadroTexto 60"/>
            <p:cNvSpPr txBox="1"/>
            <p:nvPr/>
          </p:nvSpPr>
          <p:spPr>
            <a:xfrm>
              <a:off x="5659025" y="2077656"/>
              <a:ext cx="49322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12:12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2" name="Llamada rectangular redondeada 61"/>
            <p:cNvSpPr/>
            <p:nvPr/>
          </p:nvSpPr>
          <p:spPr>
            <a:xfrm>
              <a:off x="3918258" y="2382750"/>
              <a:ext cx="4830298" cy="540762"/>
            </a:xfrm>
            <a:prstGeom prst="wedgeRoundRectCallout">
              <a:avLst>
                <a:gd name="adj1" fmla="val 54375"/>
                <a:gd name="adj2" fmla="val -32960"/>
                <a:gd name="adj3" fmla="val 16667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3" name="CuadroTexto 62"/>
            <p:cNvSpPr txBox="1"/>
            <p:nvPr/>
          </p:nvSpPr>
          <p:spPr>
            <a:xfrm>
              <a:off x="3942357" y="2400291"/>
              <a:ext cx="4529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 smtClean="0"/>
                <a:t>… </a:t>
              </a:r>
              <a:r>
                <a:rPr lang="es-ES" sz="1400" dirty="0" err="1" smtClean="0"/>
                <a:t>Siii</a:t>
              </a:r>
              <a:r>
                <a:rPr lang="es-ES" sz="1400" dirty="0" smtClean="0"/>
                <a:t> … radiodiagnóstico, laboratorio, medicina nuclear, </a:t>
              </a:r>
              <a:r>
                <a:rPr lang="es-ES" sz="1400" dirty="0" err="1" smtClean="0"/>
                <a:t>etc</a:t>
              </a:r>
              <a:r>
                <a:rPr lang="es-ES" sz="1400" dirty="0" smtClean="0"/>
                <a:t> …. Mira los datos comparados de tu Unidad</a:t>
              </a:r>
              <a:endParaRPr lang="es-ES" sz="1400" dirty="0"/>
            </a:p>
          </p:txBody>
        </p:sp>
        <p:grpSp>
          <p:nvGrpSpPr>
            <p:cNvPr id="64" name="Grupo 63"/>
            <p:cNvGrpSpPr/>
            <p:nvPr/>
          </p:nvGrpSpPr>
          <p:grpSpPr>
            <a:xfrm>
              <a:off x="8043351" y="2701866"/>
              <a:ext cx="470718" cy="130287"/>
              <a:chOff x="8168430" y="3147254"/>
              <a:chExt cx="474290" cy="130287"/>
            </a:xfrm>
          </p:grpSpPr>
          <p:sp>
            <p:nvSpPr>
              <p:cNvPr id="65" name="CuadroTexto 64"/>
              <p:cNvSpPr txBox="1"/>
              <p:nvPr/>
            </p:nvSpPr>
            <p:spPr>
              <a:xfrm>
                <a:off x="8168430" y="3158537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12:12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66" name="Imagen 65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498720" y="3147254"/>
                <a:ext cx="144000" cy="130287"/>
              </a:xfrm>
              <a:prstGeom prst="rect">
                <a:avLst/>
              </a:prstGeom>
            </p:spPr>
          </p:pic>
        </p:grpSp>
        <p:sp>
          <p:nvSpPr>
            <p:cNvPr id="82" name="Llamada rectangular redondeada 81"/>
            <p:cNvSpPr/>
            <p:nvPr/>
          </p:nvSpPr>
          <p:spPr>
            <a:xfrm flipH="1">
              <a:off x="2095321" y="5075099"/>
              <a:ext cx="3694071" cy="932845"/>
            </a:xfrm>
            <a:prstGeom prst="wedgeRoundRectCallout">
              <a:avLst>
                <a:gd name="adj1" fmla="val 53546"/>
                <a:gd name="adj2" fmla="val -329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0" name="CuadroTexto 79"/>
            <p:cNvSpPr txBox="1"/>
            <p:nvPr/>
          </p:nvSpPr>
          <p:spPr>
            <a:xfrm>
              <a:off x="2095322" y="5056710"/>
              <a:ext cx="370323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 smtClean="0"/>
                <a:t>… URV? …  Tanto nos desviamos en Radiodiagnóstico? … tendremos que ver lo que estamos solicitando!!! …  A ver qué nos incluyen …</a:t>
              </a:r>
              <a:endParaRPr lang="es-ES" sz="1400" dirty="0"/>
            </a:p>
          </p:txBody>
        </p:sp>
        <p:sp>
          <p:nvSpPr>
            <p:cNvPr id="81" name="CuadroTexto 80"/>
            <p:cNvSpPr txBox="1"/>
            <p:nvPr/>
          </p:nvSpPr>
          <p:spPr>
            <a:xfrm>
              <a:off x="5296169" y="5807889"/>
              <a:ext cx="49322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12:13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5511892" y="3085880"/>
              <a:ext cx="3139712" cy="1893440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643271" y="3145011"/>
              <a:ext cx="2870797" cy="1736045"/>
            </a:xfrm>
            <a:prstGeom prst="rect">
              <a:avLst/>
            </a:prstGeom>
          </p:spPr>
        </p:pic>
      </p:grpSp>
      <p:pic>
        <p:nvPicPr>
          <p:cNvPr id="8" name="Imagen 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35959" y="4338307"/>
            <a:ext cx="1097375" cy="1109568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8889" b="97778" l="0" r="100000">
                        <a14:foregroundMark x1="10448" y1="35556" x2="26119" y2="68889"/>
                        <a14:foregroundMark x1="74627" y1="33333" x2="89552" y2="644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49512" y="5705019"/>
            <a:ext cx="955992" cy="321042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6169" y="1908852"/>
            <a:ext cx="363344" cy="33912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24" y="861219"/>
            <a:ext cx="6649272" cy="3941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376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o 49"/>
          <p:cNvGrpSpPr/>
          <p:nvPr/>
        </p:nvGrpSpPr>
        <p:grpSpPr>
          <a:xfrm>
            <a:off x="0" y="-8567"/>
            <a:ext cx="9189829" cy="6848768"/>
            <a:chOff x="0" y="-1"/>
            <a:chExt cx="9189829" cy="6848768"/>
          </a:xfrm>
        </p:grpSpPr>
        <p:pic>
          <p:nvPicPr>
            <p:cNvPr id="56" name="Imagen 55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57" name="Imagen 5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1"/>
              <a:ext cx="9161253" cy="6556685"/>
            </a:xfrm>
            <a:prstGeom prst="rect">
              <a:avLst/>
            </a:prstGeom>
          </p:spPr>
        </p:pic>
        <p:sp>
          <p:nvSpPr>
            <p:cNvPr id="58" name="CuadroTexto 57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68" name="Imagen 67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70" name="Imagen 69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74" name="Imagen 73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75" name="Imagen 74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4" name="CuadroTexto 3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21162" y="393828"/>
            <a:ext cx="8893258" cy="611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/>
          <p:cNvSpPr/>
          <p:nvPr/>
        </p:nvSpPr>
        <p:spPr>
          <a:xfrm>
            <a:off x="1941659" y="401922"/>
            <a:ext cx="7172864" cy="6116128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            </a:t>
            </a:r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225447" y="393828"/>
            <a:ext cx="8856000" cy="370935"/>
          </a:xfrm>
          <a:prstGeom prst="rect">
            <a:avLst/>
          </a:prstGeom>
          <a:solidFill>
            <a:srgbClr val="EEEEEE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9"/>
          <a:srcRect r="22941"/>
          <a:stretch/>
        </p:blipFill>
        <p:spPr>
          <a:xfrm>
            <a:off x="225446" y="774766"/>
            <a:ext cx="1705669" cy="203797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24965" y="411754"/>
            <a:ext cx="1273313" cy="326286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67983" y="6049101"/>
            <a:ext cx="7146915" cy="460855"/>
          </a:xfrm>
          <a:prstGeom prst="rect">
            <a:avLst/>
          </a:prstGeom>
        </p:spPr>
      </p:pic>
      <p:pic>
        <p:nvPicPr>
          <p:cNvPr id="49" name="Imagen 4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1162" y="952925"/>
            <a:ext cx="1764073" cy="1546287"/>
          </a:xfrm>
          <a:prstGeom prst="rect">
            <a:avLst/>
          </a:prstGeom>
        </p:spPr>
      </p:pic>
      <p:pic>
        <p:nvPicPr>
          <p:cNvPr id="51" name="Imagen 5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4102" y="435066"/>
            <a:ext cx="1021133" cy="302974"/>
          </a:xfrm>
          <a:prstGeom prst="rect">
            <a:avLst/>
          </a:prstGeom>
        </p:spPr>
      </p:pic>
      <p:sp>
        <p:nvSpPr>
          <p:cNvPr id="52" name="Elipse 51"/>
          <p:cNvSpPr/>
          <p:nvPr/>
        </p:nvSpPr>
        <p:spPr>
          <a:xfrm>
            <a:off x="299304" y="416800"/>
            <a:ext cx="316194" cy="316194"/>
          </a:xfrm>
          <a:prstGeom prst="ellipse">
            <a:avLst/>
          </a:prstGeom>
          <a:blipFill>
            <a:blip r:embed="rId1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CuadroTexto 53"/>
          <p:cNvSpPr txBox="1"/>
          <p:nvPr/>
        </p:nvSpPr>
        <p:spPr>
          <a:xfrm>
            <a:off x="2436224" y="365410"/>
            <a:ext cx="11825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Homer Simpson</a:t>
            </a:r>
            <a:endParaRPr lang="es-ES" sz="1200" dirty="0"/>
          </a:p>
        </p:txBody>
      </p:sp>
      <p:sp>
        <p:nvSpPr>
          <p:cNvPr id="55" name="CuadroTexto 54"/>
          <p:cNvSpPr txBox="1"/>
          <p:nvPr/>
        </p:nvSpPr>
        <p:spPr>
          <a:xfrm>
            <a:off x="2444770" y="557209"/>
            <a:ext cx="635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 línea</a:t>
            </a:r>
            <a:endParaRPr lang="es-E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21162" y="393828"/>
            <a:ext cx="1709953" cy="6116128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6" name="Imagen 75"/>
          <p:cNvPicPr>
            <a:picLocks noChangeAspect="1"/>
          </p:cNvPicPr>
          <p:nvPr/>
        </p:nvPicPr>
        <p:blipFill rotWithShape="1">
          <a:blip r:embed="rId15"/>
          <a:srcRect l="21009" t="-402" r="23364" b="402"/>
          <a:stretch/>
        </p:blipFill>
        <p:spPr>
          <a:xfrm>
            <a:off x="2095324" y="414271"/>
            <a:ext cx="365649" cy="369749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04" name="Llamada rectangular redondeada 103"/>
          <p:cNvSpPr/>
          <p:nvPr/>
        </p:nvSpPr>
        <p:spPr>
          <a:xfrm flipH="1">
            <a:off x="2152277" y="1677739"/>
            <a:ext cx="4934502" cy="333987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6" name="Llamada rectangular redondeada 105"/>
          <p:cNvSpPr/>
          <p:nvPr/>
        </p:nvSpPr>
        <p:spPr>
          <a:xfrm>
            <a:off x="3930728" y="820539"/>
            <a:ext cx="4830298" cy="662627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7" name="CuadroTexto 106"/>
          <p:cNvSpPr txBox="1"/>
          <p:nvPr/>
        </p:nvSpPr>
        <p:spPr>
          <a:xfrm>
            <a:off x="3930728" y="850399"/>
            <a:ext cx="4529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Unidades Relativas de Valor … </a:t>
            </a:r>
            <a:r>
              <a:rPr lang="es-ES" sz="1400" dirty="0" err="1" smtClean="0"/>
              <a:t>URVs</a:t>
            </a:r>
            <a:r>
              <a:rPr lang="es-ES" sz="1400" dirty="0" smtClean="0"/>
              <a:t> … volumen de pruebas ponderadas por la complejidad</a:t>
            </a:r>
            <a:endParaRPr lang="es-ES" sz="1400" dirty="0"/>
          </a:p>
        </p:txBody>
      </p:sp>
      <p:sp>
        <p:nvSpPr>
          <p:cNvPr id="109" name="CuadroTexto 108"/>
          <p:cNvSpPr txBox="1"/>
          <p:nvPr/>
        </p:nvSpPr>
        <p:spPr>
          <a:xfrm>
            <a:off x="2228282" y="1669972"/>
            <a:ext cx="3996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YA </a:t>
            </a:r>
            <a:r>
              <a:rPr lang="es-ES" sz="1400" dirty="0" err="1" smtClean="0"/>
              <a:t>YA</a:t>
            </a:r>
            <a:r>
              <a:rPr lang="es-ES" sz="1400" dirty="0" smtClean="0"/>
              <a:t>  … otro fantasmita como el que pusiste antes</a:t>
            </a:r>
            <a:endParaRPr lang="es-ES" sz="1400" dirty="0"/>
          </a:p>
        </p:txBody>
      </p:sp>
      <p:grpSp>
        <p:nvGrpSpPr>
          <p:cNvPr id="97" name="Grupo 96"/>
          <p:cNvGrpSpPr/>
          <p:nvPr/>
        </p:nvGrpSpPr>
        <p:grpSpPr>
          <a:xfrm>
            <a:off x="8078314" y="1253961"/>
            <a:ext cx="470718" cy="130287"/>
            <a:chOff x="8168430" y="3147254"/>
            <a:chExt cx="474290" cy="130287"/>
          </a:xfrm>
        </p:grpSpPr>
        <p:sp>
          <p:nvSpPr>
            <p:cNvPr id="98" name="CuadroTexto 97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12:14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99" name="Imagen 9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sp>
        <p:nvSpPr>
          <p:cNvPr id="61" name="CuadroTexto 60"/>
          <p:cNvSpPr txBox="1"/>
          <p:nvPr/>
        </p:nvSpPr>
        <p:spPr>
          <a:xfrm>
            <a:off x="6572245" y="1819765"/>
            <a:ext cx="4932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12:14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2" name="Llamada rectangular redondeada 61"/>
          <p:cNvSpPr/>
          <p:nvPr/>
        </p:nvSpPr>
        <p:spPr>
          <a:xfrm>
            <a:off x="3962715" y="2127627"/>
            <a:ext cx="4830298" cy="540762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CuadroTexto 62"/>
          <p:cNvSpPr txBox="1"/>
          <p:nvPr/>
        </p:nvSpPr>
        <p:spPr>
          <a:xfrm>
            <a:off x="3984818" y="2135086"/>
            <a:ext cx="4529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Ja Jajá … si no ajustamos malo y si ajustamos ... si quieres consultar el peso de cada prueba, mira los catálogos</a:t>
            </a:r>
            <a:endParaRPr lang="es-ES" sz="1400" dirty="0"/>
          </a:p>
        </p:txBody>
      </p:sp>
      <p:grpSp>
        <p:nvGrpSpPr>
          <p:cNvPr id="64" name="Grupo 63"/>
          <p:cNvGrpSpPr/>
          <p:nvPr/>
        </p:nvGrpSpPr>
        <p:grpSpPr>
          <a:xfrm>
            <a:off x="8056493" y="2499212"/>
            <a:ext cx="470716" cy="130287"/>
            <a:chOff x="8168430" y="3147254"/>
            <a:chExt cx="474290" cy="130287"/>
          </a:xfrm>
        </p:grpSpPr>
        <p:sp>
          <p:nvSpPr>
            <p:cNvPr id="65" name="CuadroTexto 64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12:15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66" name="Imagen 6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sp>
        <p:nvSpPr>
          <p:cNvPr id="82" name="Llamada rectangular redondeada 81"/>
          <p:cNvSpPr/>
          <p:nvPr/>
        </p:nvSpPr>
        <p:spPr>
          <a:xfrm flipH="1">
            <a:off x="2193573" y="2893588"/>
            <a:ext cx="3694071" cy="932845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0" name="CuadroTexto 79"/>
          <p:cNvSpPr txBox="1"/>
          <p:nvPr/>
        </p:nvSpPr>
        <p:spPr>
          <a:xfrm>
            <a:off x="2214356" y="2882958"/>
            <a:ext cx="37032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Ya esta bien por hoy!!! …  No puedo más!! Me tomaré unos días para asimilar todo esto y compartirlo con mis compañeros … Podemos seguir contando con tu ayuda?</a:t>
            </a:r>
            <a:endParaRPr lang="es-ES" sz="1400" dirty="0"/>
          </a:p>
        </p:txBody>
      </p:sp>
      <p:sp>
        <p:nvSpPr>
          <p:cNvPr id="81" name="CuadroTexto 80"/>
          <p:cNvSpPr txBox="1"/>
          <p:nvPr/>
        </p:nvSpPr>
        <p:spPr>
          <a:xfrm>
            <a:off x="5394421" y="3585655"/>
            <a:ext cx="4932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12:16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Llamada rectangular redondeada 43"/>
          <p:cNvSpPr/>
          <p:nvPr/>
        </p:nvSpPr>
        <p:spPr>
          <a:xfrm>
            <a:off x="3962715" y="4064474"/>
            <a:ext cx="4830298" cy="805867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CuadroTexto 44"/>
          <p:cNvSpPr txBox="1"/>
          <p:nvPr/>
        </p:nvSpPr>
        <p:spPr>
          <a:xfrm>
            <a:off x="3984818" y="4071934"/>
            <a:ext cx="4529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Por supuesto … no lo dudes. No sabes lo que me has aportado. Estamos muy alejados de vuestra realidad … GRACIAS … Seguimos en contacto…</a:t>
            </a:r>
            <a:endParaRPr lang="es-ES" sz="1400" dirty="0"/>
          </a:p>
        </p:txBody>
      </p:sp>
      <p:grpSp>
        <p:nvGrpSpPr>
          <p:cNvPr id="46" name="Grupo 45"/>
          <p:cNvGrpSpPr/>
          <p:nvPr/>
        </p:nvGrpSpPr>
        <p:grpSpPr>
          <a:xfrm>
            <a:off x="8119347" y="4688534"/>
            <a:ext cx="470718" cy="130287"/>
            <a:chOff x="8168430" y="3147254"/>
            <a:chExt cx="474290" cy="130287"/>
          </a:xfrm>
        </p:grpSpPr>
        <p:sp>
          <p:nvSpPr>
            <p:cNvPr id="47" name="CuadroTexto 46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12:16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48" name="Imagen 47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sp>
        <p:nvSpPr>
          <p:cNvPr id="53" name="Llamada rectangular redondeada 52"/>
          <p:cNvSpPr/>
          <p:nvPr/>
        </p:nvSpPr>
        <p:spPr>
          <a:xfrm flipH="1">
            <a:off x="2212059" y="5009993"/>
            <a:ext cx="3694071" cy="313595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CuadroTexto 58"/>
          <p:cNvSpPr txBox="1"/>
          <p:nvPr/>
        </p:nvSpPr>
        <p:spPr>
          <a:xfrm>
            <a:off x="2199903" y="5007717"/>
            <a:ext cx="25877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… gracias a ti. Saludos</a:t>
            </a:r>
            <a:endParaRPr lang="es-ES" sz="1400" dirty="0"/>
          </a:p>
        </p:txBody>
      </p:sp>
      <p:sp>
        <p:nvSpPr>
          <p:cNvPr id="60" name="CuadroTexto 59"/>
          <p:cNvSpPr txBox="1"/>
          <p:nvPr/>
        </p:nvSpPr>
        <p:spPr>
          <a:xfrm>
            <a:off x="4372916" y="5119486"/>
            <a:ext cx="4932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12:17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5133" y="5030844"/>
            <a:ext cx="332305" cy="30276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54249" y="4523889"/>
            <a:ext cx="329213" cy="30482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19527" y="3466131"/>
            <a:ext cx="330634" cy="36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8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0" y="0"/>
            <a:ext cx="9189829" cy="6857562"/>
            <a:chOff x="0" y="-8795"/>
            <a:chExt cx="9189829" cy="6857562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8795"/>
              <a:ext cx="9161253" cy="6565479"/>
            </a:xfrm>
            <a:prstGeom prst="rect">
              <a:avLst/>
            </a:prstGeom>
          </p:spPr>
        </p:pic>
        <p:sp>
          <p:nvSpPr>
            <p:cNvPr id="29" name="CuadroTexto 28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14" name="CuadroTexto 13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0000" y="648000"/>
            <a:ext cx="7133308" cy="566252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13"/>
          <a:srcRect t="21517" r="14780" b="11260"/>
          <a:stretch/>
        </p:blipFill>
        <p:spPr>
          <a:xfrm>
            <a:off x="3495316" y="6574046"/>
            <a:ext cx="438329" cy="2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1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0" y="0"/>
            <a:ext cx="9189829" cy="6857562"/>
            <a:chOff x="0" y="-8795"/>
            <a:chExt cx="9189829" cy="6857562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8795"/>
              <a:ext cx="9161253" cy="6565479"/>
            </a:xfrm>
            <a:prstGeom prst="rect">
              <a:avLst/>
            </a:prstGeom>
          </p:spPr>
        </p:pic>
        <p:sp>
          <p:nvSpPr>
            <p:cNvPr id="29" name="CuadroTexto 28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12" name="CuadroTexto 11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12"/>
          <a:srcRect l="-1" r="593"/>
          <a:stretch/>
        </p:blipFill>
        <p:spPr>
          <a:xfrm>
            <a:off x="1080000" y="648000"/>
            <a:ext cx="7128000" cy="566414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13"/>
          <a:srcRect t="21517" r="14780" b="11260"/>
          <a:stretch/>
        </p:blipFill>
        <p:spPr>
          <a:xfrm>
            <a:off x="3495316" y="6574046"/>
            <a:ext cx="438329" cy="2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90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0" y="0"/>
            <a:ext cx="9189829" cy="6857562"/>
            <a:chOff x="0" y="-8795"/>
            <a:chExt cx="9189829" cy="6857562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8795"/>
              <a:ext cx="9161253" cy="6565479"/>
            </a:xfrm>
            <a:prstGeom prst="rect">
              <a:avLst/>
            </a:prstGeom>
          </p:spPr>
        </p:pic>
        <p:sp>
          <p:nvSpPr>
            <p:cNvPr id="29" name="CuadroTexto 28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15" name="CuadroTexto 14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0000" y="648000"/>
            <a:ext cx="7128000" cy="5671661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13"/>
          <a:srcRect t="21517" r="14780" b="11260"/>
          <a:stretch/>
        </p:blipFill>
        <p:spPr>
          <a:xfrm>
            <a:off x="3495316" y="6574046"/>
            <a:ext cx="438329" cy="2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66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0" y="0"/>
            <a:ext cx="9189829" cy="6857562"/>
            <a:chOff x="0" y="-8795"/>
            <a:chExt cx="9189829" cy="6857562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8795"/>
              <a:ext cx="9161253" cy="6565479"/>
            </a:xfrm>
            <a:prstGeom prst="rect">
              <a:avLst/>
            </a:prstGeom>
          </p:spPr>
        </p:pic>
        <p:sp>
          <p:nvSpPr>
            <p:cNvPr id="29" name="CuadroTexto 28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14" name="CuadroTexto 13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0000" y="648000"/>
            <a:ext cx="7128000" cy="5699455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13"/>
          <a:srcRect t="21517" r="14780" b="11260"/>
          <a:stretch/>
        </p:blipFill>
        <p:spPr>
          <a:xfrm>
            <a:off x="3495316" y="6574046"/>
            <a:ext cx="438329" cy="2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9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68" y="544498"/>
            <a:ext cx="7416787" cy="6304269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grpSp>
        <p:nvGrpSpPr>
          <p:cNvPr id="2" name="Grupo 1"/>
          <p:cNvGrpSpPr>
            <a:grpSpLocks noChangeAspect="1"/>
          </p:cNvGrpSpPr>
          <p:nvPr/>
        </p:nvGrpSpPr>
        <p:grpSpPr>
          <a:xfrm>
            <a:off x="1207698" y="871070"/>
            <a:ext cx="6261013" cy="3992335"/>
            <a:chOff x="0" y="-1"/>
            <a:chExt cx="9162000" cy="6848768"/>
          </a:xfrm>
          <a:scene3d>
            <a:camera prst="orthographicFront">
              <a:rot lat="0" lon="0" rev="0"/>
            </a:camera>
            <a:lightRig rig="threePt" dir="t"/>
          </a:scene3d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3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1"/>
              <a:ext cx="9161253" cy="6556685"/>
            </a:xfrm>
            <a:prstGeom prst="rect">
              <a:avLst/>
            </a:prstGeom>
          </p:spPr>
        </p:pic>
        <p:sp>
          <p:nvSpPr>
            <p:cNvPr id="5" name="CuadroTexto 4"/>
            <p:cNvSpPr txBox="1"/>
            <p:nvPr/>
          </p:nvSpPr>
          <p:spPr>
            <a:xfrm>
              <a:off x="4798541" y="6513691"/>
              <a:ext cx="3184141" cy="276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13" name="CuadroTexto 12"/>
          <p:cNvSpPr txBox="1"/>
          <p:nvPr/>
        </p:nvSpPr>
        <p:spPr>
          <a:xfrm>
            <a:off x="4251678" y="796253"/>
            <a:ext cx="32167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sz="1200" dirty="0">
              <a:solidFill>
                <a:schemeClr val="bg1"/>
              </a:solidFill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23849" y="5490759"/>
            <a:ext cx="1820151" cy="1026752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44614" y="1177894"/>
            <a:ext cx="4085749" cy="3247538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15"/>
          <a:srcRect t="21517" r="14780" b="11260"/>
          <a:stretch/>
        </p:blipFill>
        <p:spPr>
          <a:xfrm>
            <a:off x="3550346" y="4688935"/>
            <a:ext cx="336207" cy="21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04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upo 44"/>
          <p:cNvGrpSpPr/>
          <p:nvPr/>
        </p:nvGrpSpPr>
        <p:grpSpPr>
          <a:xfrm>
            <a:off x="0" y="8794"/>
            <a:ext cx="9189829" cy="6848768"/>
            <a:chOff x="0" y="-1"/>
            <a:chExt cx="9189829" cy="6848768"/>
          </a:xfrm>
        </p:grpSpPr>
        <p:pic>
          <p:nvPicPr>
            <p:cNvPr id="46" name="Imagen 45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47" name="Imagen 4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1"/>
              <a:ext cx="9161253" cy="6556685"/>
            </a:xfrm>
            <a:prstGeom prst="rect">
              <a:avLst/>
            </a:prstGeom>
          </p:spPr>
        </p:pic>
        <p:sp>
          <p:nvSpPr>
            <p:cNvPr id="48" name="CuadroTexto 47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50" name="Imagen 4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64" name="Imagen 63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69" name="Imagen 68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85" name="Imagen 84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4" name="CuadroTexto 3"/>
          <p:cNvSpPr txBox="1"/>
          <p:nvPr/>
        </p:nvSpPr>
        <p:spPr>
          <a:xfrm>
            <a:off x="4417642" y="77638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16000" y="379792"/>
            <a:ext cx="8893258" cy="611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/>
          <p:cNvSpPr/>
          <p:nvPr/>
        </p:nvSpPr>
        <p:spPr>
          <a:xfrm>
            <a:off x="1936394" y="388418"/>
            <a:ext cx="7172864" cy="6116128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220285" y="388418"/>
            <a:ext cx="8856000" cy="370935"/>
          </a:xfrm>
          <a:prstGeom prst="rect">
            <a:avLst/>
          </a:prstGeom>
          <a:solidFill>
            <a:srgbClr val="EEEEEE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13"/>
          <a:srcRect r="22941"/>
          <a:stretch/>
        </p:blipFill>
        <p:spPr>
          <a:xfrm>
            <a:off x="220284" y="769356"/>
            <a:ext cx="1705669" cy="203797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19803" y="406344"/>
            <a:ext cx="1273313" cy="326286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62821" y="6043691"/>
            <a:ext cx="7146915" cy="460855"/>
          </a:xfrm>
          <a:prstGeom prst="rect">
            <a:avLst/>
          </a:prstGeom>
        </p:spPr>
      </p:pic>
      <p:pic>
        <p:nvPicPr>
          <p:cNvPr id="49" name="Imagen 4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6000" y="947515"/>
            <a:ext cx="1764073" cy="1546287"/>
          </a:xfrm>
          <a:prstGeom prst="rect">
            <a:avLst/>
          </a:prstGeom>
        </p:spPr>
      </p:pic>
      <p:pic>
        <p:nvPicPr>
          <p:cNvPr id="51" name="Imagen 5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8940" y="429656"/>
            <a:ext cx="1021133" cy="302974"/>
          </a:xfrm>
          <a:prstGeom prst="rect">
            <a:avLst/>
          </a:prstGeom>
        </p:spPr>
      </p:pic>
      <p:sp>
        <p:nvSpPr>
          <p:cNvPr id="52" name="Elipse 51"/>
          <p:cNvSpPr/>
          <p:nvPr/>
        </p:nvSpPr>
        <p:spPr>
          <a:xfrm>
            <a:off x="294142" y="411390"/>
            <a:ext cx="316194" cy="316194"/>
          </a:xfrm>
          <a:prstGeom prst="ellipse">
            <a:avLst/>
          </a:prstGeom>
          <a:blipFill>
            <a:blip r:embed="rId1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CuadroTexto 53"/>
          <p:cNvSpPr txBox="1"/>
          <p:nvPr/>
        </p:nvSpPr>
        <p:spPr>
          <a:xfrm>
            <a:off x="2431062" y="360000"/>
            <a:ext cx="11825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Homer Simpson</a:t>
            </a:r>
            <a:endParaRPr lang="es-ES" sz="1200" dirty="0"/>
          </a:p>
        </p:txBody>
      </p:sp>
      <p:sp>
        <p:nvSpPr>
          <p:cNvPr id="55" name="CuadroTexto 54"/>
          <p:cNvSpPr txBox="1"/>
          <p:nvPr/>
        </p:nvSpPr>
        <p:spPr>
          <a:xfrm>
            <a:off x="2439608" y="551799"/>
            <a:ext cx="635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 línea</a:t>
            </a:r>
            <a:endParaRPr lang="es-E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Llamada rectangular redondeada 55"/>
          <p:cNvSpPr/>
          <p:nvPr/>
        </p:nvSpPr>
        <p:spPr>
          <a:xfrm>
            <a:off x="7763416" y="1816589"/>
            <a:ext cx="1016511" cy="323684"/>
          </a:xfrm>
          <a:prstGeom prst="wedgeRoundRectCallout">
            <a:avLst>
              <a:gd name="adj1" fmla="val 67394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8" name="Imagen 5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395819" y="1959867"/>
            <a:ext cx="410198" cy="183882"/>
          </a:xfrm>
          <a:prstGeom prst="rect">
            <a:avLst/>
          </a:prstGeom>
        </p:spPr>
      </p:pic>
      <p:sp>
        <p:nvSpPr>
          <p:cNvPr id="59" name="Llamada rectangular redondeada 58"/>
          <p:cNvSpPr/>
          <p:nvPr/>
        </p:nvSpPr>
        <p:spPr>
          <a:xfrm flipH="1">
            <a:off x="2121310" y="2223490"/>
            <a:ext cx="6220432" cy="649622"/>
          </a:xfrm>
          <a:prstGeom prst="wedgeRoundRectCallout">
            <a:avLst>
              <a:gd name="adj1" fmla="val 51836"/>
              <a:gd name="adj2" fmla="val -27543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CuadroTexto 59"/>
          <p:cNvSpPr txBox="1"/>
          <p:nvPr/>
        </p:nvSpPr>
        <p:spPr>
          <a:xfrm>
            <a:off x="7786569" y="1846704"/>
            <a:ext cx="8088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… </a:t>
            </a:r>
            <a:r>
              <a:rPr lang="es-ES" sz="1400" dirty="0" smtClean="0"/>
              <a:t>y…?</a:t>
            </a:r>
            <a:endParaRPr lang="es-ES" sz="1200" dirty="0"/>
          </a:p>
        </p:txBody>
      </p:sp>
      <p:sp>
        <p:nvSpPr>
          <p:cNvPr id="61" name="CuadroTexto 60"/>
          <p:cNvSpPr txBox="1"/>
          <p:nvPr/>
        </p:nvSpPr>
        <p:spPr>
          <a:xfrm>
            <a:off x="7953494" y="2637993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11:36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3" name="CuadroTexto 62"/>
          <p:cNvSpPr txBox="1"/>
          <p:nvPr/>
        </p:nvSpPr>
        <p:spPr>
          <a:xfrm>
            <a:off x="2156948" y="2234023"/>
            <a:ext cx="6369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Nos </a:t>
            </a:r>
            <a:r>
              <a:rPr lang="es-ES" sz="1400" dirty="0"/>
              <a:t>dio </a:t>
            </a:r>
            <a:r>
              <a:rPr lang="es-ES" sz="1400" dirty="0" smtClean="0"/>
              <a:t>esta tabla que </a:t>
            </a:r>
            <a:r>
              <a:rPr lang="es-ES" sz="1400" dirty="0"/>
              <a:t>el gerente le había dado … pero no sé lo que significa, ni de dónde han sacado estos datos, </a:t>
            </a:r>
            <a:r>
              <a:rPr lang="es-ES" sz="1400" dirty="0" smtClean="0"/>
              <a:t>… ni </a:t>
            </a:r>
            <a:r>
              <a:rPr lang="es-ES" sz="1400" dirty="0"/>
              <a:t>qué puedo hacer con </a:t>
            </a:r>
            <a:r>
              <a:rPr lang="es-ES" sz="1400" dirty="0" smtClean="0"/>
              <a:t>ella </a:t>
            </a:r>
            <a:r>
              <a:rPr lang="es-ES" sz="1400" dirty="0"/>
              <a:t>… me puedes ayudar</a:t>
            </a:r>
            <a:r>
              <a:rPr lang="es-ES" sz="1400" dirty="0" smtClean="0"/>
              <a:t>?  </a:t>
            </a:r>
            <a:endParaRPr lang="es-ES" sz="1200" dirty="0"/>
          </a:p>
        </p:txBody>
      </p:sp>
      <p:sp>
        <p:nvSpPr>
          <p:cNvPr id="62" name="Llamada rectangular redondeada 61"/>
          <p:cNvSpPr/>
          <p:nvPr/>
        </p:nvSpPr>
        <p:spPr>
          <a:xfrm>
            <a:off x="3727855" y="4669373"/>
            <a:ext cx="5218934" cy="301532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7" name="Grupo 66"/>
          <p:cNvGrpSpPr/>
          <p:nvPr/>
        </p:nvGrpSpPr>
        <p:grpSpPr>
          <a:xfrm>
            <a:off x="8512751" y="4800232"/>
            <a:ext cx="474290" cy="130287"/>
            <a:chOff x="8168430" y="3147254"/>
            <a:chExt cx="474290" cy="130287"/>
          </a:xfrm>
        </p:grpSpPr>
        <p:sp>
          <p:nvSpPr>
            <p:cNvPr id="65" name="CuadroTexto 64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11:38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66" name="Imagen 65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sp>
        <p:nvSpPr>
          <p:cNvPr id="70" name="Rectángulo redondeado 69"/>
          <p:cNvSpPr/>
          <p:nvPr/>
        </p:nvSpPr>
        <p:spPr>
          <a:xfrm>
            <a:off x="2209220" y="2914301"/>
            <a:ext cx="1733052" cy="1695973"/>
          </a:xfrm>
          <a:prstGeom prst="roundRect">
            <a:avLst>
              <a:gd name="adj" fmla="val 59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8" name="Imagen 6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256243" y="2943130"/>
            <a:ext cx="1635085" cy="1657041"/>
          </a:xfrm>
          <a:prstGeom prst="rect">
            <a:avLst/>
          </a:prstGeom>
        </p:spPr>
      </p:pic>
      <p:sp>
        <p:nvSpPr>
          <p:cNvPr id="71" name="Llamada rectangular redondeada 70"/>
          <p:cNvSpPr/>
          <p:nvPr/>
        </p:nvSpPr>
        <p:spPr>
          <a:xfrm flipH="1">
            <a:off x="2114583" y="5055716"/>
            <a:ext cx="1963854" cy="320550"/>
          </a:xfrm>
          <a:prstGeom prst="wedgeRoundRectCallout">
            <a:avLst>
              <a:gd name="adj1" fmla="val 54356"/>
              <a:gd name="adj2" fmla="val -22195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2" name="CuadroTexto 71"/>
          <p:cNvSpPr txBox="1"/>
          <p:nvPr/>
        </p:nvSpPr>
        <p:spPr>
          <a:xfrm>
            <a:off x="3682638" y="4669374"/>
            <a:ext cx="5177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… por fa … déjame que lo vea … Ah!! </a:t>
            </a:r>
            <a:r>
              <a:rPr lang="es-ES" sz="1400" dirty="0" smtClean="0"/>
              <a:t>Sí … </a:t>
            </a:r>
            <a:r>
              <a:rPr lang="es-ES" sz="1400" dirty="0"/>
              <a:t>esto está en INFORCOAN</a:t>
            </a:r>
          </a:p>
        </p:txBody>
      </p:sp>
      <p:sp>
        <p:nvSpPr>
          <p:cNvPr id="73" name="CuadroTexto 72"/>
          <p:cNvSpPr txBox="1"/>
          <p:nvPr/>
        </p:nvSpPr>
        <p:spPr>
          <a:xfrm>
            <a:off x="3690189" y="5173343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11:39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4" name="Llamada rectangular redondeada 73"/>
          <p:cNvSpPr/>
          <p:nvPr/>
        </p:nvSpPr>
        <p:spPr>
          <a:xfrm>
            <a:off x="4078437" y="5543433"/>
            <a:ext cx="4797512" cy="442344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6" name="Grupo 75"/>
          <p:cNvGrpSpPr/>
          <p:nvPr/>
        </p:nvGrpSpPr>
        <p:grpSpPr>
          <a:xfrm>
            <a:off x="8358238" y="5837890"/>
            <a:ext cx="474290" cy="130287"/>
            <a:chOff x="8168430" y="3147254"/>
            <a:chExt cx="474290" cy="130287"/>
          </a:xfrm>
        </p:grpSpPr>
        <p:sp>
          <p:nvSpPr>
            <p:cNvPr id="77" name="CuadroTexto 76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11:39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78" name="Imagen 77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grpSp>
        <p:nvGrpSpPr>
          <p:cNvPr id="9" name="Grupo 8"/>
          <p:cNvGrpSpPr/>
          <p:nvPr/>
        </p:nvGrpSpPr>
        <p:grpSpPr>
          <a:xfrm>
            <a:off x="2172262" y="5053326"/>
            <a:ext cx="1603763" cy="307777"/>
            <a:chOff x="6952035" y="5060995"/>
            <a:chExt cx="1603763" cy="307777"/>
          </a:xfrm>
        </p:grpSpPr>
        <p:sp>
          <p:nvSpPr>
            <p:cNvPr id="75" name="CuadroTexto 74"/>
            <p:cNvSpPr txBox="1"/>
            <p:nvPr/>
          </p:nvSpPr>
          <p:spPr>
            <a:xfrm>
              <a:off x="6952035" y="5060995"/>
              <a:ext cx="16037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y eso qué es? ... </a:t>
              </a:r>
            </a:p>
          </p:txBody>
        </p:sp>
        <p:pic>
          <p:nvPicPr>
            <p:cNvPr id="83" name="Imagen 82"/>
            <p:cNvPicPr>
              <a:picLocks noChangeAspect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67403" y="5080922"/>
              <a:ext cx="252000" cy="255819"/>
            </a:xfrm>
            <a:prstGeom prst="rect">
              <a:avLst/>
            </a:prstGeom>
          </p:spPr>
        </p:pic>
      </p:grpSp>
      <p:sp>
        <p:nvSpPr>
          <p:cNvPr id="80" name="CuadroTexto 79"/>
          <p:cNvSpPr txBox="1"/>
          <p:nvPr/>
        </p:nvSpPr>
        <p:spPr>
          <a:xfrm>
            <a:off x="4078437" y="5511845"/>
            <a:ext cx="6015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.. no me digas que no sabes lo qué es … ni tu jefe tampoco? ... </a:t>
            </a:r>
            <a:endParaRPr lang="es-ES" sz="1400" dirty="0" smtClean="0"/>
          </a:p>
          <a:p>
            <a:r>
              <a:rPr lang="es-ES" sz="1400" dirty="0" smtClean="0"/>
              <a:t>Venga</a:t>
            </a:r>
            <a:r>
              <a:rPr lang="es-ES" sz="1400" dirty="0"/>
              <a:t>!!! … vamos a ver esos datos!!!</a:t>
            </a:r>
          </a:p>
        </p:txBody>
      </p:sp>
      <p:pic>
        <p:nvPicPr>
          <p:cNvPr id="84" name="Imagen 83"/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88630" y="5671123"/>
            <a:ext cx="360000" cy="326118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16000" y="379792"/>
            <a:ext cx="1709953" cy="6116128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4" name="Imagen 4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31881">
            <a:off x="1522465" y="3584775"/>
            <a:ext cx="1015285" cy="534611"/>
          </a:xfrm>
          <a:prstGeom prst="rect">
            <a:avLst/>
          </a:prstGeom>
        </p:spPr>
      </p:pic>
      <p:pic>
        <p:nvPicPr>
          <p:cNvPr id="129" name="Imagen 128"/>
          <p:cNvPicPr>
            <a:picLocks noChangeAspect="1"/>
          </p:cNvPicPr>
          <p:nvPr/>
        </p:nvPicPr>
        <p:blipFill rotWithShape="1">
          <a:blip r:embed="rId27"/>
          <a:srcRect l="21009" t="-402" r="23364" b="402"/>
          <a:stretch/>
        </p:blipFill>
        <p:spPr>
          <a:xfrm>
            <a:off x="2095324" y="414271"/>
            <a:ext cx="365649" cy="369749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6" name="Llamada rectangular redondeada 85"/>
          <p:cNvSpPr/>
          <p:nvPr/>
        </p:nvSpPr>
        <p:spPr>
          <a:xfrm flipH="1">
            <a:off x="2095322" y="870932"/>
            <a:ext cx="6246420" cy="900582"/>
          </a:xfrm>
          <a:prstGeom prst="wedgeRoundRectCallout">
            <a:avLst>
              <a:gd name="adj1" fmla="val 51613"/>
              <a:gd name="adj2" fmla="val -3008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7" name="CuadroTexto 86"/>
          <p:cNvSpPr txBox="1"/>
          <p:nvPr/>
        </p:nvSpPr>
        <p:spPr>
          <a:xfrm>
            <a:off x="2130497" y="844977"/>
            <a:ext cx="63366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… el otro día tuvimos una reunión todos los profesionales de la unidad … el jefe nos comentó que </a:t>
            </a:r>
            <a:r>
              <a:rPr lang="es-ES" sz="1400" dirty="0" smtClean="0"/>
              <a:t>el gerente del hospital había </a:t>
            </a:r>
            <a:r>
              <a:rPr lang="es-ES" sz="1400" dirty="0"/>
              <a:t>tenido una reunión </a:t>
            </a:r>
            <a:r>
              <a:rPr lang="es-ES" sz="1400" dirty="0" smtClean="0"/>
              <a:t>con </a:t>
            </a:r>
            <a:r>
              <a:rPr lang="es-ES" sz="1400" dirty="0"/>
              <a:t>Sevilla y que le habían dicho que éramos </a:t>
            </a:r>
            <a:r>
              <a:rPr lang="es-ES" sz="1400" dirty="0" smtClean="0"/>
              <a:t>INEFICIENTES </a:t>
            </a:r>
            <a:r>
              <a:rPr lang="es-ES" sz="1400" dirty="0"/>
              <a:t>…. nos ha pedido que entre todos veamos qué podemos hacer </a:t>
            </a:r>
            <a:r>
              <a:rPr lang="es-ES" sz="1400" dirty="0" smtClean="0"/>
              <a:t>…</a:t>
            </a:r>
            <a:r>
              <a:rPr lang="es-ES" sz="1200" dirty="0" smtClean="0"/>
              <a:t>	</a:t>
            </a:r>
            <a:endParaRPr lang="es-ES" sz="1200" dirty="0"/>
          </a:p>
        </p:txBody>
      </p:sp>
      <p:pic>
        <p:nvPicPr>
          <p:cNvPr id="82" name="Imagen 81"/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62347" y="1498079"/>
            <a:ext cx="252000" cy="275262"/>
          </a:xfrm>
          <a:prstGeom prst="rect">
            <a:avLst/>
          </a:prstGeom>
        </p:spPr>
      </p:pic>
      <p:sp>
        <p:nvSpPr>
          <p:cNvPr id="88" name="CuadroTexto 87"/>
          <p:cNvSpPr txBox="1"/>
          <p:nvPr/>
        </p:nvSpPr>
        <p:spPr>
          <a:xfrm>
            <a:off x="7860267" y="1569281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11:34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373462" y="464896"/>
            <a:ext cx="6682344" cy="5720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321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0" y="-8567"/>
            <a:ext cx="9189829" cy="6866129"/>
            <a:chOff x="0" y="-8567"/>
            <a:chExt cx="9189829" cy="6866129"/>
          </a:xfrm>
        </p:grpSpPr>
        <p:grpSp>
          <p:nvGrpSpPr>
            <p:cNvPr id="50" name="Grupo 49"/>
            <p:cNvGrpSpPr/>
            <p:nvPr/>
          </p:nvGrpSpPr>
          <p:grpSpPr>
            <a:xfrm>
              <a:off x="0" y="8794"/>
              <a:ext cx="9189829" cy="6848768"/>
              <a:chOff x="0" y="-1"/>
              <a:chExt cx="9189829" cy="6848768"/>
            </a:xfrm>
          </p:grpSpPr>
          <p:pic>
            <p:nvPicPr>
              <p:cNvPr id="56" name="Imagen 55"/>
              <p:cNvPicPr>
                <a:picLocks noChangeAspect="1"/>
              </p:cNvPicPr>
              <p:nvPr/>
            </p:nvPicPr>
            <p:blipFill rotWithShape="1">
              <a:blip r:embed="rId2"/>
              <a:srcRect r="21648" b="2518"/>
              <a:stretch/>
            </p:blipFill>
            <p:spPr>
              <a:xfrm>
                <a:off x="0" y="6536639"/>
                <a:ext cx="9162000" cy="312128"/>
              </a:xfrm>
              <a:prstGeom prst="rect">
                <a:avLst/>
              </a:prstGeom>
            </p:spPr>
          </p:pic>
          <p:pic>
            <p:nvPicPr>
              <p:cNvPr id="57" name="Imagen 5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982"/>
              <a:stretch/>
            </p:blipFill>
            <p:spPr>
              <a:xfrm>
                <a:off x="0" y="-1"/>
                <a:ext cx="9161253" cy="6556685"/>
              </a:xfrm>
              <a:prstGeom prst="rect">
                <a:avLst/>
              </a:prstGeom>
            </p:spPr>
          </p:pic>
          <p:sp>
            <p:nvSpPr>
              <p:cNvPr id="58" name="CuadroTexto 57"/>
              <p:cNvSpPr txBox="1"/>
              <p:nvPr/>
            </p:nvSpPr>
            <p:spPr>
              <a:xfrm>
                <a:off x="6005688" y="6556685"/>
                <a:ext cx="318414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200" dirty="0" smtClean="0">
                    <a:solidFill>
                      <a:schemeClr val="bg1"/>
                    </a:solidFill>
                  </a:rPr>
                  <a:t>guadalupe.carmona.easp@juntadeandalucia.es</a:t>
                </a:r>
                <a:endParaRPr lang="es-ES" sz="12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68" name="Imagen 67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93068" y="173428"/>
                <a:ext cx="324000" cy="292847"/>
              </a:xfrm>
              <a:prstGeom prst="rect">
                <a:avLst/>
              </a:prstGeom>
            </p:spPr>
          </p:pic>
          <p:pic>
            <p:nvPicPr>
              <p:cNvPr id="70" name="Imagen 69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57068" y="532185"/>
                <a:ext cx="396000" cy="332358"/>
              </a:xfrm>
              <a:prstGeom prst="rect">
                <a:avLst/>
              </a:prstGeom>
            </p:spPr>
          </p:pic>
          <p:pic>
            <p:nvPicPr>
              <p:cNvPr id="74" name="Imagen 73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651604" y="6097433"/>
                <a:ext cx="396000" cy="343699"/>
              </a:xfrm>
              <a:prstGeom prst="rect">
                <a:avLst/>
              </a:prstGeom>
            </p:spPr>
          </p:pic>
          <p:pic>
            <p:nvPicPr>
              <p:cNvPr id="75" name="Imagen 74"/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57068" y="989668"/>
                <a:ext cx="468000" cy="318500"/>
              </a:xfrm>
              <a:prstGeom prst="rect">
                <a:avLst/>
              </a:prstGeom>
            </p:spPr>
          </p:pic>
        </p:grpSp>
        <p:sp>
          <p:nvSpPr>
            <p:cNvPr id="4" name="CuadroTexto 3"/>
            <p:cNvSpPr txBox="1"/>
            <p:nvPr/>
          </p:nvSpPr>
          <p:spPr>
            <a:xfrm>
              <a:off x="4455678" y="-8567"/>
              <a:ext cx="47263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>
                  <a:solidFill>
                    <a:schemeClr val="bg1"/>
                  </a:solidFill>
                </a:rPr>
                <a:t>Acercando la información de costes a los clínicos</a:t>
              </a:r>
              <a:endParaRPr lang="es-ES" dirty="0">
                <a:solidFill>
                  <a:schemeClr val="bg1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1162" y="393828"/>
              <a:ext cx="8893258" cy="6116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1936632" y="393828"/>
              <a:ext cx="7172864" cy="6116128"/>
            </a:xfrm>
            <a:prstGeom prst="rect">
              <a:avLst/>
            </a:prstGeom>
            <a:blipFill dpi="0"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7" name="Rectángulo 6"/>
            <p:cNvSpPr/>
            <p:nvPr/>
          </p:nvSpPr>
          <p:spPr>
            <a:xfrm>
              <a:off x="225447" y="393828"/>
              <a:ext cx="8856000" cy="370935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13"/>
            <a:srcRect r="22941"/>
            <a:stretch/>
          </p:blipFill>
          <p:spPr>
            <a:xfrm>
              <a:off x="225446" y="774766"/>
              <a:ext cx="1705669" cy="203797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24965" y="411754"/>
              <a:ext cx="1273313" cy="32628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967983" y="6049101"/>
              <a:ext cx="7146915" cy="460855"/>
            </a:xfrm>
            <a:prstGeom prst="rect">
              <a:avLst/>
            </a:prstGeom>
          </p:spPr>
        </p:pic>
        <p:pic>
          <p:nvPicPr>
            <p:cNvPr id="49" name="Imagen 4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21162" y="952925"/>
              <a:ext cx="1764073" cy="1546287"/>
            </a:xfrm>
            <a:prstGeom prst="rect">
              <a:avLst/>
            </a:prstGeom>
          </p:spPr>
        </p:pic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64102" y="435066"/>
              <a:ext cx="1021133" cy="302974"/>
            </a:xfrm>
            <a:prstGeom prst="rect">
              <a:avLst/>
            </a:prstGeom>
          </p:spPr>
        </p:pic>
        <p:sp>
          <p:nvSpPr>
            <p:cNvPr id="52" name="Elipse 51"/>
            <p:cNvSpPr/>
            <p:nvPr/>
          </p:nvSpPr>
          <p:spPr>
            <a:xfrm>
              <a:off x="299304" y="416800"/>
              <a:ext cx="316194" cy="316194"/>
            </a:xfrm>
            <a:prstGeom prst="ellipse">
              <a:avLst/>
            </a:prstGeom>
            <a:blipFill>
              <a:blip r:embed="rId18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2436224" y="365410"/>
              <a:ext cx="11825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Homer Simpson</a:t>
              </a:r>
              <a:endParaRPr lang="es-ES" sz="1200" dirty="0"/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2444770" y="557209"/>
              <a:ext cx="6351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 línea</a:t>
              </a:r>
              <a:endParaRPr lang="es-E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9" name="Llamada rectangular redondeada 58"/>
            <p:cNvSpPr/>
            <p:nvPr/>
          </p:nvSpPr>
          <p:spPr>
            <a:xfrm flipH="1">
              <a:off x="2131743" y="1389150"/>
              <a:ext cx="4843202" cy="452192"/>
            </a:xfrm>
            <a:prstGeom prst="wedgeRoundRectCallout">
              <a:avLst>
                <a:gd name="adj1" fmla="val 52401"/>
                <a:gd name="adj2" fmla="val -30868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1" name="CuadroTexto 60"/>
            <p:cNvSpPr txBox="1"/>
            <p:nvPr/>
          </p:nvSpPr>
          <p:spPr>
            <a:xfrm>
              <a:off x="6586697" y="1641287"/>
              <a:ext cx="38824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11:40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3" name="CuadroTexto 62"/>
            <p:cNvSpPr txBox="1"/>
            <p:nvPr/>
          </p:nvSpPr>
          <p:spPr>
            <a:xfrm>
              <a:off x="2250008" y="1323452"/>
              <a:ext cx="48355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 smtClean="0"/>
                <a:t>Pues </a:t>
              </a:r>
              <a:r>
                <a:rPr lang="es-ES" sz="1400" dirty="0"/>
                <a:t>eso … nosotros no tenemos esa sensación de que seamos </a:t>
              </a:r>
              <a:endParaRPr lang="es-ES" sz="1400" dirty="0" smtClean="0"/>
            </a:p>
            <a:p>
              <a:r>
                <a:rPr lang="es-ES" sz="1400" dirty="0" smtClean="0"/>
                <a:t>ineficientes</a:t>
              </a:r>
              <a:r>
                <a:rPr lang="es-ES" sz="1400" dirty="0"/>
                <a:t>!!!</a:t>
              </a:r>
            </a:p>
          </p:txBody>
        </p:sp>
        <p:sp>
          <p:nvSpPr>
            <p:cNvPr id="2" name="Rectángulo 1"/>
            <p:cNvSpPr/>
            <p:nvPr/>
          </p:nvSpPr>
          <p:spPr>
            <a:xfrm>
              <a:off x="221162" y="393828"/>
              <a:ext cx="1709953" cy="61161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6" name="Grupo 15"/>
            <p:cNvGrpSpPr/>
            <p:nvPr/>
          </p:nvGrpSpPr>
          <p:grpSpPr>
            <a:xfrm>
              <a:off x="2184603" y="2390610"/>
              <a:ext cx="1711333" cy="375420"/>
              <a:chOff x="2220812" y="2107606"/>
              <a:chExt cx="1711333" cy="375420"/>
            </a:xfrm>
          </p:grpSpPr>
          <p:sp>
            <p:nvSpPr>
              <p:cNvPr id="71" name="Llamada rectangular redondeada 70"/>
              <p:cNvSpPr/>
              <p:nvPr/>
            </p:nvSpPr>
            <p:spPr>
              <a:xfrm flipH="1">
                <a:off x="2220812" y="2150728"/>
                <a:ext cx="1711333" cy="320550"/>
              </a:xfrm>
              <a:prstGeom prst="wedgeRoundRectCallout">
                <a:avLst>
                  <a:gd name="adj1" fmla="val 54375"/>
                  <a:gd name="adj2" fmla="val -32960"/>
                  <a:gd name="adj3" fmla="val 1666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3" name="CuadroTexto 72"/>
              <p:cNvSpPr txBox="1"/>
              <p:nvPr/>
            </p:nvSpPr>
            <p:spPr>
              <a:xfrm>
                <a:off x="3488254" y="2282971"/>
                <a:ext cx="38824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11:42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5" name="CuadroTexto 44"/>
              <p:cNvSpPr txBox="1"/>
              <p:nvPr/>
            </p:nvSpPr>
            <p:spPr>
              <a:xfrm>
                <a:off x="2229877" y="2164822"/>
                <a:ext cx="84258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¿Dónde?</a:t>
                </a:r>
                <a:endParaRPr lang="es-ES" sz="1400" dirty="0"/>
              </a:p>
            </p:txBody>
          </p:sp>
          <p:pic>
            <p:nvPicPr>
              <p:cNvPr id="8" name="Imagen 7"/>
              <p:cNvPicPr>
                <a:picLocks noChangeAspect="1"/>
              </p:cNvPicPr>
              <p:nvPr/>
            </p:nvPicPr>
            <p:blipFill>
              <a:blip r:embed="rId19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ackgroundRemoval t="9524" b="100000" l="8511" r="97872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126897" y="2107606"/>
                <a:ext cx="380411" cy="339942"/>
              </a:xfrm>
              <a:prstGeom prst="rect">
                <a:avLst/>
              </a:prstGeom>
            </p:spPr>
          </p:pic>
        </p:grpSp>
        <p:sp>
          <p:nvSpPr>
            <p:cNvPr id="9" name="Rectángulo redondeado 8"/>
            <p:cNvSpPr/>
            <p:nvPr/>
          </p:nvSpPr>
          <p:spPr>
            <a:xfrm>
              <a:off x="6293025" y="3286944"/>
              <a:ext cx="2507970" cy="291220"/>
            </a:xfrm>
            <a:prstGeom prst="roundRect">
              <a:avLst/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CuadroTexto 85"/>
            <p:cNvSpPr txBox="1"/>
            <p:nvPr/>
          </p:nvSpPr>
          <p:spPr>
            <a:xfrm>
              <a:off x="6293025" y="3265712"/>
              <a:ext cx="2033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 smtClean="0"/>
                <a:t>Pincha aquí… y te explico</a:t>
              </a:r>
              <a:endParaRPr lang="es-ES" sz="1400" dirty="0"/>
            </a:p>
          </p:txBody>
        </p:sp>
        <p:sp>
          <p:nvSpPr>
            <p:cNvPr id="88" name="Rectángulo redondeado 87"/>
            <p:cNvSpPr/>
            <p:nvPr/>
          </p:nvSpPr>
          <p:spPr>
            <a:xfrm>
              <a:off x="2305209" y="3722232"/>
              <a:ext cx="6497139" cy="291220"/>
            </a:xfrm>
            <a:prstGeom prst="roundRect">
              <a:avLst/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0" name="CuadroTexto 89"/>
            <p:cNvSpPr txBox="1"/>
            <p:nvPr/>
          </p:nvSpPr>
          <p:spPr>
            <a:xfrm>
              <a:off x="2258918" y="3695326"/>
              <a:ext cx="63980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http://www.sas.junta-andalucia.es/principal/documentosacc.asp?pagina=pr_coan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>
              <a:off x="4245556" y="872271"/>
              <a:ext cx="4621387" cy="319451"/>
              <a:chOff x="4112716" y="1447438"/>
              <a:chExt cx="4621387" cy="319451"/>
            </a:xfrm>
          </p:grpSpPr>
          <p:sp>
            <p:nvSpPr>
              <p:cNvPr id="62" name="Llamada rectangular redondeada 61"/>
              <p:cNvSpPr/>
              <p:nvPr/>
            </p:nvSpPr>
            <p:spPr>
              <a:xfrm>
                <a:off x="4112716" y="1447438"/>
                <a:ext cx="4621387" cy="319451"/>
              </a:xfrm>
              <a:prstGeom prst="wedgeRoundRectCallout">
                <a:avLst>
                  <a:gd name="adj1" fmla="val 53546"/>
                  <a:gd name="adj2" fmla="val -32960"/>
                  <a:gd name="adj3" fmla="val 16667"/>
                </a:avLst>
              </a:prstGeom>
              <a:solidFill>
                <a:srgbClr val="DCF8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grpSp>
            <p:nvGrpSpPr>
              <p:cNvPr id="67" name="Grupo 66"/>
              <p:cNvGrpSpPr/>
              <p:nvPr/>
            </p:nvGrpSpPr>
            <p:grpSpPr>
              <a:xfrm>
                <a:off x="8125720" y="1579000"/>
                <a:ext cx="479901" cy="130287"/>
                <a:chOff x="8023895" y="2907017"/>
                <a:chExt cx="479901" cy="130287"/>
              </a:xfrm>
            </p:grpSpPr>
            <p:sp>
              <p:nvSpPr>
                <p:cNvPr id="65" name="CuadroTexto 64"/>
                <p:cNvSpPr txBox="1"/>
                <p:nvPr/>
              </p:nvSpPr>
              <p:spPr>
                <a:xfrm>
                  <a:off x="8023895" y="2909491"/>
                  <a:ext cx="384560" cy="107722"/>
                </a:xfrm>
                <a:prstGeom prst="rect">
                  <a:avLst/>
                </a:prstGeom>
                <a:solidFill>
                  <a:srgbClr val="DCF8C6"/>
                </a:solidFill>
              </p:spPr>
              <p:txBody>
                <a:bodyPr wrap="square" lIns="0" tIns="0" rIns="0" bIns="0" rtlCol="0" anchor="ctr" anchorCtr="1">
                  <a:spAutoFit/>
                </a:bodyPr>
                <a:lstStyle/>
                <a:p>
                  <a:r>
                    <a:rPr lang="es-ES" sz="7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11:41</a:t>
                  </a:r>
                  <a:endParaRPr lang="es-ES" sz="7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pic>
              <p:nvPicPr>
                <p:cNvPr id="66" name="Imagen 65"/>
                <p:cNvPicPr>
                  <a:picLocks noChangeAspect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8359796" y="2907017"/>
                  <a:ext cx="144000" cy="130287"/>
                </a:xfrm>
                <a:prstGeom prst="rect">
                  <a:avLst/>
                </a:prstGeom>
              </p:spPr>
            </p:pic>
          </p:grpSp>
          <p:pic>
            <p:nvPicPr>
              <p:cNvPr id="3" name="Imagen 2"/>
              <p:cNvPicPr>
                <a:picLocks noChangeAspect="1"/>
              </p:cNvPicPr>
              <p:nvPr/>
            </p:nvPicPr>
            <p:blipFill>
              <a:blip r:embed="rId22">
                <a:extLst>
                  <a:ext uri="{BEBA8EAE-BF5A-486C-A8C5-ECC9F3942E4B}">
                    <a14:imgProps xmlns:a14="http://schemas.microsoft.com/office/drawing/2010/main">
                      <a14:imgLayer r:embed="rId23">
                        <a14:imgEffect>
                          <a14:backgroundRemoval t="1000" b="99667" l="0" r="96667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767425" y="1489123"/>
                <a:ext cx="242618" cy="242618"/>
              </a:xfrm>
              <a:prstGeom prst="rect">
                <a:avLst/>
              </a:prstGeom>
            </p:spPr>
          </p:pic>
          <p:sp>
            <p:nvSpPr>
              <p:cNvPr id="60" name="CuadroTexto 59"/>
              <p:cNvSpPr txBox="1"/>
              <p:nvPr/>
            </p:nvSpPr>
            <p:spPr>
              <a:xfrm>
                <a:off x="4112717" y="1453273"/>
                <a:ext cx="389323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/>
                  <a:t>.. si estos datos son del hospital en su conjunto</a:t>
                </a:r>
              </a:p>
            </p:txBody>
          </p:sp>
        </p:grpSp>
        <p:pic>
          <p:nvPicPr>
            <p:cNvPr id="76" name="Imagen 75"/>
            <p:cNvPicPr>
              <a:picLocks noChangeAspect="1"/>
            </p:cNvPicPr>
            <p:nvPr/>
          </p:nvPicPr>
          <p:blipFill rotWithShape="1">
            <a:blip r:embed="rId24"/>
            <a:srcRect l="21009" t="-402" r="23364" b="402"/>
            <a:stretch/>
          </p:blipFill>
          <p:spPr>
            <a:xfrm>
              <a:off x="2095324" y="414271"/>
              <a:ext cx="365649" cy="369749"/>
            </a:xfrm>
            <a:prstGeom prst="ellips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3459581" y="1505738"/>
              <a:ext cx="359695" cy="359695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>
              <a:off x="4076432" y="2013436"/>
              <a:ext cx="4838058" cy="325994"/>
              <a:chOff x="3994252" y="2599751"/>
              <a:chExt cx="4838058" cy="325994"/>
            </a:xfrm>
          </p:grpSpPr>
          <p:sp>
            <p:nvSpPr>
              <p:cNvPr id="44" name="Llamada rectangular redondeada 43"/>
              <p:cNvSpPr/>
              <p:nvPr/>
            </p:nvSpPr>
            <p:spPr>
              <a:xfrm>
                <a:off x="3994252" y="2599751"/>
                <a:ext cx="4750293" cy="325994"/>
              </a:xfrm>
              <a:prstGeom prst="wedgeRoundRectCallout">
                <a:avLst>
                  <a:gd name="adj1" fmla="val 53546"/>
                  <a:gd name="adj2" fmla="val -32960"/>
                  <a:gd name="adj3" fmla="val 16667"/>
                </a:avLst>
              </a:prstGeom>
              <a:solidFill>
                <a:srgbClr val="DCF8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grpSp>
            <p:nvGrpSpPr>
              <p:cNvPr id="46" name="Grupo 45"/>
              <p:cNvGrpSpPr/>
              <p:nvPr/>
            </p:nvGrpSpPr>
            <p:grpSpPr>
              <a:xfrm>
                <a:off x="8244525" y="2779117"/>
                <a:ext cx="474290" cy="130287"/>
                <a:chOff x="8168430" y="3147254"/>
                <a:chExt cx="474290" cy="130287"/>
              </a:xfrm>
            </p:grpSpPr>
            <p:sp>
              <p:nvSpPr>
                <p:cNvPr id="47" name="CuadroTexto 46"/>
                <p:cNvSpPr txBox="1"/>
                <p:nvPr/>
              </p:nvSpPr>
              <p:spPr>
                <a:xfrm>
                  <a:off x="8168430" y="3158537"/>
                  <a:ext cx="384560" cy="107722"/>
                </a:xfrm>
                <a:prstGeom prst="rect">
                  <a:avLst/>
                </a:prstGeom>
                <a:solidFill>
                  <a:srgbClr val="DCF8C6"/>
                </a:solidFill>
              </p:spPr>
              <p:txBody>
                <a:bodyPr wrap="square" lIns="0" tIns="0" rIns="0" bIns="0" rtlCol="0" anchor="ctr" anchorCtr="1">
                  <a:spAutoFit/>
                </a:bodyPr>
                <a:lstStyle/>
                <a:p>
                  <a:r>
                    <a:rPr lang="es-ES" sz="7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11:42</a:t>
                  </a:r>
                  <a:endParaRPr lang="es-ES" sz="7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pic>
              <p:nvPicPr>
                <p:cNvPr id="48" name="Imagen 47"/>
                <p:cNvPicPr>
                  <a:picLocks noChangeAspect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8498720" y="3147254"/>
                  <a:ext cx="144000" cy="130287"/>
                </a:xfrm>
                <a:prstGeom prst="rect">
                  <a:avLst/>
                </a:prstGeom>
              </p:spPr>
            </p:pic>
          </p:grpSp>
          <p:sp>
            <p:nvSpPr>
              <p:cNvPr id="72" name="CuadroTexto 71"/>
              <p:cNvSpPr txBox="1"/>
              <p:nvPr/>
            </p:nvSpPr>
            <p:spPr>
              <a:xfrm>
                <a:off x="4023832" y="2609641"/>
                <a:ext cx="48084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Espera, vamos </a:t>
                </a:r>
                <a:r>
                  <a:rPr lang="es-ES" sz="1400" dirty="0"/>
                  <a:t>a ver estos mismos datos para tu </a:t>
                </a:r>
                <a:r>
                  <a:rPr lang="es-ES" sz="1400" dirty="0" smtClean="0"/>
                  <a:t>unidad…</a:t>
                </a:r>
                <a:endParaRPr lang="es-ES" sz="1400" dirty="0"/>
              </a:p>
            </p:txBody>
          </p:sp>
        </p:grpSp>
        <p:sp>
          <p:nvSpPr>
            <p:cNvPr id="78" name="Llamada rectangular redondeada 77"/>
            <p:cNvSpPr/>
            <p:nvPr/>
          </p:nvSpPr>
          <p:spPr>
            <a:xfrm>
              <a:off x="4658264" y="2855805"/>
              <a:ext cx="4132684" cy="325994"/>
            </a:xfrm>
            <a:prstGeom prst="wedgeRoundRectCallout">
              <a:avLst>
                <a:gd name="adj1" fmla="val 53546"/>
                <a:gd name="adj2" fmla="val -32960"/>
                <a:gd name="adj3" fmla="val 16667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79" name="Grupo 78"/>
            <p:cNvGrpSpPr/>
            <p:nvPr/>
          </p:nvGrpSpPr>
          <p:grpSpPr>
            <a:xfrm>
              <a:off x="8294694" y="3035171"/>
              <a:ext cx="470718" cy="130287"/>
              <a:chOff x="8168430" y="3147254"/>
              <a:chExt cx="474290" cy="130287"/>
            </a:xfrm>
          </p:grpSpPr>
          <p:sp>
            <p:nvSpPr>
              <p:cNvPr id="81" name="CuadroTexto 80"/>
              <p:cNvSpPr txBox="1"/>
              <p:nvPr/>
            </p:nvSpPr>
            <p:spPr>
              <a:xfrm>
                <a:off x="8168430" y="3158537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11:43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82" name="Imagen 81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498720" y="3147254"/>
                <a:ext cx="144000" cy="130287"/>
              </a:xfrm>
              <a:prstGeom prst="rect">
                <a:avLst/>
              </a:prstGeom>
            </p:spPr>
          </p:pic>
        </p:grpSp>
        <p:sp>
          <p:nvSpPr>
            <p:cNvPr id="96" name="Rectángulo redondeado 95"/>
            <p:cNvSpPr/>
            <p:nvPr/>
          </p:nvSpPr>
          <p:spPr>
            <a:xfrm>
              <a:off x="6818857" y="4079713"/>
              <a:ext cx="1997342" cy="1933910"/>
            </a:xfrm>
            <a:prstGeom prst="roundRect">
              <a:avLst>
                <a:gd name="adj" fmla="val 5938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0" name="CuadroTexto 79"/>
            <p:cNvSpPr txBox="1"/>
            <p:nvPr/>
          </p:nvSpPr>
          <p:spPr>
            <a:xfrm>
              <a:off x="4792127" y="2865695"/>
              <a:ext cx="353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En INFORCOAN… espera que te busco la URL…</a:t>
              </a:r>
            </a:p>
          </p:txBody>
        </p:sp>
        <p:grpSp>
          <p:nvGrpSpPr>
            <p:cNvPr id="83" name="Grupo 82"/>
            <p:cNvGrpSpPr/>
            <p:nvPr/>
          </p:nvGrpSpPr>
          <p:grpSpPr>
            <a:xfrm>
              <a:off x="8283626" y="3411463"/>
              <a:ext cx="470718" cy="130287"/>
              <a:chOff x="8168430" y="3147254"/>
              <a:chExt cx="474290" cy="130287"/>
            </a:xfrm>
          </p:grpSpPr>
          <p:sp>
            <p:nvSpPr>
              <p:cNvPr id="84" name="CuadroTexto 83"/>
              <p:cNvSpPr txBox="1"/>
              <p:nvPr/>
            </p:nvSpPr>
            <p:spPr>
              <a:xfrm>
                <a:off x="8168430" y="3158537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11:44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91" name="Imagen 90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498720" y="3147254"/>
                <a:ext cx="144000" cy="130287"/>
              </a:xfrm>
              <a:prstGeom prst="rect">
                <a:avLst/>
              </a:prstGeom>
            </p:spPr>
          </p:pic>
        </p:grpSp>
        <p:grpSp>
          <p:nvGrpSpPr>
            <p:cNvPr id="93" name="Grupo 92"/>
            <p:cNvGrpSpPr/>
            <p:nvPr/>
          </p:nvGrpSpPr>
          <p:grpSpPr>
            <a:xfrm>
              <a:off x="8294694" y="3834164"/>
              <a:ext cx="470718" cy="130287"/>
              <a:chOff x="8168430" y="3147254"/>
              <a:chExt cx="474290" cy="130287"/>
            </a:xfrm>
          </p:grpSpPr>
          <p:sp>
            <p:nvSpPr>
              <p:cNvPr id="94" name="CuadroTexto 93"/>
              <p:cNvSpPr txBox="1"/>
              <p:nvPr/>
            </p:nvSpPr>
            <p:spPr>
              <a:xfrm>
                <a:off x="8168430" y="3158537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11:44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95" name="Imagen 94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498720" y="3147254"/>
                <a:ext cx="144000" cy="130287"/>
              </a:xfrm>
              <a:prstGeom prst="rect">
                <a:avLst/>
              </a:prstGeom>
            </p:spPr>
          </p:pic>
        </p:grpSp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7007071" y="4174440"/>
              <a:ext cx="1694674" cy="1661116"/>
            </a:xfrm>
            <a:prstGeom prst="rect">
              <a:avLst/>
            </a:prstGeom>
          </p:spPr>
        </p:pic>
        <p:grpSp>
          <p:nvGrpSpPr>
            <p:cNvPr id="97" name="Grupo 96"/>
            <p:cNvGrpSpPr/>
            <p:nvPr/>
          </p:nvGrpSpPr>
          <p:grpSpPr>
            <a:xfrm>
              <a:off x="8264567" y="5857662"/>
              <a:ext cx="470718" cy="130287"/>
              <a:chOff x="8168430" y="3147254"/>
              <a:chExt cx="474290" cy="130287"/>
            </a:xfrm>
          </p:grpSpPr>
          <p:sp>
            <p:nvSpPr>
              <p:cNvPr id="98" name="CuadroTexto 97"/>
              <p:cNvSpPr txBox="1"/>
              <p:nvPr/>
            </p:nvSpPr>
            <p:spPr>
              <a:xfrm>
                <a:off x="8168430" y="3158537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11:45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99" name="Imagen 98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498720" y="3147254"/>
                <a:ext cx="144000" cy="13028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997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1432">
            <a:off x="2391264" y="2688109"/>
            <a:ext cx="1117120" cy="1117120"/>
          </a:xfrm>
          <a:prstGeom prst="rect">
            <a:avLst/>
          </a:prstGeom>
        </p:spPr>
      </p:pic>
      <p:cxnSp>
        <p:nvCxnSpPr>
          <p:cNvPr id="13" name="Conector recto 12"/>
          <p:cNvCxnSpPr/>
          <p:nvPr/>
        </p:nvCxnSpPr>
        <p:spPr>
          <a:xfrm>
            <a:off x="3821502" y="2697234"/>
            <a:ext cx="172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upo 39"/>
          <p:cNvGrpSpPr/>
          <p:nvPr/>
        </p:nvGrpSpPr>
        <p:grpSpPr>
          <a:xfrm>
            <a:off x="-10740" y="0"/>
            <a:ext cx="9189829" cy="6848768"/>
            <a:chOff x="0" y="-1"/>
            <a:chExt cx="9189829" cy="6848768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3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1"/>
              <a:ext cx="9161253" cy="6556685"/>
            </a:xfrm>
            <a:prstGeom prst="rect">
              <a:avLst/>
            </a:prstGeom>
          </p:spPr>
        </p:pic>
        <p:sp>
          <p:nvSpPr>
            <p:cNvPr id="12" name="CuadroTexto 11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5998" y="1091956"/>
            <a:ext cx="3603926" cy="3115199"/>
          </a:xfrm>
          <a:prstGeom prst="rect">
            <a:avLst/>
          </a:prstGeom>
        </p:spPr>
      </p:pic>
      <p:grpSp>
        <p:nvGrpSpPr>
          <p:cNvPr id="34" name="Grupo 33"/>
          <p:cNvGrpSpPr/>
          <p:nvPr/>
        </p:nvGrpSpPr>
        <p:grpSpPr>
          <a:xfrm>
            <a:off x="2610717" y="2413425"/>
            <a:ext cx="4695466" cy="3986286"/>
            <a:chOff x="3359272" y="2266803"/>
            <a:chExt cx="4695466" cy="3986286"/>
          </a:xfrm>
        </p:grpSpPr>
        <p:grpSp>
          <p:nvGrpSpPr>
            <p:cNvPr id="17" name="Grupo 16"/>
            <p:cNvGrpSpPr/>
            <p:nvPr/>
          </p:nvGrpSpPr>
          <p:grpSpPr>
            <a:xfrm>
              <a:off x="3359272" y="2266803"/>
              <a:ext cx="4640727" cy="3679368"/>
              <a:chOff x="3359272" y="2266803"/>
              <a:chExt cx="4640727" cy="3679368"/>
            </a:xfrm>
          </p:grpSpPr>
          <p:sp>
            <p:nvSpPr>
              <p:cNvPr id="14" name="Triángulo isósceles 13"/>
              <p:cNvSpPr/>
              <p:nvPr/>
            </p:nvSpPr>
            <p:spPr>
              <a:xfrm rot="6284930" flipV="1">
                <a:off x="2556798" y="3604964"/>
                <a:ext cx="3143681" cy="1538733"/>
              </a:xfrm>
              <a:prstGeom prst="triangle">
                <a:avLst>
                  <a:gd name="adj" fmla="val 0"/>
                </a:avLst>
              </a:prstGeom>
              <a:solidFill>
                <a:srgbClr val="D0CECE">
                  <a:alpha val="7098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6" name="Triángulo isósceles 15"/>
              <p:cNvSpPr/>
              <p:nvPr/>
            </p:nvSpPr>
            <p:spPr>
              <a:xfrm rot="11750499" flipV="1">
                <a:off x="3845080" y="2266803"/>
                <a:ext cx="4154919" cy="979127"/>
              </a:xfrm>
              <a:prstGeom prst="triangle">
                <a:avLst>
                  <a:gd name="adj" fmla="val 0"/>
                </a:avLst>
              </a:prstGeom>
              <a:solidFill>
                <a:srgbClr val="D0CECE">
                  <a:alpha val="7098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470159" y="2859510"/>
              <a:ext cx="3584579" cy="3393579"/>
            </a:xfrm>
            <a:prstGeom prst="rect">
              <a:avLst/>
            </a:prstGeom>
            <a:effectLst>
              <a:outerShdw blurRad="50800" dist="50800" dir="12000000" algn="ctr" rotWithShape="0">
                <a:schemeClr val="bg2">
                  <a:lumMod val="90000"/>
                </a:schemeClr>
              </a:outerShdw>
            </a:effectLst>
          </p:spPr>
        </p:pic>
      </p:grpSp>
      <p:pic>
        <p:nvPicPr>
          <p:cNvPr id="35" name="Imagen 34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1432">
            <a:off x="1978422" y="2840056"/>
            <a:ext cx="1117120" cy="1117120"/>
          </a:xfrm>
          <a:prstGeom prst="rect">
            <a:avLst/>
          </a:prstGeom>
        </p:spPr>
      </p:pic>
      <p:sp>
        <p:nvSpPr>
          <p:cNvPr id="19" name="Llamada rectangular redondeada 18"/>
          <p:cNvSpPr/>
          <p:nvPr/>
        </p:nvSpPr>
        <p:spPr>
          <a:xfrm flipH="1">
            <a:off x="153581" y="255935"/>
            <a:ext cx="3366586" cy="775274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uadroTexto 19"/>
          <p:cNvSpPr txBox="1"/>
          <p:nvPr/>
        </p:nvSpPr>
        <p:spPr>
          <a:xfrm>
            <a:off x="144309" y="254014"/>
            <a:ext cx="32349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¡¡Cómo</a:t>
            </a:r>
            <a:r>
              <a:rPr lang="es-ES" sz="1400" dirty="0"/>
              <a:t>!!! ... </a:t>
            </a:r>
            <a:r>
              <a:rPr lang="es-ES" sz="1400" dirty="0" smtClean="0"/>
              <a:t>¿Qué </a:t>
            </a:r>
            <a:r>
              <a:rPr lang="es-ES" sz="1400" dirty="0"/>
              <a:t>esos datos están ahí desde 1999 para los hospitales y desde 2003 también para atención primaria?</a:t>
            </a: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90" b="97931" l="0" r="9568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79567" y="502350"/>
            <a:ext cx="413335" cy="431177"/>
          </a:xfrm>
          <a:prstGeom prst="rect">
            <a:avLst/>
          </a:prstGeom>
        </p:spPr>
      </p:pic>
      <p:sp>
        <p:nvSpPr>
          <p:cNvPr id="26" name="Llamada rectangular redondeada 25"/>
          <p:cNvSpPr/>
          <p:nvPr/>
        </p:nvSpPr>
        <p:spPr>
          <a:xfrm>
            <a:off x="5688604" y="792781"/>
            <a:ext cx="3292670" cy="1152249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CuadroTexto 26"/>
          <p:cNvSpPr txBox="1"/>
          <p:nvPr/>
        </p:nvSpPr>
        <p:spPr>
          <a:xfrm>
            <a:off x="5715495" y="772387"/>
            <a:ext cx="320140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… claro!!! … la evolución  que ha tenido el sistema de contabilidad analítica para los hospitales desde 1999 … como ves … hasta ahora … presenta 3 series de datos diferentes</a:t>
            </a:r>
          </a:p>
        </p:txBody>
      </p:sp>
      <p:sp>
        <p:nvSpPr>
          <p:cNvPr id="28" name="CuadroTexto 27"/>
          <p:cNvSpPr txBox="1"/>
          <p:nvPr/>
        </p:nvSpPr>
        <p:spPr>
          <a:xfrm>
            <a:off x="3105028" y="852144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11:46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Esquina doblada 17"/>
          <p:cNvSpPr/>
          <p:nvPr/>
        </p:nvSpPr>
        <p:spPr>
          <a:xfrm>
            <a:off x="1800744" y="5295043"/>
            <a:ext cx="3670542" cy="866877"/>
          </a:xfrm>
          <a:prstGeom prst="foldedCorner">
            <a:avLst/>
          </a:prstGeom>
          <a:solidFill>
            <a:schemeClr val="bg1"/>
          </a:solidFill>
          <a:ln cmpd="thickThin">
            <a:solidFill>
              <a:schemeClr val="accent1">
                <a:shade val="50000"/>
              </a:scheme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600" dirty="0">
                <a:solidFill>
                  <a:schemeClr val="accent1"/>
                </a:solidFill>
              </a:rPr>
              <a:t>Información disponible para cualquier profesional del SSPA desde un dispositivo autenticado en la red corporativa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677" y="5302550"/>
            <a:ext cx="1327341" cy="698928"/>
          </a:xfrm>
          <a:prstGeom prst="rect">
            <a:avLst/>
          </a:prstGeom>
        </p:spPr>
      </p:pic>
      <p:grpSp>
        <p:nvGrpSpPr>
          <p:cNvPr id="21" name="Grupo 20"/>
          <p:cNvGrpSpPr/>
          <p:nvPr/>
        </p:nvGrpSpPr>
        <p:grpSpPr>
          <a:xfrm>
            <a:off x="8407686" y="1754049"/>
            <a:ext cx="474290" cy="130287"/>
            <a:chOff x="8168430" y="3147254"/>
            <a:chExt cx="474290" cy="130287"/>
          </a:xfrm>
        </p:grpSpPr>
        <p:sp>
          <p:nvSpPr>
            <p:cNvPr id="22" name="CuadroTexto 21"/>
            <p:cNvSpPr txBox="1"/>
            <p:nvPr/>
          </p:nvSpPr>
          <p:spPr>
            <a:xfrm>
              <a:off x="8168430" y="3158537"/>
              <a:ext cx="384560" cy="107722"/>
            </a:xfrm>
            <a:prstGeom prst="rect">
              <a:avLst/>
            </a:prstGeom>
            <a:solidFill>
              <a:srgbClr val="DCF8C6"/>
            </a:solidFill>
          </p:spPr>
          <p:txBody>
            <a:bodyPr wrap="square" lIns="0" tIns="0" rIns="0" bIns="0" rtlCol="0" anchor="ctr" anchorCtr="1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11:47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8498720" y="3147254"/>
              <a:ext cx="144000" cy="130287"/>
            </a:xfrm>
            <a:prstGeom prst="rect">
              <a:avLst/>
            </a:prstGeom>
          </p:spPr>
        </p:pic>
      </p:grpSp>
      <p:sp>
        <p:nvSpPr>
          <p:cNvPr id="36" name="CuadroTexto 35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68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/>
          <p:cNvGrpSpPr/>
          <p:nvPr/>
        </p:nvGrpSpPr>
        <p:grpSpPr>
          <a:xfrm>
            <a:off x="0" y="8794"/>
            <a:ext cx="9189829" cy="6848768"/>
            <a:chOff x="0" y="-1"/>
            <a:chExt cx="9189829" cy="6848768"/>
          </a:xfrm>
        </p:grpSpPr>
        <p:pic>
          <p:nvPicPr>
            <p:cNvPr id="19" name="Imagen 18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1"/>
              <a:ext cx="9161253" cy="6556685"/>
            </a:xfrm>
            <a:prstGeom prst="rect">
              <a:avLst/>
            </a:prstGeom>
          </p:spPr>
        </p:pic>
        <p:sp>
          <p:nvSpPr>
            <p:cNvPr id="21" name="CuadroTexto 20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grpSp>
        <p:nvGrpSpPr>
          <p:cNvPr id="15" name="Grupo 14"/>
          <p:cNvGrpSpPr/>
          <p:nvPr/>
        </p:nvGrpSpPr>
        <p:grpSpPr>
          <a:xfrm>
            <a:off x="922836" y="707159"/>
            <a:ext cx="7640515" cy="5424854"/>
            <a:chOff x="779866" y="431044"/>
            <a:chExt cx="7640515" cy="5424854"/>
          </a:xfrm>
        </p:grpSpPr>
        <p:sp>
          <p:nvSpPr>
            <p:cNvPr id="2" name="Rectángulo 1"/>
            <p:cNvSpPr/>
            <p:nvPr/>
          </p:nvSpPr>
          <p:spPr>
            <a:xfrm>
              <a:off x="779866" y="431044"/>
              <a:ext cx="7640515" cy="5424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3608833" y="608148"/>
              <a:ext cx="174086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es-ES" b="1" dirty="0" smtClean="0">
                  <a:solidFill>
                    <a:srgbClr val="7030A0"/>
                  </a:solidFill>
                </a:rPr>
                <a:t>PROFESIONALES</a:t>
              </a:r>
              <a:endParaRPr lang="es-ES" b="1" dirty="0">
                <a:solidFill>
                  <a:srgbClr val="7030A0"/>
                </a:solidFill>
              </a:endParaRPr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6608739" y="4549696"/>
              <a:ext cx="150009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es-ES" b="1" dirty="0" smtClean="0">
                  <a:solidFill>
                    <a:srgbClr val="7030A0"/>
                  </a:solidFill>
                </a:rPr>
                <a:t>PRODUCCIÓN</a:t>
              </a:r>
              <a:endParaRPr lang="es-ES" b="1" dirty="0">
                <a:solidFill>
                  <a:srgbClr val="7030A0"/>
                </a:solidFill>
              </a:endParaRPr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1328773" y="4554084"/>
              <a:ext cx="89986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es-ES" b="1" dirty="0" smtClean="0">
                  <a:solidFill>
                    <a:srgbClr val="7030A0"/>
                  </a:solidFill>
                </a:rPr>
                <a:t>COSTES</a:t>
              </a:r>
              <a:endParaRPr lang="es-ES" b="1" dirty="0">
                <a:solidFill>
                  <a:srgbClr val="7030A0"/>
                </a:solidFill>
              </a:endParaRPr>
            </a:p>
          </p:txBody>
        </p:sp>
        <p:sp>
          <p:nvSpPr>
            <p:cNvPr id="9" name="Elipse 8"/>
            <p:cNvSpPr/>
            <p:nvPr/>
          </p:nvSpPr>
          <p:spPr>
            <a:xfrm>
              <a:off x="1202495" y="1513933"/>
              <a:ext cx="6553541" cy="3523893"/>
            </a:xfrm>
            <a:prstGeom prst="ellipse">
              <a:avLst/>
            </a:prstGeom>
            <a:noFill/>
            <a:ln w="57150">
              <a:solidFill>
                <a:srgbClr val="70AD47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4875" y="1001739"/>
              <a:ext cx="2048775" cy="1024388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4725" y="3416061"/>
              <a:ext cx="1429734" cy="106336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grpSp>
          <p:nvGrpSpPr>
            <p:cNvPr id="11" name="Grupo 10"/>
            <p:cNvGrpSpPr/>
            <p:nvPr/>
          </p:nvGrpSpPr>
          <p:grpSpPr>
            <a:xfrm>
              <a:off x="1111102" y="3636454"/>
              <a:ext cx="1338800" cy="913242"/>
              <a:chOff x="1111102" y="3947743"/>
              <a:chExt cx="1338800" cy="913242"/>
            </a:xfrm>
          </p:grpSpPr>
          <p:sp>
            <p:nvSpPr>
              <p:cNvPr id="10" name="Rectángulo 9"/>
              <p:cNvSpPr/>
              <p:nvPr/>
            </p:nvSpPr>
            <p:spPr>
              <a:xfrm>
                <a:off x="1111102" y="3947743"/>
                <a:ext cx="1338800" cy="9132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4" name="Imagen 3"/>
              <p:cNvPicPr>
                <a:picLocks noChangeAspect="1"/>
              </p:cNvPicPr>
              <p:nvPr/>
            </p:nvPicPr>
            <p:blipFill>
              <a:blip r:embed="rId14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ackgroundRemoval t="4473" b="97977" l="3125" r="99929">
                            <a14:foregroundMark x1="66619" y1="36209" x2="69460" y2="89989"/>
                            <a14:foregroundMark x1="64063" y1="49308" x2="64063" y2="59957"/>
                            <a14:foregroundMark x1="87216" y1="40469" x2="87216" y2="56124"/>
                            <a14:foregroundMark x1="84162" y1="28967" x2="84730" y2="39191"/>
                            <a14:foregroundMark x1="83878" y1="82748" x2="83878" y2="90841"/>
                            <a14:foregroundMark x1="47443" y1="47604" x2="52202" y2="92119"/>
                            <a14:foregroundMark x1="44602" y1="48882" x2="44602" y2="48882"/>
                            <a14:foregroundMark x1="47443" y1="47604" x2="44602" y2="47604"/>
                            <a14:foregroundMark x1="28764" y1="60809" x2="31889" y2="92545"/>
                            <a14:foregroundMark x1="25994" y1="67093" x2="26847" y2="72204"/>
                            <a14:foregroundMark x1="11293" y1="71353" x2="10156" y2="94675"/>
                            <a14:foregroundMark x1="47159" y1="92119" x2="47159" y2="92119"/>
                            <a14:foregroundMark x1="60156" y1="92545" x2="65199" y2="93823"/>
                            <a14:foregroundMark x1="68324" y1="93823" x2="68892" y2="93823"/>
                            <a14:foregroundMark x1="69744" y1="93823" x2="70313" y2="938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1102" y="3947743"/>
                <a:ext cx="1335204" cy="890136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</p:pic>
        </p:grpSp>
        <p:sp>
          <p:nvSpPr>
            <p:cNvPr id="12" name="Elipse 11"/>
            <p:cNvSpPr/>
            <p:nvPr/>
          </p:nvSpPr>
          <p:spPr>
            <a:xfrm>
              <a:off x="849701" y="2135246"/>
              <a:ext cx="1721866" cy="439947"/>
            </a:xfrm>
            <a:prstGeom prst="ellipse">
              <a:avLst/>
            </a:prstGeom>
            <a:solidFill>
              <a:schemeClr val="bg1">
                <a:alpha val="9098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b="1" dirty="0" smtClean="0">
                  <a:solidFill>
                    <a:srgbClr val="7030A0"/>
                  </a:solidFill>
                </a:rPr>
                <a:t>Retribuciones medias</a:t>
              </a:r>
              <a:endParaRPr lang="es-ES" sz="1400" b="1" dirty="0">
                <a:solidFill>
                  <a:srgbClr val="7030A0"/>
                </a:solidFill>
              </a:endParaRPr>
            </a:p>
          </p:txBody>
        </p:sp>
        <p:sp>
          <p:nvSpPr>
            <p:cNvPr id="13" name="Elipse 12"/>
            <p:cNvSpPr/>
            <p:nvPr/>
          </p:nvSpPr>
          <p:spPr>
            <a:xfrm>
              <a:off x="6210567" y="2026126"/>
              <a:ext cx="1721866" cy="43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b="1" dirty="0" smtClean="0">
                  <a:solidFill>
                    <a:srgbClr val="7030A0"/>
                  </a:solidFill>
                </a:rPr>
                <a:t>Rendimientos</a:t>
              </a:r>
              <a:endParaRPr lang="es-ES" sz="1400" b="1" dirty="0">
                <a:solidFill>
                  <a:srgbClr val="7030A0"/>
                </a:solidFill>
              </a:endParaRPr>
            </a:p>
          </p:txBody>
        </p:sp>
        <p:sp>
          <p:nvSpPr>
            <p:cNvPr id="14" name="Elipse 13"/>
            <p:cNvSpPr/>
            <p:nvPr/>
          </p:nvSpPr>
          <p:spPr>
            <a:xfrm>
              <a:off x="3410892" y="4734362"/>
              <a:ext cx="2015590" cy="43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b="1" dirty="0" smtClean="0">
                  <a:solidFill>
                    <a:srgbClr val="7030A0"/>
                  </a:solidFill>
                </a:rPr>
                <a:t>Costes unitarios</a:t>
              </a:r>
              <a:endParaRPr lang="es-ES" sz="1400" b="1" dirty="0">
                <a:solidFill>
                  <a:srgbClr val="7030A0"/>
                </a:solidFill>
              </a:endParaRPr>
            </a:p>
          </p:txBody>
        </p:sp>
        <p:sp>
          <p:nvSpPr>
            <p:cNvPr id="18" name="Elipse 17"/>
            <p:cNvSpPr/>
            <p:nvPr/>
          </p:nvSpPr>
          <p:spPr>
            <a:xfrm>
              <a:off x="3635460" y="2455652"/>
              <a:ext cx="1589174" cy="1589174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3751645" y="2910404"/>
              <a:ext cx="1334083" cy="83099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dirty="0" smtClean="0">
                  <a:solidFill>
                    <a:schemeClr val="bg1"/>
                  </a:solidFill>
                </a:rPr>
                <a:t>GESTION</a:t>
              </a:r>
            </a:p>
            <a:p>
              <a:pPr algn="ctr"/>
              <a:endParaRPr lang="es-ES" sz="12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s-ES" sz="1200" dirty="0" smtClean="0">
                  <a:solidFill>
                    <a:schemeClr val="bg1"/>
                  </a:solidFill>
                </a:rPr>
                <a:t>MONITORIZACIÓN</a:t>
              </a:r>
            </a:p>
            <a:p>
              <a:pPr algn="ctr"/>
              <a:endParaRPr lang="es-E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8" name="Conector recto 27"/>
          <p:cNvCxnSpPr>
            <a:endCxn id="18" idx="0"/>
          </p:cNvCxnSpPr>
          <p:nvPr/>
        </p:nvCxnSpPr>
        <p:spPr>
          <a:xfrm>
            <a:off x="4573017" y="2299597"/>
            <a:ext cx="0" cy="432170"/>
          </a:xfrm>
          <a:prstGeom prst="line">
            <a:avLst/>
          </a:prstGeom>
          <a:ln w="1905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 flipV="1">
            <a:off x="2565400" y="3999094"/>
            <a:ext cx="1270000" cy="496706"/>
          </a:xfrm>
          <a:prstGeom prst="line">
            <a:avLst/>
          </a:prstGeom>
          <a:ln w="28575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/>
          <p:cNvCxnSpPr/>
          <p:nvPr/>
        </p:nvCxnSpPr>
        <p:spPr>
          <a:xfrm>
            <a:off x="5284171" y="3999094"/>
            <a:ext cx="1434129" cy="496706"/>
          </a:xfrm>
          <a:prstGeom prst="line">
            <a:avLst/>
          </a:prstGeom>
          <a:ln w="28575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7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0" y="-8567"/>
            <a:ext cx="9189829" cy="6866129"/>
            <a:chOff x="0" y="-8567"/>
            <a:chExt cx="9189829" cy="6866129"/>
          </a:xfrm>
        </p:grpSpPr>
        <p:grpSp>
          <p:nvGrpSpPr>
            <p:cNvPr id="50" name="Grupo 49"/>
            <p:cNvGrpSpPr/>
            <p:nvPr/>
          </p:nvGrpSpPr>
          <p:grpSpPr>
            <a:xfrm>
              <a:off x="0" y="8794"/>
              <a:ext cx="9189829" cy="6848768"/>
              <a:chOff x="0" y="-1"/>
              <a:chExt cx="9189829" cy="6848768"/>
            </a:xfrm>
          </p:grpSpPr>
          <p:pic>
            <p:nvPicPr>
              <p:cNvPr id="56" name="Imagen 55"/>
              <p:cNvPicPr>
                <a:picLocks noChangeAspect="1"/>
              </p:cNvPicPr>
              <p:nvPr/>
            </p:nvPicPr>
            <p:blipFill rotWithShape="1">
              <a:blip r:embed="rId2"/>
              <a:srcRect r="21648" b="2518"/>
              <a:stretch/>
            </p:blipFill>
            <p:spPr>
              <a:xfrm>
                <a:off x="0" y="6536639"/>
                <a:ext cx="9162000" cy="312128"/>
              </a:xfrm>
              <a:prstGeom prst="rect">
                <a:avLst/>
              </a:prstGeom>
            </p:spPr>
          </p:pic>
          <p:pic>
            <p:nvPicPr>
              <p:cNvPr id="57" name="Imagen 5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982"/>
              <a:stretch/>
            </p:blipFill>
            <p:spPr>
              <a:xfrm>
                <a:off x="0" y="-1"/>
                <a:ext cx="9161253" cy="6556685"/>
              </a:xfrm>
              <a:prstGeom prst="rect">
                <a:avLst/>
              </a:prstGeom>
            </p:spPr>
          </p:pic>
          <p:sp>
            <p:nvSpPr>
              <p:cNvPr id="58" name="CuadroTexto 57"/>
              <p:cNvSpPr txBox="1"/>
              <p:nvPr/>
            </p:nvSpPr>
            <p:spPr>
              <a:xfrm>
                <a:off x="6005688" y="6556685"/>
                <a:ext cx="318414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200" dirty="0" smtClean="0">
                    <a:solidFill>
                      <a:schemeClr val="bg1"/>
                    </a:solidFill>
                  </a:rPr>
                  <a:t>guadalupe.carmona.easp@juntadeandalucia.es</a:t>
                </a:r>
                <a:endParaRPr lang="es-ES" sz="12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68" name="Imagen 67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93068" y="173428"/>
                <a:ext cx="324000" cy="292847"/>
              </a:xfrm>
              <a:prstGeom prst="rect">
                <a:avLst/>
              </a:prstGeom>
            </p:spPr>
          </p:pic>
          <p:pic>
            <p:nvPicPr>
              <p:cNvPr id="70" name="Imagen 69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57068" y="532185"/>
                <a:ext cx="396000" cy="332358"/>
              </a:xfrm>
              <a:prstGeom prst="rect">
                <a:avLst/>
              </a:prstGeom>
            </p:spPr>
          </p:pic>
          <p:pic>
            <p:nvPicPr>
              <p:cNvPr id="74" name="Imagen 73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651604" y="6097433"/>
                <a:ext cx="396000" cy="343699"/>
              </a:xfrm>
              <a:prstGeom prst="rect">
                <a:avLst/>
              </a:prstGeom>
            </p:spPr>
          </p:pic>
          <p:pic>
            <p:nvPicPr>
              <p:cNvPr id="75" name="Imagen 74"/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57068" y="989668"/>
                <a:ext cx="468000" cy="318500"/>
              </a:xfrm>
              <a:prstGeom prst="rect">
                <a:avLst/>
              </a:prstGeom>
            </p:spPr>
          </p:pic>
        </p:grpSp>
        <p:sp>
          <p:nvSpPr>
            <p:cNvPr id="4" name="CuadroTexto 3"/>
            <p:cNvSpPr txBox="1"/>
            <p:nvPr/>
          </p:nvSpPr>
          <p:spPr>
            <a:xfrm>
              <a:off x="4455678" y="-8567"/>
              <a:ext cx="47263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>
                  <a:solidFill>
                    <a:schemeClr val="bg1"/>
                  </a:solidFill>
                </a:rPr>
                <a:t>Acercando la información de costes a los clínicos</a:t>
              </a:r>
              <a:endParaRPr lang="es-ES" dirty="0">
                <a:solidFill>
                  <a:schemeClr val="bg1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35257" y="393828"/>
              <a:ext cx="8893258" cy="6116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1941556" y="393828"/>
              <a:ext cx="7172864" cy="6116128"/>
            </a:xfrm>
            <a:prstGeom prst="rect">
              <a:avLst/>
            </a:prstGeom>
            <a:blipFill dpi="0"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7" name="Rectángulo 6"/>
            <p:cNvSpPr/>
            <p:nvPr/>
          </p:nvSpPr>
          <p:spPr>
            <a:xfrm>
              <a:off x="225447" y="393828"/>
              <a:ext cx="8856000" cy="370935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13"/>
            <a:srcRect r="22941"/>
            <a:stretch/>
          </p:blipFill>
          <p:spPr>
            <a:xfrm>
              <a:off x="225446" y="774766"/>
              <a:ext cx="1705669" cy="203797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24965" y="411754"/>
              <a:ext cx="1273313" cy="32628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967983" y="6049101"/>
              <a:ext cx="7146915" cy="460855"/>
            </a:xfrm>
            <a:prstGeom prst="rect">
              <a:avLst/>
            </a:prstGeom>
          </p:spPr>
        </p:pic>
        <p:pic>
          <p:nvPicPr>
            <p:cNvPr id="49" name="Imagen 4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21162" y="952925"/>
              <a:ext cx="1764073" cy="1546287"/>
            </a:xfrm>
            <a:prstGeom prst="rect">
              <a:avLst/>
            </a:prstGeom>
          </p:spPr>
        </p:pic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64102" y="435066"/>
              <a:ext cx="1021133" cy="302974"/>
            </a:xfrm>
            <a:prstGeom prst="rect">
              <a:avLst/>
            </a:prstGeom>
          </p:spPr>
        </p:pic>
        <p:sp>
          <p:nvSpPr>
            <p:cNvPr id="52" name="Elipse 51"/>
            <p:cNvSpPr/>
            <p:nvPr/>
          </p:nvSpPr>
          <p:spPr>
            <a:xfrm>
              <a:off x="299304" y="416800"/>
              <a:ext cx="316194" cy="316194"/>
            </a:xfrm>
            <a:prstGeom prst="ellipse">
              <a:avLst/>
            </a:prstGeom>
            <a:blipFill>
              <a:blip r:embed="rId18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2436224" y="365410"/>
              <a:ext cx="11825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Homer Simpson</a:t>
              </a:r>
              <a:endParaRPr lang="es-ES" sz="1200" dirty="0"/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2444770" y="557209"/>
              <a:ext cx="6351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 línea</a:t>
              </a:r>
              <a:endParaRPr lang="es-E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" name="Rectángulo 1"/>
            <p:cNvSpPr/>
            <p:nvPr/>
          </p:nvSpPr>
          <p:spPr>
            <a:xfrm>
              <a:off x="221162" y="393828"/>
              <a:ext cx="1709953" cy="61161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76" name="Imagen 75"/>
            <p:cNvPicPr>
              <a:picLocks noChangeAspect="1"/>
            </p:cNvPicPr>
            <p:nvPr/>
          </p:nvPicPr>
          <p:blipFill rotWithShape="1">
            <a:blip r:embed="rId19"/>
            <a:srcRect l="21009" t="-402" r="23364" b="402"/>
            <a:stretch/>
          </p:blipFill>
          <p:spPr>
            <a:xfrm>
              <a:off x="2095324" y="414271"/>
              <a:ext cx="365649" cy="369749"/>
            </a:xfrm>
            <a:prstGeom prst="ellips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77" name="Llamada rectangular redondeada 76"/>
            <p:cNvSpPr/>
            <p:nvPr/>
          </p:nvSpPr>
          <p:spPr>
            <a:xfrm>
              <a:off x="3474720" y="872272"/>
              <a:ext cx="5392223" cy="1105164"/>
            </a:xfrm>
            <a:prstGeom prst="wedgeRoundRectCallout">
              <a:avLst>
                <a:gd name="adj1" fmla="val 53546"/>
                <a:gd name="adj2" fmla="val -32960"/>
                <a:gd name="adj3" fmla="val 16667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85" name="Grupo 84"/>
            <p:cNvGrpSpPr/>
            <p:nvPr/>
          </p:nvGrpSpPr>
          <p:grpSpPr>
            <a:xfrm>
              <a:off x="8279372" y="1732201"/>
              <a:ext cx="479901" cy="130287"/>
              <a:chOff x="8023895" y="2907017"/>
              <a:chExt cx="479901" cy="130287"/>
            </a:xfrm>
          </p:grpSpPr>
          <p:sp>
            <p:nvSpPr>
              <p:cNvPr id="92" name="CuadroTexto 91"/>
              <p:cNvSpPr txBox="1"/>
              <p:nvPr/>
            </p:nvSpPr>
            <p:spPr>
              <a:xfrm>
                <a:off x="8023895" y="2909491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11:48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100" name="Imagen 99"/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359796" y="2907017"/>
                <a:ext cx="144000" cy="130287"/>
              </a:xfrm>
              <a:prstGeom prst="rect">
                <a:avLst/>
              </a:prstGeom>
            </p:spPr>
          </p:pic>
        </p:grpSp>
        <p:sp>
          <p:nvSpPr>
            <p:cNvPr id="89" name="CuadroTexto 88"/>
            <p:cNvSpPr txBox="1"/>
            <p:nvPr/>
          </p:nvSpPr>
          <p:spPr>
            <a:xfrm>
              <a:off x="3581714" y="916063"/>
              <a:ext cx="503281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… como ves… el indicador de eficiencia para tu unidad se sitúa por encima de 1 teniendo en cuenta el conjunto de </a:t>
              </a:r>
              <a:r>
                <a:rPr lang="es-ES" sz="1400" dirty="0" smtClean="0"/>
                <a:t>Unidades </a:t>
              </a:r>
              <a:r>
                <a:rPr lang="es-ES" sz="1400" dirty="0"/>
                <a:t>del SAS de tu especialidad … tenéis un margen de mejora … aunque … “en el país de los ciegos el tuerto es el rey” </a:t>
              </a:r>
              <a:r>
                <a:rPr lang="es-ES" sz="1400" dirty="0" smtClean="0"/>
                <a:t>				</a:t>
              </a:r>
              <a:endParaRPr lang="es-ES" sz="1400" dirty="0"/>
            </a:p>
          </p:txBody>
        </p:sp>
        <p:sp>
          <p:nvSpPr>
            <p:cNvPr id="101" name="Rectángulo redondeado 100"/>
            <p:cNvSpPr/>
            <p:nvPr/>
          </p:nvSpPr>
          <p:spPr>
            <a:xfrm>
              <a:off x="5640093" y="2021226"/>
              <a:ext cx="2893229" cy="2411203"/>
            </a:xfrm>
            <a:prstGeom prst="roundRect">
              <a:avLst>
                <a:gd name="adj" fmla="val 5938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5824805" y="2097946"/>
              <a:ext cx="2523804" cy="2189983"/>
            </a:xfrm>
            <a:prstGeom prst="rect">
              <a:avLst/>
            </a:prstGeom>
          </p:spPr>
        </p:pic>
        <p:sp>
          <p:nvSpPr>
            <p:cNvPr id="104" name="Llamada rectangular redondeada 103"/>
            <p:cNvSpPr/>
            <p:nvPr/>
          </p:nvSpPr>
          <p:spPr>
            <a:xfrm flipH="1">
              <a:off x="2329991" y="4124633"/>
              <a:ext cx="3100626" cy="752758"/>
            </a:xfrm>
            <a:prstGeom prst="wedgeRoundRectCallout">
              <a:avLst>
                <a:gd name="adj1" fmla="val 54375"/>
                <a:gd name="adj2" fmla="val -329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CuadroTexto 104"/>
            <p:cNvSpPr txBox="1"/>
            <p:nvPr/>
          </p:nvSpPr>
          <p:spPr>
            <a:xfrm>
              <a:off x="5022638" y="4704598"/>
              <a:ext cx="38824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11:49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6" name="CuadroTexto 105"/>
            <p:cNvSpPr txBox="1"/>
            <p:nvPr/>
          </p:nvSpPr>
          <p:spPr>
            <a:xfrm>
              <a:off x="2329245" y="4113716"/>
              <a:ext cx="32567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Ya!!!! ... pero … no todas las unidades son comparables …  nosotros tenemos una cartera de servicios diferente</a:t>
              </a:r>
            </a:p>
          </p:txBody>
        </p:sp>
        <p:sp>
          <p:nvSpPr>
            <p:cNvPr id="108" name="Llamada rectangular redondeada 107"/>
            <p:cNvSpPr/>
            <p:nvPr/>
          </p:nvSpPr>
          <p:spPr>
            <a:xfrm>
              <a:off x="4137886" y="4978900"/>
              <a:ext cx="4621387" cy="967022"/>
            </a:xfrm>
            <a:prstGeom prst="wedgeRoundRectCallout">
              <a:avLst>
                <a:gd name="adj1" fmla="val 53546"/>
                <a:gd name="adj2" fmla="val -32960"/>
                <a:gd name="adj3" fmla="val 16667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9" name="CuadroTexto 108"/>
            <p:cNvSpPr txBox="1"/>
            <p:nvPr/>
          </p:nvSpPr>
          <p:spPr>
            <a:xfrm>
              <a:off x="4137139" y="5032984"/>
              <a:ext cx="439618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… vale!!!… eso se refleja en la </a:t>
              </a:r>
              <a:r>
                <a:rPr lang="es-ES" sz="1400" dirty="0" smtClean="0"/>
                <a:t>PRODUCCIÓN  </a:t>
              </a:r>
              <a:r>
                <a:rPr lang="es-ES" sz="1400" dirty="0"/>
                <a:t>y hay una </a:t>
              </a:r>
              <a:r>
                <a:rPr lang="es-ES" sz="1400" dirty="0" smtClean="0"/>
                <a:t>unidad </a:t>
              </a:r>
              <a:r>
                <a:rPr lang="es-ES" sz="1400" dirty="0"/>
                <a:t>con una producción mayor y menor coste. Veamos los costes unitarios por línea de </a:t>
              </a:r>
              <a:r>
                <a:rPr lang="es-ES" sz="1400" dirty="0" smtClean="0"/>
                <a:t>producción</a:t>
              </a:r>
              <a:r>
                <a:rPr lang="es-ES" sz="1400" dirty="0"/>
                <a:t> </a:t>
              </a:r>
              <a:r>
                <a:rPr lang="es-ES" sz="1400" dirty="0" smtClean="0"/>
                <a:t>….</a:t>
              </a:r>
              <a:endParaRPr lang="es-ES" sz="1400" dirty="0"/>
            </a:p>
          </p:txBody>
        </p:sp>
        <p:grpSp>
          <p:nvGrpSpPr>
            <p:cNvPr id="111" name="Grupo 110"/>
            <p:cNvGrpSpPr/>
            <p:nvPr/>
          </p:nvGrpSpPr>
          <p:grpSpPr>
            <a:xfrm>
              <a:off x="8112257" y="5699605"/>
              <a:ext cx="479901" cy="130287"/>
              <a:chOff x="8023895" y="2907017"/>
              <a:chExt cx="479901" cy="130287"/>
            </a:xfrm>
          </p:grpSpPr>
          <p:sp>
            <p:nvSpPr>
              <p:cNvPr id="112" name="CuadroTexto 111"/>
              <p:cNvSpPr txBox="1"/>
              <p:nvPr/>
            </p:nvSpPr>
            <p:spPr>
              <a:xfrm>
                <a:off x="8023895" y="2909491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11:50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113" name="Imagen 112"/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359796" y="2907017"/>
                <a:ext cx="144000" cy="130287"/>
              </a:xfrm>
              <a:prstGeom prst="rect">
                <a:avLst/>
              </a:prstGeom>
            </p:spPr>
          </p:pic>
        </p:grpSp>
      </p:grpSp>
      <p:pic>
        <p:nvPicPr>
          <p:cNvPr id="19" name="Imagen 1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142222" y="2631119"/>
            <a:ext cx="1097375" cy="110956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81805" y="4521284"/>
            <a:ext cx="330303" cy="34113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2797" y="5470617"/>
            <a:ext cx="428625" cy="40005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50128" y="1037280"/>
            <a:ext cx="5340559" cy="4633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192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0" y="-8567"/>
            <a:ext cx="9189829" cy="6866129"/>
            <a:chOff x="0" y="-8567"/>
            <a:chExt cx="9189829" cy="6866129"/>
          </a:xfrm>
        </p:grpSpPr>
        <p:grpSp>
          <p:nvGrpSpPr>
            <p:cNvPr id="50" name="Grupo 49"/>
            <p:cNvGrpSpPr/>
            <p:nvPr/>
          </p:nvGrpSpPr>
          <p:grpSpPr>
            <a:xfrm>
              <a:off x="0" y="8794"/>
              <a:ext cx="9189829" cy="6848768"/>
              <a:chOff x="0" y="-1"/>
              <a:chExt cx="9189829" cy="6848768"/>
            </a:xfrm>
          </p:grpSpPr>
          <p:pic>
            <p:nvPicPr>
              <p:cNvPr id="56" name="Imagen 55"/>
              <p:cNvPicPr>
                <a:picLocks noChangeAspect="1"/>
              </p:cNvPicPr>
              <p:nvPr/>
            </p:nvPicPr>
            <p:blipFill rotWithShape="1">
              <a:blip r:embed="rId2"/>
              <a:srcRect r="21648" b="2518"/>
              <a:stretch/>
            </p:blipFill>
            <p:spPr>
              <a:xfrm>
                <a:off x="0" y="6536639"/>
                <a:ext cx="9162000" cy="312128"/>
              </a:xfrm>
              <a:prstGeom prst="rect">
                <a:avLst/>
              </a:prstGeom>
            </p:spPr>
          </p:pic>
          <p:pic>
            <p:nvPicPr>
              <p:cNvPr id="57" name="Imagen 5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982"/>
              <a:stretch/>
            </p:blipFill>
            <p:spPr>
              <a:xfrm>
                <a:off x="0" y="-1"/>
                <a:ext cx="9161253" cy="6556685"/>
              </a:xfrm>
              <a:prstGeom prst="rect">
                <a:avLst/>
              </a:prstGeom>
            </p:spPr>
          </p:pic>
          <p:sp>
            <p:nvSpPr>
              <p:cNvPr id="58" name="CuadroTexto 57"/>
              <p:cNvSpPr txBox="1"/>
              <p:nvPr/>
            </p:nvSpPr>
            <p:spPr>
              <a:xfrm>
                <a:off x="6005688" y="6556685"/>
                <a:ext cx="318414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200" dirty="0" smtClean="0">
                    <a:solidFill>
                      <a:schemeClr val="bg1"/>
                    </a:solidFill>
                  </a:rPr>
                  <a:t>guadalupe.carmona.easp@juntadeandalucia.es</a:t>
                </a:r>
                <a:endParaRPr lang="es-ES" sz="12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68" name="Imagen 67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93068" y="173428"/>
                <a:ext cx="324000" cy="292847"/>
              </a:xfrm>
              <a:prstGeom prst="rect">
                <a:avLst/>
              </a:prstGeom>
            </p:spPr>
          </p:pic>
          <p:pic>
            <p:nvPicPr>
              <p:cNvPr id="70" name="Imagen 69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57068" y="532185"/>
                <a:ext cx="396000" cy="332358"/>
              </a:xfrm>
              <a:prstGeom prst="rect">
                <a:avLst/>
              </a:prstGeom>
            </p:spPr>
          </p:pic>
          <p:pic>
            <p:nvPicPr>
              <p:cNvPr id="74" name="Imagen 73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651604" y="6097433"/>
                <a:ext cx="396000" cy="343699"/>
              </a:xfrm>
              <a:prstGeom prst="rect">
                <a:avLst/>
              </a:prstGeom>
            </p:spPr>
          </p:pic>
          <p:pic>
            <p:nvPicPr>
              <p:cNvPr id="75" name="Imagen 74"/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57068" y="989668"/>
                <a:ext cx="468000" cy="318500"/>
              </a:xfrm>
              <a:prstGeom prst="rect">
                <a:avLst/>
              </a:prstGeom>
            </p:spPr>
          </p:pic>
        </p:grpSp>
        <p:sp>
          <p:nvSpPr>
            <p:cNvPr id="4" name="CuadroTexto 3"/>
            <p:cNvSpPr txBox="1"/>
            <p:nvPr/>
          </p:nvSpPr>
          <p:spPr>
            <a:xfrm>
              <a:off x="4455678" y="-8567"/>
              <a:ext cx="47263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>
                  <a:solidFill>
                    <a:schemeClr val="bg1"/>
                  </a:solidFill>
                </a:rPr>
                <a:t>Acercando la información de costes a los clínicos</a:t>
              </a:r>
              <a:endParaRPr lang="es-ES" dirty="0">
                <a:solidFill>
                  <a:schemeClr val="bg1"/>
                </a:solidFill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31182" y="396417"/>
              <a:ext cx="8893258" cy="6116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1955008" y="397654"/>
              <a:ext cx="7172864" cy="6116128"/>
            </a:xfrm>
            <a:prstGeom prst="rect">
              <a:avLst/>
            </a:prstGeom>
            <a:blipFill dpi="0"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7" name="Rectángulo 6"/>
            <p:cNvSpPr/>
            <p:nvPr/>
          </p:nvSpPr>
          <p:spPr>
            <a:xfrm>
              <a:off x="225447" y="393828"/>
              <a:ext cx="8856000" cy="370935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13"/>
            <a:srcRect r="22941"/>
            <a:stretch/>
          </p:blipFill>
          <p:spPr>
            <a:xfrm>
              <a:off x="225446" y="774766"/>
              <a:ext cx="1705669" cy="203797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24965" y="411754"/>
              <a:ext cx="1273313" cy="32628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967983" y="6049101"/>
              <a:ext cx="7146915" cy="460855"/>
            </a:xfrm>
            <a:prstGeom prst="rect">
              <a:avLst/>
            </a:prstGeom>
          </p:spPr>
        </p:pic>
        <p:pic>
          <p:nvPicPr>
            <p:cNvPr id="49" name="Imagen 4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21162" y="952925"/>
              <a:ext cx="1764073" cy="1546287"/>
            </a:xfrm>
            <a:prstGeom prst="rect">
              <a:avLst/>
            </a:prstGeom>
          </p:spPr>
        </p:pic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64102" y="435066"/>
              <a:ext cx="1021133" cy="302974"/>
            </a:xfrm>
            <a:prstGeom prst="rect">
              <a:avLst/>
            </a:prstGeom>
          </p:spPr>
        </p:pic>
        <p:sp>
          <p:nvSpPr>
            <p:cNvPr id="52" name="Elipse 51"/>
            <p:cNvSpPr/>
            <p:nvPr/>
          </p:nvSpPr>
          <p:spPr>
            <a:xfrm>
              <a:off x="299304" y="416800"/>
              <a:ext cx="316194" cy="316194"/>
            </a:xfrm>
            <a:prstGeom prst="ellipse">
              <a:avLst/>
            </a:prstGeom>
            <a:blipFill>
              <a:blip r:embed="rId18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2436224" y="365410"/>
              <a:ext cx="11825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Homer Simpson</a:t>
              </a:r>
              <a:endParaRPr lang="es-ES" sz="1200" dirty="0"/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2444770" y="557209"/>
              <a:ext cx="6351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 línea</a:t>
              </a:r>
              <a:endParaRPr lang="es-E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" name="Rectángulo 1"/>
            <p:cNvSpPr/>
            <p:nvPr/>
          </p:nvSpPr>
          <p:spPr>
            <a:xfrm>
              <a:off x="221162" y="393828"/>
              <a:ext cx="1709953" cy="61161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76" name="Imagen 75"/>
            <p:cNvPicPr>
              <a:picLocks noChangeAspect="1"/>
            </p:cNvPicPr>
            <p:nvPr/>
          </p:nvPicPr>
          <p:blipFill rotWithShape="1">
            <a:blip r:embed="rId19"/>
            <a:srcRect l="21009" t="-402" r="23364" b="402"/>
            <a:stretch/>
          </p:blipFill>
          <p:spPr>
            <a:xfrm>
              <a:off x="2095324" y="414271"/>
              <a:ext cx="365649" cy="369749"/>
            </a:xfrm>
            <a:prstGeom prst="ellips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26" name="Llamada rectangular redondeada 25"/>
            <p:cNvSpPr/>
            <p:nvPr/>
          </p:nvSpPr>
          <p:spPr>
            <a:xfrm flipH="1">
              <a:off x="2159369" y="898354"/>
              <a:ext cx="3027782" cy="559501"/>
            </a:xfrm>
            <a:prstGeom prst="wedgeRoundRectCallout">
              <a:avLst>
                <a:gd name="adj1" fmla="val 54375"/>
                <a:gd name="adj2" fmla="val -329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CuadroTexto 26"/>
            <p:cNvSpPr txBox="1"/>
            <p:nvPr/>
          </p:nvSpPr>
          <p:spPr>
            <a:xfrm>
              <a:off x="4699749" y="1226407"/>
              <a:ext cx="38824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11:52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2189757" y="890212"/>
              <a:ext cx="30187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… esto a mí NO ME DICE NADA!!! …</a:t>
              </a:r>
            </a:p>
          </p:txBody>
        </p:sp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9524" b="100000" l="8511" r="9787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416661" y="1126933"/>
              <a:ext cx="380411" cy="340637"/>
            </a:xfrm>
            <a:prstGeom prst="rect">
              <a:avLst/>
            </a:prstGeom>
          </p:spPr>
        </p:pic>
        <p:sp>
          <p:nvSpPr>
            <p:cNvPr id="31" name="Llamada rectangular redondeada 30"/>
            <p:cNvSpPr/>
            <p:nvPr/>
          </p:nvSpPr>
          <p:spPr>
            <a:xfrm>
              <a:off x="4076432" y="1475216"/>
              <a:ext cx="4750293" cy="1571975"/>
            </a:xfrm>
            <a:prstGeom prst="wedgeRoundRectCallout">
              <a:avLst>
                <a:gd name="adj1" fmla="val 53546"/>
                <a:gd name="adj2" fmla="val -32960"/>
                <a:gd name="adj3" fmla="val 16667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2" name="Grupo 31"/>
            <p:cNvGrpSpPr/>
            <p:nvPr/>
          </p:nvGrpSpPr>
          <p:grpSpPr>
            <a:xfrm>
              <a:off x="8169301" y="2823244"/>
              <a:ext cx="474290" cy="130287"/>
              <a:chOff x="8168430" y="3147254"/>
              <a:chExt cx="474290" cy="130287"/>
            </a:xfrm>
          </p:grpSpPr>
          <p:sp>
            <p:nvSpPr>
              <p:cNvPr id="34" name="CuadroTexto 33"/>
              <p:cNvSpPr txBox="1"/>
              <p:nvPr/>
            </p:nvSpPr>
            <p:spPr>
              <a:xfrm>
                <a:off x="8168430" y="3158537"/>
                <a:ext cx="384560" cy="107722"/>
              </a:xfrm>
              <a:prstGeom prst="rect">
                <a:avLst/>
              </a:prstGeom>
              <a:solidFill>
                <a:srgbClr val="DCF8C6"/>
              </a:solidFill>
            </p:spPr>
            <p:txBody>
              <a:bodyPr wrap="square" lIns="0" tIns="0" rIns="0" bIns="0" rtlCol="0" anchor="ctr" anchorCtr="1">
                <a:spAutoFit/>
              </a:bodyPr>
              <a:lstStyle/>
              <a:p>
                <a:r>
                  <a:rPr lang="es-ES" sz="700" dirty="0" smtClean="0">
                    <a:solidFill>
                      <a:schemeClr val="bg1">
                        <a:lumMod val="65000"/>
                      </a:schemeClr>
                    </a:solidFill>
                  </a:rPr>
                  <a:t>11:53</a:t>
                </a:r>
                <a:endParaRPr lang="es-ES" sz="7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35" name="Imagen 34"/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8498720" y="3147254"/>
                <a:ext cx="144000" cy="130287"/>
              </a:xfrm>
              <a:prstGeom prst="rect">
                <a:avLst/>
              </a:prstGeom>
            </p:spPr>
          </p:pic>
        </p:grpSp>
        <p:sp>
          <p:nvSpPr>
            <p:cNvPr id="33" name="CuadroTexto 32"/>
            <p:cNvSpPr txBox="1"/>
            <p:nvPr/>
          </p:nvSpPr>
          <p:spPr>
            <a:xfrm>
              <a:off x="4130552" y="1533058"/>
              <a:ext cx="452105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espera</a:t>
              </a:r>
              <a:r>
                <a:rPr lang="es-ES" sz="1400" dirty="0" smtClean="0"/>
                <a:t>!           </a:t>
              </a:r>
              <a:r>
                <a:rPr lang="es-ES" sz="1400" dirty="0"/>
                <a:t>… con calma! … las dos </a:t>
              </a:r>
              <a:r>
                <a:rPr lang="es-ES" sz="1400" dirty="0" smtClean="0"/>
                <a:t>Unidades </a:t>
              </a:r>
              <a:r>
                <a:rPr lang="es-ES" sz="1400" dirty="0"/>
                <a:t>parece que tenéis similar cartera de servicios … trabajando en las cinco líneas de producción. No obstante, vosotros tenéis </a:t>
              </a:r>
              <a:r>
                <a:rPr lang="es-ES" sz="1400" dirty="0" smtClean="0"/>
                <a:t>COSTES UNITARIOS </a:t>
              </a:r>
              <a:r>
                <a:rPr lang="es-ES" sz="1400" dirty="0"/>
                <a:t>más altos en hospitalización, consultas, .. y hospital de día médico. Llama la atención el coste unitario de la Cirugía Mayor </a:t>
              </a:r>
              <a:r>
                <a:rPr lang="es-ES" sz="1400" dirty="0" smtClean="0"/>
                <a:t>Ambulatoria	</a:t>
              </a:r>
              <a:endParaRPr lang="es-ES" sz="1400" dirty="0"/>
            </a:p>
          </p:txBody>
        </p:sp>
        <p:sp>
          <p:nvSpPr>
            <p:cNvPr id="36" name="Rectángulo redondeado 35"/>
            <p:cNvSpPr/>
            <p:nvPr/>
          </p:nvSpPr>
          <p:spPr>
            <a:xfrm>
              <a:off x="5796477" y="3103375"/>
              <a:ext cx="2734883" cy="2290760"/>
            </a:xfrm>
            <a:prstGeom prst="roundRect">
              <a:avLst>
                <a:gd name="adj" fmla="val 5938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8" name="Llamada rectangular redondeada 37"/>
            <p:cNvSpPr/>
            <p:nvPr/>
          </p:nvSpPr>
          <p:spPr>
            <a:xfrm flipH="1">
              <a:off x="2386272" y="5383408"/>
              <a:ext cx="3251111" cy="559501"/>
            </a:xfrm>
            <a:prstGeom prst="wedgeRoundRectCallout">
              <a:avLst>
                <a:gd name="adj1" fmla="val 54375"/>
                <a:gd name="adj2" fmla="val -329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9" name="CuadroTexto 38"/>
            <p:cNvSpPr txBox="1"/>
            <p:nvPr/>
          </p:nvSpPr>
          <p:spPr>
            <a:xfrm>
              <a:off x="5201202" y="5687951"/>
              <a:ext cx="38824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smtClean="0">
                  <a:solidFill>
                    <a:schemeClr val="bg1">
                      <a:lumMod val="65000"/>
                    </a:schemeClr>
                  </a:solidFill>
                </a:rPr>
                <a:t>11:54</a:t>
              </a:r>
              <a:endParaRPr lang="es-ES" sz="7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CuadroTexto 39"/>
            <p:cNvSpPr txBox="1"/>
            <p:nvPr/>
          </p:nvSpPr>
          <p:spPr>
            <a:xfrm>
              <a:off x="2416661" y="5375266"/>
              <a:ext cx="33584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… pero … </a:t>
              </a:r>
              <a:r>
                <a:rPr lang="es-ES" sz="1400" dirty="0" smtClean="0"/>
                <a:t>DE DÓNDE SALEN ESOS COSTES?</a:t>
              </a:r>
              <a:endParaRPr lang="es-ES" sz="1400" dirty="0"/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6005688" y="3235170"/>
              <a:ext cx="2361723" cy="2158964"/>
            </a:xfrm>
            <a:prstGeom prst="rect">
              <a:avLst/>
            </a:prstGeom>
          </p:spPr>
        </p:pic>
      </p:grpSp>
      <p:pic>
        <p:nvPicPr>
          <p:cNvPr id="8" name="Imagen 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253322" y="3691214"/>
            <a:ext cx="1097375" cy="110956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07092" y="1135176"/>
            <a:ext cx="352111" cy="34410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9373" y="1427372"/>
            <a:ext cx="390525" cy="44767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6866" y="5607868"/>
            <a:ext cx="360881" cy="368726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6582" y="1072071"/>
            <a:ext cx="5341833" cy="4883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94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0" y="0"/>
            <a:ext cx="9189829" cy="6857562"/>
            <a:chOff x="0" y="-8795"/>
            <a:chExt cx="9189829" cy="6857562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8795"/>
              <a:ext cx="9161253" cy="6565479"/>
            </a:xfrm>
            <a:prstGeom prst="rect">
              <a:avLst/>
            </a:prstGeom>
          </p:spPr>
        </p:pic>
        <p:sp>
          <p:nvSpPr>
            <p:cNvPr id="29" name="CuadroTexto 28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grpSp>
        <p:nvGrpSpPr>
          <p:cNvPr id="11" name="Grupo 10"/>
          <p:cNvGrpSpPr/>
          <p:nvPr/>
        </p:nvGrpSpPr>
        <p:grpSpPr>
          <a:xfrm>
            <a:off x="910136" y="570312"/>
            <a:ext cx="7640515" cy="5424854"/>
            <a:chOff x="779866" y="431044"/>
            <a:chExt cx="7640515" cy="54248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Rectángulo 11"/>
            <p:cNvSpPr/>
            <p:nvPr/>
          </p:nvSpPr>
          <p:spPr>
            <a:xfrm>
              <a:off x="779866" y="431044"/>
              <a:ext cx="7640515" cy="5424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7030A0"/>
                </a:solidFill>
              </a:endParaRPr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6281011" y="4213841"/>
              <a:ext cx="1531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solidFill>
                    <a:srgbClr val="7030A0"/>
                  </a:solidFill>
                </a:rPr>
                <a:t>PRODUCCIÓN HOMOGÉNEA</a:t>
              </a:r>
              <a:endParaRPr lang="es-ES" b="1" dirty="0">
                <a:solidFill>
                  <a:srgbClr val="7030A0"/>
                </a:solidFill>
              </a:endParaRPr>
            </a:p>
          </p:txBody>
        </p:sp>
        <p:sp>
          <p:nvSpPr>
            <p:cNvPr id="25" name="Rectángulo 24"/>
            <p:cNvSpPr/>
            <p:nvPr/>
          </p:nvSpPr>
          <p:spPr>
            <a:xfrm>
              <a:off x="1111102" y="3636454"/>
              <a:ext cx="1338800" cy="913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7030A0"/>
                </a:solidFill>
              </a:endParaRPr>
            </a:p>
          </p:txBody>
        </p:sp>
      </p:grpSp>
      <p:sp>
        <p:nvSpPr>
          <p:cNvPr id="35" name="Rectangle 26"/>
          <p:cNvSpPr>
            <a:spLocks noChangeArrowheads="1"/>
          </p:cNvSpPr>
          <p:nvPr/>
        </p:nvSpPr>
        <p:spPr bwMode="auto">
          <a:xfrm>
            <a:off x="1129941" y="901829"/>
            <a:ext cx="2912400" cy="369332"/>
          </a:xfrm>
          <a:prstGeom prst="rect">
            <a:avLst/>
          </a:prstGeom>
          <a:noFill/>
          <a:extLst/>
        </p:spPr>
        <p:txBody>
          <a:bodyPr wrap="none" rtlCol="0">
            <a:spAutoFit/>
          </a:bodyPr>
          <a:lstStyle/>
          <a:p>
            <a:r>
              <a:rPr lang="es-ES_tradnl" altLang="es-ES" b="1" dirty="0">
                <a:solidFill>
                  <a:srgbClr val="7030A0"/>
                </a:solidFill>
              </a:rPr>
              <a:t>USO DE RECURSOS = COSTES</a:t>
            </a:r>
          </a:p>
        </p:txBody>
      </p:sp>
      <p:pic>
        <p:nvPicPr>
          <p:cNvPr id="36" name="Imagen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29941" y="1702550"/>
            <a:ext cx="774642" cy="730100"/>
          </a:xfrm>
          <a:prstGeom prst="rect">
            <a:avLst/>
          </a:prstGeom>
        </p:spPr>
      </p:pic>
      <p:sp>
        <p:nvSpPr>
          <p:cNvPr id="37" name="CuadroTexto 36"/>
          <p:cNvSpPr txBox="1"/>
          <p:nvPr/>
        </p:nvSpPr>
        <p:spPr>
          <a:xfrm>
            <a:off x="2001329" y="1559768"/>
            <a:ext cx="595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rgbClr val="7030A0"/>
                </a:solidFill>
              </a:rPr>
              <a:t>+</a:t>
            </a:r>
            <a:endParaRPr lang="es-ES" sz="6000" dirty="0">
              <a:solidFill>
                <a:srgbClr val="7030A0"/>
              </a:solidFill>
            </a:endParaRPr>
          </a:p>
        </p:txBody>
      </p:sp>
      <p:pic>
        <p:nvPicPr>
          <p:cNvPr id="38" name="Imagen 3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70103" y="1627518"/>
            <a:ext cx="581708" cy="805132"/>
          </a:xfrm>
          <a:prstGeom prst="rect">
            <a:avLst/>
          </a:prstGeom>
        </p:spPr>
      </p:pic>
      <p:sp>
        <p:nvSpPr>
          <p:cNvPr id="39" name="CuadroTexto 38"/>
          <p:cNvSpPr txBox="1"/>
          <p:nvPr/>
        </p:nvSpPr>
        <p:spPr>
          <a:xfrm>
            <a:off x="3525363" y="1549528"/>
            <a:ext cx="595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rgbClr val="7030A0"/>
                </a:solidFill>
              </a:rPr>
              <a:t>+</a:t>
            </a:r>
            <a:endParaRPr lang="es-ES" sz="6000" dirty="0">
              <a:solidFill>
                <a:srgbClr val="7030A0"/>
              </a:solidFill>
            </a:endParaRPr>
          </a:p>
        </p:txBody>
      </p:sp>
      <p:pic>
        <p:nvPicPr>
          <p:cNvPr id="40" name="Imagen 3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03942" y="1667150"/>
            <a:ext cx="953062" cy="765500"/>
          </a:xfrm>
          <a:prstGeom prst="rect">
            <a:avLst/>
          </a:prstGeom>
        </p:spPr>
      </p:pic>
      <p:sp>
        <p:nvSpPr>
          <p:cNvPr id="41" name="CuadroTexto 40"/>
          <p:cNvSpPr txBox="1"/>
          <p:nvPr/>
        </p:nvSpPr>
        <p:spPr>
          <a:xfrm>
            <a:off x="5648424" y="1848427"/>
            <a:ext cx="618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rgbClr val="7030A0"/>
                </a:solidFill>
              </a:rPr>
              <a:t>=</a:t>
            </a:r>
            <a:endParaRPr lang="es-ES" sz="6000" dirty="0">
              <a:solidFill>
                <a:srgbClr val="7030A0"/>
              </a:solidFill>
            </a:endParaRPr>
          </a:p>
        </p:txBody>
      </p:sp>
      <p:sp>
        <p:nvSpPr>
          <p:cNvPr id="42" name="CuadroTexto 41"/>
          <p:cNvSpPr txBox="1"/>
          <p:nvPr/>
        </p:nvSpPr>
        <p:spPr>
          <a:xfrm>
            <a:off x="6374341" y="1834951"/>
            <a:ext cx="6268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rgbClr val="7030A0"/>
                </a:solidFill>
              </a:rPr>
              <a:t>€</a:t>
            </a:r>
            <a:endParaRPr lang="es-ES" sz="6000" dirty="0">
              <a:solidFill>
                <a:srgbClr val="7030A0"/>
              </a:solidFill>
            </a:endParaRPr>
          </a:p>
        </p:txBody>
      </p:sp>
      <p:sp>
        <p:nvSpPr>
          <p:cNvPr id="43" name="Rectangle 26"/>
          <p:cNvSpPr>
            <a:spLocks noChangeArrowheads="1"/>
          </p:cNvSpPr>
          <p:nvPr/>
        </p:nvSpPr>
        <p:spPr bwMode="auto">
          <a:xfrm>
            <a:off x="1129941" y="3348855"/>
            <a:ext cx="3885359" cy="369332"/>
          </a:xfrm>
          <a:prstGeom prst="rect">
            <a:avLst/>
          </a:prstGeom>
          <a:noFill/>
          <a:extLst/>
        </p:spPr>
        <p:txBody>
          <a:bodyPr wrap="none" rtlCol="0">
            <a:spAutoFit/>
          </a:bodyPr>
          <a:lstStyle/>
          <a:p>
            <a:r>
              <a:rPr lang="es-ES_tradnl" altLang="es-ES" b="1" dirty="0" smtClean="0">
                <a:solidFill>
                  <a:srgbClr val="7030A0"/>
                </a:solidFill>
              </a:rPr>
              <a:t>CASUISTICA ATENDIDA = </a:t>
            </a:r>
            <a:r>
              <a:rPr lang="es-ES_tradnl" altLang="es-ES" b="1" dirty="0">
                <a:solidFill>
                  <a:srgbClr val="7030A0"/>
                </a:solidFill>
              </a:rPr>
              <a:t>PRODUCCIÓN</a:t>
            </a:r>
          </a:p>
        </p:txBody>
      </p:sp>
      <p:sp>
        <p:nvSpPr>
          <p:cNvPr id="44" name="CuadroTexto 43"/>
          <p:cNvSpPr txBox="1"/>
          <p:nvPr/>
        </p:nvSpPr>
        <p:spPr>
          <a:xfrm>
            <a:off x="2180120" y="4083583"/>
            <a:ext cx="595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rgbClr val="7030A0"/>
                </a:solidFill>
              </a:rPr>
              <a:t>+</a:t>
            </a:r>
            <a:endParaRPr lang="es-ES" sz="6000" dirty="0">
              <a:solidFill>
                <a:srgbClr val="7030A0"/>
              </a:solidFill>
            </a:endParaRPr>
          </a:p>
        </p:txBody>
      </p:sp>
      <p:sp>
        <p:nvSpPr>
          <p:cNvPr id="46" name="CuadroTexto 45"/>
          <p:cNvSpPr txBox="1"/>
          <p:nvPr/>
        </p:nvSpPr>
        <p:spPr>
          <a:xfrm>
            <a:off x="3673665" y="4098996"/>
            <a:ext cx="595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rgbClr val="7030A0"/>
                </a:solidFill>
              </a:rPr>
              <a:t>+</a:t>
            </a:r>
            <a:endParaRPr lang="es-ES" sz="6000" dirty="0">
              <a:solidFill>
                <a:srgbClr val="7030A0"/>
              </a:solidFill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5727295" y="4232343"/>
            <a:ext cx="595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rgbClr val="7030A0"/>
                </a:solidFill>
              </a:rPr>
              <a:t>=</a:t>
            </a:r>
            <a:endParaRPr lang="es-ES" sz="6000" dirty="0">
              <a:solidFill>
                <a:srgbClr val="7030A0"/>
              </a:solidFill>
            </a:endParaRPr>
          </a:p>
        </p:txBody>
      </p:sp>
      <p:pic>
        <p:nvPicPr>
          <p:cNvPr id="50" name="Imagen 4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7901" y="4129535"/>
            <a:ext cx="1123724" cy="96971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89824" y="4897798"/>
            <a:ext cx="786452" cy="78645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296" y="4166202"/>
            <a:ext cx="883338" cy="100055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96669" y="5069251"/>
            <a:ext cx="445047" cy="445047"/>
          </a:xfrm>
          <a:prstGeom prst="rect">
            <a:avLst/>
          </a:prstGeom>
        </p:spPr>
      </p:pic>
      <p:grpSp>
        <p:nvGrpSpPr>
          <p:cNvPr id="61" name="Grupo 60"/>
          <p:cNvGrpSpPr/>
          <p:nvPr/>
        </p:nvGrpSpPr>
        <p:grpSpPr>
          <a:xfrm>
            <a:off x="1583985" y="2333191"/>
            <a:ext cx="634855" cy="634855"/>
            <a:chOff x="1583985" y="2333191"/>
            <a:chExt cx="634855" cy="634855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985" y="2333191"/>
              <a:ext cx="634855" cy="634855"/>
            </a:xfrm>
            <a:prstGeom prst="rect">
              <a:avLst/>
            </a:prstGeom>
          </p:spPr>
        </p:pic>
        <p:sp>
          <p:nvSpPr>
            <p:cNvPr id="53" name="Rectángulo 52"/>
            <p:cNvSpPr/>
            <p:nvPr/>
          </p:nvSpPr>
          <p:spPr>
            <a:xfrm>
              <a:off x="1740624" y="2622576"/>
              <a:ext cx="311505" cy="2214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55" name="Imagen 5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08" y="4136125"/>
            <a:ext cx="863315" cy="863315"/>
          </a:xfrm>
          <a:prstGeom prst="rect">
            <a:avLst/>
          </a:prstGeom>
        </p:spPr>
      </p:pic>
      <p:pic>
        <p:nvPicPr>
          <p:cNvPr id="57" name="Imagen 5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585" y="4841193"/>
            <a:ext cx="634855" cy="634855"/>
          </a:xfrm>
          <a:prstGeom prst="rect">
            <a:avLst/>
          </a:prstGeom>
        </p:spPr>
      </p:pic>
      <p:grpSp>
        <p:nvGrpSpPr>
          <p:cNvPr id="62" name="Grupo 61"/>
          <p:cNvGrpSpPr/>
          <p:nvPr/>
        </p:nvGrpSpPr>
        <p:grpSpPr>
          <a:xfrm>
            <a:off x="3119419" y="2328105"/>
            <a:ext cx="444824" cy="444824"/>
            <a:chOff x="3119419" y="2328105"/>
            <a:chExt cx="444824" cy="444824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3119419" y="2328105"/>
              <a:ext cx="444824" cy="444824"/>
            </a:xfrm>
            <a:prstGeom prst="rect">
              <a:avLst/>
            </a:prstGeom>
          </p:spPr>
        </p:pic>
        <p:sp>
          <p:nvSpPr>
            <p:cNvPr id="59" name="Rectángulo 58"/>
            <p:cNvSpPr/>
            <p:nvPr/>
          </p:nvSpPr>
          <p:spPr>
            <a:xfrm>
              <a:off x="3229673" y="2535563"/>
              <a:ext cx="216360" cy="1417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3" name="Grupo 62"/>
          <p:cNvGrpSpPr/>
          <p:nvPr/>
        </p:nvGrpSpPr>
        <p:grpSpPr>
          <a:xfrm>
            <a:off x="4812102" y="2258008"/>
            <a:ext cx="784712" cy="784712"/>
            <a:chOff x="4812102" y="2258008"/>
            <a:chExt cx="784712" cy="784712"/>
          </a:xfrm>
        </p:grpSpPr>
        <p:pic>
          <p:nvPicPr>
            <p:cNvPr id="52" name="Imagen 51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4812102" y="2258008"/>
              <a:ext cx="784712" cy="784712"/>
            </a:xfrm>
            <a:prstGeom prst="rect">
              <a:avLst/>
            </a:prstGeom>
          </p:spPr>
        </p:pic>
        <p:sp>
          <p:nvSpPr>
            <p:cNvPr id="60" name="Rectángulo 59"/>
            <p:cNvSpPr/>
            <p:nvPr/>
          </p:nvSpPr>
          <p:spPr>
            <a:xfrm>
              <a:off x="5013638" y="2621265"/>
              <a:ext cx="394829" cy="2428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45" name="CuadroTexto 44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90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o 49"/>
          <p:cNvGrpSpPr/>
          <p:nvPr/>
        </p:nvGrpSpPr>
        <p:grpSpPr>
          <a:xfrm>
            <a:off x="0" y="8794"/>
            <a:ext cx="9189829" cy="6848768"/>
            <a:chOff x="0" y="-1"/>
            <a:chExt cx="9189829" cy="6848768"/>
          </a:xfrm>
        </p:grpSpPr>
        <p:pic>
          <p:nvPicPr>
            <p:cNvPr id="56" name="Imagen 55"/>
            <p:cNvPicPr>
              <a:picLocks noChangeAspect="1"/>
            </p:cNvPicPr>
            <p:nvPr/>
          </p:nvPicPr>
          <p:blipFill rotWithShape="1">
            <a:blip r:embed="rId2"/>
            <a:srcRect r="21648" b="2518"/>
            <a:stretch/>
          </p:blipFill>
          <p:spPr>
            <a:xfrm>
              <a:off x="0" y="6536639"/>
              <a:ext cx="9162000" cy="312128"/>
            </a:xfrm>
            <a:prstGeom prst="rect">
              <a:avLst/>
            </a:prstGeom>
          </p:spPr>
        </p:pic>
        <p:pic>
          <p:nvPicPr>
            <p:cNvPr id="57" name="Imagen 5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2"/>
            <a:stretch/>
          </p:blipFill>
          <p:spPr>
            <a:xfrm>
              <a:off x="0" y="-1"/>
              <a:ext cx="9161253" cy="6556685"/>
            </a:xfrm>
            <a:prstGeom prst="rect">
              <a:avLst/>
            </a:prstGeom>
          </p:spPr>
        </p:pic>
        <p:sp>
          <p:nvSpPr>
            <p:cNvPr id="58" name="CuadroTexto 57"/>
            <p:cNvSpPr txBox="1"/>
            <p:nvPr/>
          </p:nvSpPr>
          <p:spPr>
            <a:xfrm>
              <a:off x="6005688" y="6556685"/>
              <a:ext cx="31841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bg1"/>
                  </a:solidFill>
                </a:rPr>
                <a:t>guadalupe.carmona.easp@juntadeandalucia.es</a:t>
              </a:r>
              <a:endParaRPr lang="es-ES" sz="1200" dirty="0">
                <a:solidFill>
                  <a:schemeClr val="bg1"/>
                </a:solidFill>
              </a:endParaRPr>
            </a:p>
          </p:txBody>
        </p:sp>
        <p:pic>
          <p:nvPicPr>
            <p:cNvPr id="68" name="Imagen 6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068" y="173428"/>
              <a:ext cx="324000" cy="292847"/>
            </a:xfrm>
            <a:prstGeom prst="rect">
              <a:avLst/>
            </a:prstGeom>
          </p:spPr>
        </p:pic>
        <p:pic>
          <p:nvPicPr>
            <p:cNvPr id="70" name="Imagen 69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532185"/>
              <a:ext cx="396000" cy="332358"/>
            </a:xfrm>
            <a:prstGeom prst="rect">
              <a:avLst/>
            </a:prstGeom>
          </p:spPr>
        </p:pic>
        <p:pic>
          <p:nvPicPr>
            <p:cNvPr id="74" name="Imagen 73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51604" y="6097433"/>
              <a:ext cx="396000" cy="343699"/>
            </a:xfrm>
            <a:prstGeom prst="rect">
              <a:avLst/>
            </a:prstGeom>
          </p:spPr>
        </p:pic>
        <p:pic>
          <p:nvPicPr>
            <p:cNvPr id="75" name="Imagen 74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7068" y="989668"/>
              <a:ext cx="468000" cy="318500"/>
            </a:xfrm>
            <a:prstGeom prst="rect">
              <a:avLst/>
            </a:prstGeom>
          </p:spPr>
        </p:pic>
      </p:grpSp>
      <p:sp>
        <p:nvSpPr>
          <p:cNvPr id="4" name="CuadroTexto 3"/>
          <p:cNvSpPr txBox="1"/>
          <p:nvPr/>
        </p:nvSpPr>
        <p:spPr>
          <a:xfrm>
            <a:off x="4455678" y="-8567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Acercando la información de costes a los clínicos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34319" y="393828"/>
            <a:ext cx="8893258" cy="611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/>
          <p:cNvSpPr/>
          <p:nvPr/>
        </p:nvSpPr>
        <p:spPr>
          <a:xfrm>
            <a:off x="1948367" y="402560"/>
            <a:ext cx="7172864" cy="6116128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225447" y="393828"/>
            <a:ext cx="8856000" cy="370935"/>
          </a:xfrm>
          <a:prstGeom prst="rect">
            <a:avLst/>
          </a:prstGeom>
          <a:solidFill>
            <a:srgbClr val="EEEEEE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13"/>
          <a:srcRect r="22941"/>
          <a:stretch/>
        </p:blipFill>
        <p:spPr>
          <a:xfrm>
            <a:off x="225446" y="774766"/>
            <a:ext cx="1705669" cy="203797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24965" y="411754"/>
            <a:ext cx="1273313" cy="326286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67983" y="6049101"/>
            <a:ext cx="7146915" cy="460855"/>
          </a:xfrm>
          <a:prstGeom prst="rect">
            <a:avLst/>
          </a:prstGeom>
        </p:spPr>
      </p:pic>
      <p:pic>
        <p:nvPicPr>
          <p:cNvPr id="49" name="Imagen 4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1162" y="952925"/>
            <a:ext cx="1764073" cy="1546287"/>
          </a:xfrm>
          <a:prstGeom prst="rect">
            <a:avLst/>
          </a:prstGeom>
        </p:spPr>
      </p:pic>
      <p:pic>
        <p:nvPicPr>
          <p:cNvPr id="51" name="Imagen 5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4102" y="435066"/>
            <a:ext cx="1021133" cy="302974"/>
          </a:xfrm>
          <a:prstGeom prst="rect">
            <a:avLst/>
          </a:prstGeom>
        </p:spPr>
      </p:pic>
      <p:sp>
        <p:nvSpPr>
          <p:cNvPr id="52" name="Elipse 51"/>
          <p:cNvSpPr/>
          <p:nvPr/>
        </p:nvSpPr>
        <p:spPr>
          <a:xfrm>
            <a:off x="299304" y="416800"/>
            <a:ext cx="316194" cy="316194"/>
          </a:xfrm>
          <a:prstGeom prst="ellipse">
            <a:avLst/>
          </a:prstGeom>
          <a:blipFill>
            <a:blip r:embed="rId1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CuadroTexto 53"/>
          <p:cNvSpPr txBox="1"/>
          <p:nvPr/>
        </p:nvSpPr>
        <p:spPr>
          <a:xfrm>
            <a:off x="2436224" y="365410"/>
            <a:ext cx="11825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Homer Simpson</a:t>
            </a:r>
            <a:endParaRPr lang="es-ES" sz="1200" dirty="0"/>
          </a:p>
        </p:txBody>
      </p:sp>
      <p:sp>
        <p:nvSpPr>
          <p:cNvPr id="55" name="CuadroTexto 54"/>
          <p:cNvSpPr txBox="1"/>
          <p:nvPr/>
        </p:nvSpPr>
        <p:spPr>
          <a:xfrm>
            <a:off x="2444770" y="557209"/>
            <a:ext cx="635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 línea</a:t>
            </a:r>
            <a:endParaRPr lang="es-E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21162" y="393828"/>
            <a:ext cx="1709953" cy="6116128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6" name="Imagen 75"/>
          <p:cNvPicPr>
            <a:picLocks noChangeAspect="1"/>
          </p:cNvPicPr>
          <p:nvPr/>
        </p:nvPicPr>
        <p:blipFill rotWithShape="1">
          <a:blip r:embed="rId19"/>
          <a:srcRect l="21009" t="-402" r="23364" b="402"/>
          <a:stretch/>
        </p:blipFill>
        <p:spPr>
          <a:xfrm>
            <a:off x="2095324" y="414271"/>
            <a:ext cx="365649" cy="369749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6" name="Llamada rectangular redondeada 25"/>
          <p:cNvSpPr/>
          <p:nvPr/>
        </p:nvSpPr>
        <p:spPr>
          <a:xfrm>
            <a:off x="4802521" y="5406988"/>
            <a:ext cx="3790085" cy="350030"/>
          </a:xfrm>
          <a:prstGeom prst="wedgeRoundRectCallout">
            <a:avLst>
              <a:gd name="adj1" fmla="val 53546"/>
              <a:gd name="adj2" fmla="val -32960"/>
              <a:gd name="adj3" fmla="val 16667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411098" y="5518113"/>
            <a:ext cx="101482" cy="215465"/>
          </a:xfrm>
          <a:prstGeom prst="rect">
            <a:avLst/>
          </a:prstGeom>
        </p:spPr>
      </p:pic>
      <p:sp>
        <p:nvSpPr>
          <p:cNvPr id="29" name="CuadroTexto 28"/>
          <p:cNvSpPr txBox="1"/>
          <p:nvPr/>
        </p:nvSpPr>
        <p:spPr>
          <a:xfrm>
            <a:off x="4849899" y="5391214"/>
            <a:ext cx="3223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Pues parece … que por ahí no va la cosa …</a:t>
            </a:r>
          </a:p>
        </p:txBody>
      </p:sp>
      <p:sp>
        <p:nvSpPr>
          <p:cNvPr id="34" name="Llamada rectangular redondeada 33"/>
          <p:cNvSpPr/>
          <p:nvPr/>
        </p:nvSpPr>
        <p:spPr>
          <a:xfrm flipH="1">
            <a:off x="2224212" y="1079673"/>
            <a:ext cx="3650114" cy="752759"/>
          </a:xfrm>
          <a:prstGeom prst="wedgeRoundRectCallout">
            <a:avLst>
              <a:gd name="adj1" fmla="val 54375"/>
              <a:gd name="adj2" fmla="val -3296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CuadroTexto 34"/>
          <p:cNvSpPr txBox="1"/>
          <p:nvPr/>
        </p:nvSpPr>
        <p:spPr>
          <a:xfrm>
            <a:off x="5466357" y="1585058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11:54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2233278" y="1093768"/>
            <a:ext cx="35543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… YA ..YA … si eso lo entiendo.. lo que no sé es cómo estos datos nos van a ayudar a  mejorar … NOS FALTA PERSONAL ….</a:t>
            </a:r>
          </a:p>
        </p:txBody>
      </p:sp>
      <p:sp>
        <p:nvSpPr>
          <p:cNvPr id="40" name="Rectángulo redondeado 39"/>
          <p:cNvSpPr/>
          <p:nvPr/>
        </p:nvSpPr>
        <p:spPr>
          <a:xfrm>
            <a:off x="5787615" y="2314227"/>
            <a:ext cx="2801874" cy="2640481"/>
          </a:xfrm>
          <a:prstGeom prst="roundRect">
            <a:avLst>
              <a:gd name="adj" fmla="val 5938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72346" y="2464084"/>
            <a:ext cx="2489754" cy="2265395"/>
          </a:xfrm>
          <a:prstGeom prst="rect">
            <a:avLst/>
          </a:prstGeom>
        </p:spPr>
      </p:pic>
      <p:grpSp>
        <p:nvGrpSpPr>
          <p:cNvPr id="42" name="Grupo 41"/>
          <p:cNvGrpSpPr/>
          <p:nvPr/>
        </p:nvGrpSpPr>
        <p:grpSpPr>
          <a:xfrm>
            <a:off x="6053955" y="1838684"/>
            <a:ext cx="2718280" cy="319451"/>
            <a:chOff x="6004193" y="1767400"/>
            <a:chExt cx="2718280" cy="319451"/>
          </a:xfrm>
        </p:grpSpPr>
        <p:sp>
          <p:nvSpPr>
            <p:cNvPr id="43" name="Llamada rectangular redondeada 42"/>
            <p:cNvSpPr/>
            <p:nvPr/>
          </p:nvSpPr>
          <p:spPr>
            <a:xfrm>
              <a:off x="6004940" y="1767400"/>
              <a:ext cx="2717533" cy="319451"/>
            </a:xfrm>
            <a:prstGeom prst="wedgeRoundRectCallout">
              <a:avLst>
                <a:gd name="adj1" fmla="val 53546"/>
                <a:gd name="adj2" fmla="val -32960"/>
                <a:gd name="adj3" fmla="val 16667"/>
              </a:avLst>
            </a:prstGeom>
            <a:solidFill>
              <a:srgbClr val="DCF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5" name="CuadroTexto 44"/>
            <p:cNvSpPr txBox="1"/>
            <p:nvPr/>
          </p:nvSpPr>
          <p:spPr>
            <a:xfrm>
              <a:off x="6004193" y="1773261"/>
              <a:ext cx="23586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/>
                <a:t>Estas seguro? … veamos </a:t>
              </a:r>
              <a:r>
                <a:rPr lang="es-ES" sz="1400" dirty="0" smtClean="0"/>
                <a:t>…</a:t>
              </a:r>
              <a:endParaRPr lang="es-ES" sz="1400" dirty="0"/>
            </a:p>
          </p:txBody>
        </p:sp>
      </p:grpSp>
      <p:pic>
        <p:nvPicPr>
          <p:cNvPr id="9" name="Imagen 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302177" y="2991736"/>
            <a:ext cx="1097375" cy="1109568"/>
          </a:xfrm>
          <a:prstGeom prst="rect">
            <a:avLst/>
          </a:prstGeom>
        </p:spPr>
      </p:pic>
      <p:sp>
        <p:nvSpPr>
          <p:cNvPr id="48" name="CuadroTexto 47"/>
          <p:cNvSpPr txBox="1"/>
          <p:nvPr/>
        </p:nvSpPr>
        <p:spPr>
          <a:xfrm>
            <a:off x="8279372" y="2010714"/>
            <a:ext cx="384560" cy="107722"/>
          </a:xfrm>
          <a:prstGeom prst="rect">
            <a:avLst/>
          </a:prstGeom>
          <a:solidFill>
            <a:srgbClr val="DCF8C6"/>
          </a:solidFill>
        </p:spPr>
        <p:txBody>
          <a:bodyPr wrap="square" lIns="0" tIns="0" rIns="0" bIns="0" rtlCol="0" anchor="ctr" anchorCtr="1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11:55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3" name="Imagen 5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615273" y="2008240"/>
            <a:ext cx="144000" cy="130287"/>
          </a:xfrm>
          <a:prstGeom prst="rect">
            <a:avLst/>
          </a:prstGeom>
        </p:spPr>
      </p:pic>
      <p:sp>
        <p:nvSpPr>
          <p:cNvPr id="59" name="CuadroTexto 58"/>
          <p:cNvSpPr txBox="1"/>
          <p:nvPr/>
        </p:nvSpPr>
        <p:spPr>
          <a:xfrm>
            <a:off x="8095346" y="4794164"/>
            <a:ext cx="384560" cy="107722"/>
          </a:xfrm>
          <a:prstGeom prst="rect">
            <a:avLst/>
          </a:prstGeom>
          <a:solidFill>
            <a:srgbClr val="DCF8C6"/>
          </a:solidFill>
        </p:spPr>
        <p:txBody>
          <a:bodyPr wrap="square" lIns="0" tIns="0" rIns="0" bIns="0" rtlCol="0" anchor="ctr" anchorCtr="1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11:56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0" name="Imagen 5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431247" y="4791690"/>
            <a:ext cx="144000" cy="130287"/>
          </a:xfrm>
          <a:prstGeom prst="rect">
            <a:avLst/>
          </a:prstGeom>
        </p:spPr>
      </p:pic>
      <p:sp>
        <p:nvSpPr>
          <p:cNvPr id="62" name="CuadroTexto 61"/>
          <p:cNvSpPr txBox="1"/>
          <p:nvPr/>
        </p:nvSpPr>
        <p:spPr>
          <a:xfrm>
            <a:off x="8054199" y="5565887"/>
            <a:ext cx="384560" cy="107722"/>
          </a:xfrm>
          <a:prstGeom prst="rect">
            <a:avLst/>
          </a:prstGeom>
          <a:solidFill>
            <a:srgbClr val="DCF8C6"/>
          </a:solidFill>
        </p:spPr>
        <p:txBody>
          <a:bodyPr wrap="square" lIns="0" tIns="0" rIns="0" bIns="0" rtlCol="0" anchor="ctr" anchorCtr="1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11:58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3" name="Imagen 6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90100" y="5563413"/>
            <a:ext cx="144000" cy="130287"/>
          </a:xfrm>
          <a:prstGeom prst="rect">
            <a:avLst/>
          </a:prstGeom>
        </p:spPr>
      </p:pic>
      <p:sp>
        <p:nvSpPr>
          <p:cNvPr id="64" name="Llamada rectangular redondeada 63"/>
          <p:cNvSpPr/>
          <p:nvPr/>
        </p:nvSpPr>
        <p:spPr>
          <a:xfrm flipH="1">
            <a:off x="2224212" y="5052848"/>
            <a:ext cx="870157" cy="320550"/>
          </a:xfrm>
          <a:prstGeom prst="wedgeRoundRectCallout">
            <a:avLst>
              <a:gd name="adj1" fmla="val 61429"/>
              <a:gd name="adj2" fmla="val -27681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CuadroTexto 64"/>
          <p:cNvSpPr txBox="1"/>
          <p:nvPr/>
        </p:nvSpPr>
        <p:spPr>
          <a:xfrm>
            <a:off x="2745860" y="5182075"/>
            <a:ext cx="3882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>
                <a:solidFill>
                  <a:schemeClr val="bg1">
                    <a:lumMod val="65000"/>
                  </a:schemeClr>
                </a:solidFill>
              </a:rPr>
              <a:t>11:56</a:t>
            </a:r>
            <a:endParaRPr lang="es-ES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319" y="5019692"/>
            <a:ext cx="419519" cy="36707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2291" y="899452"/>
            <a:ext cx="5101686" cy="4641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280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3551</TotalTime>
  <Words>1331</Words>
  <Application>Microsoft Office PowerPoint</Application>
  <PresentationFormat>Presentación en pantalla (4:3)</PresentationFormat>
  <Paragraphs>192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del Carmen Valcarcel Cabrera</dc:creator>
  <cp:lastModifiedBy>Guadalupe Carmona Lopez</cp:lastModifiedBy>
  <cp:revision>117</cp:revision>
  <dcterms:created xsi:type="dcterms:W3CDTF">2018-05-15T11:58:44Z</dcterms:created>
  <dcterms:modified xsi:type="dcterms:W3CDTF">2018-05-29T09:02:52Z</dcterms:modified>
</cp:coreProperties>
</file>