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12" r:id="rId3"/>
  </p:sldMasterIdLst>
  <p:notesMasterIdLst>
    <p:notesMasterId r:id="rId47"/>
  </p:notesMasterIdLst>
  <p:handoutMasterIdLst>
    <p:handoutMasterId r:id="rId48"/>
  </p:handoutMasterIdLst>
  <p:sldIdLst>
    <p:sldId id="499" r:id="rId4"/>
    <p:sldId id="258" r:id="rId5"/>
    <p:sldId id="507" r:id="rId6"/>
    <p:sldId id="447" r:id="rId7"/>
    <p:sldId id="618" r:id="rId8"/>
    <p:sldId id="408" r:id="rId9"/>
    <p:sldId id="597" r:id="rId10"/>
    <p:sldId id="599" r:id="rId11"/>
    <p:sldId id="619" r:id="rId12"/>
    <p:sldId id="620" r:id="rId13"/>
    <p:sldId id="621" r:id="rId14"/>
    <p:sldId id="622" r:id="rId15"/>
    <p:sldId id="601" r:id="rId16"/>
    <p:sldId id="387" r:id="rId17"/>
    <p:sldId id="602" r:id="rId18"/>
    <p:sldId id="615" r:id="rId19"/>
    <p:sldId id="480" r:id="rId20"/>
    <p:sldId id="416" r:id="rId21"/>
    <p:sldId id="613" r:id="rId22"/>
    <p:sldId id="276" r:id="rId23"/>
    <p:sldId id="277" r:id="rId24"/>
    <p:sldId id="278" r:id="rId25"/>
    <p:sldId id="573" r:id="rId26"/>
    <p:sldId id="572" r:id="rId27"/>
    <p:sldId id="575" r:id="rId28"/>
    <p:sldId id="617" r:id="rId29"/>
    <p:sldId id="282" r:id="rId30"/>
    <p:sldId id="606" r:id="rId31"/>
    <p:sldId id="497" r:id="rId32"/>
    <p:sldId id="632" r:id="rId33"/>
    <p:sldId id="611" r:id="rId34"/>
    <p:sldId id="612" r:id="rId35"/>
    <p:sldId id="623" r:id="rId36"/>
    <p:sldId id="624" r:id="rId37"/>
    <p:sldId id="625" r:id="rId38"/>
    <p:sldId id="626" r:id="rId39"/>
    <p:sldId id="627" r:id="rId40"/>
    <p:sldId id="628" r:id="rId41"/>
    <p:sldId id="630" r:id="rId42"/>
    <p:sldId id="631" r:id="rId43"/>
    <p:sldId id="629" r:id="rId44"/>
    <p:sldId id="261" r:id="rId45"/>
    <p:sldId id="614" r:id="rId46"/>
  </p:sldIdLst>
  <p:sldSz cx="9144000" cy="6858000" type="screen4x3"/>
  <p:notesSz cx="6669088"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00A2"/>
    <a:srgbClr val="412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2947" autoAdjust="0"/>
    <p:restoredTop sz="50000" autoAdjust="0"/>
  </p:normalViewPr>
  <p:slideViewPr>
    <p:cSldViewPr>
      <p:cViewPr varScale="1">
        <p:scale>
          <a:sx n="85" d="100"/>
          <a:sy n="85" d="100"/>
        </p:scale>
        <p:origin x="-1157" y="-72"/>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26923"/>
    </p:cViewPr>
  </p:sorterViewPr>
  <p:notesViewPr>
    <p:cSldViewPr snapToGrid="0" snapToObjects="1">
      <p:cViewPr varScale="1">
        <p:scale>
          <a:sx n="136" d="100"/>
          <a:sy n="136" d="100"/>
        </p:scale>
        <p:origin x="-5656" y="-128"/>
      </p:cViewPr>
      <p:guideLst>
        <p:guide orient="horz" pos="3126"/>
        <p:guide pos="210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r>
              <a:rPr lang="es-ES"/>
              <a:t>Título presentación</a:t>
            </a:r>
          </a:p>
        </p:txBody>
      </p:sp>
      <p:sp>
        <p:nvSpPr>
          <p:cNvPr id="3" name="2 Marcador de fecha"/>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CC45ED73-48D4-49A8-A473-30498424E499}" type="datetimeFigureOut">
              <a:rPr lang="es-ES" smtClean="0"/>
              <a:t>07/06/2018</a:t>
            </a:fld>
            <a:endParaRPr lang="es-ES"/>
          </a:p>
        </p:txBody>
      </p:sp>
      <p:sp>
        <p:nvSpPr>
          <p:cNvPr id="4" name="3 Marcador de pie de página"/>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A937D880-60C4-442B-AAAA-400F688A5842}" type="slidenum">
              <a:rPr lang="es-ES" smtClean="0"/>
              <a:t>‹Nº›</a:t>
            </a:fld>
            <a:endParaRPr lang="es-ES"/>
          </a:p>
        </p:txBody>
      </p:sp>
    </p:spTree>
    <p:extLst>
      <p:ext uri="{BB962C8B-B14F-4D97-AF65-F5344CB8AC3E}">
        <p14:creationId xmlns:p14="http://schemas.microsoft.com/office/powerpoint/2010/main" val="17020186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r>
              <a:rPr lang="es-ES"/>
              <a:t>Título presentación</a:t>
            </a:r>
          </a:p>
        </p:txBody>
      </p:sp>
      <p:sp>
        <p:nvSpPr>
          <p:cNvPr id="3" name="2 Marcador de fecha"/>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138F9D8E-866D-4656-A165-3B886CC4C01E}" type="datetimeFigureOut">
              <a:rPr lang="es-ES" smtClean="0"/>
              <a:pPr/>
              <a:t>07/06/2018</a:t>
            </a:fld>
            <a:endParaRPr lang="es-ES"/>
          </a:p>
        </p:txBody>
      </p:sp>
      <p:sp>
        <p:nvSpPr>
          <p:cNvPr id="4" name="3 Marcador de imagen de diapositiva"/>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8FC8B1ED-D7A4-4971-BD22-1EB7FBF17AA5}" type="slidenum">
              <a:rPr lang="es-ES" smtClean="0"/>
              <a:pPr/>
              <a:t>‹Nº›</a:t>
            </a:fld>
            <a:endParaRPr lang="es-ES"/>
          </a:p>
        </p:txBody>
      </p:sp>
    </p:spTree>
    <p:extLst>
      <p:ext uri="{BB962C8B-B14F-4D97-AF65-F5344CB8AC3E}">
        <p14:creationId xmlns:p14="http://schemas.microsoft.com/office/powerpoint/2010/main" val="20289169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a:t>
            </a:fld>
            <a:endParaRPr lang="en-GB" dirty="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24</a:t>
            </a:fld>
            <a:endParaRPr lang="en-GB" dirty="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25</a:t>
            </a:fld>
            <a:endParaRPr lang="en-GB" dirty="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26</a:t>
            </a:fld>
            <a:endParaRPr lang="en-GB" dirty="0">
              <a:cs typeface="Arial" charset="0"/>
            </a:endParaRPr>
          </a:p>
        </p:txBody>
      </p:sp>
    </p:spTree>
    <p:extLst>
      <p:ext uri="{BB962C8B-B14F-4D97-AF65-F5344CB8AC3E}">
        <p14:creationId xmlns:p14="http://schemas.microsoft.com/office/powerpoint/2010/main" val="407575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28</a:t>
            </a:fld>
            <a:endParaRPr lang="en-GB" dirty="0">
              <a:cs typeface="Arial" charset="0"/>
            </a:endParaRPr>
          </a:p>
        </p:txBody>
      </p:sp>
    </p:spTree>
    <p:extLst>
      <p:ext uri="{BB962C8B-B14F-4D97-AF65-F5344CB8AC3E}">
        <p14:creationId xmlns:p14="http://schemas.microsoft.com/office/powerpoint/2010/main" val="2976889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solidFill>
                  <a:prstClr val="black"/>
                </a:solidFill>
                <a:cs typeface="Arial" charset="0"/>
              </a:rPr>
              <a:pPr fontAlgn="base">
                <a:spcBef>
                  <a:spcPct val="0"/>
                </a:spcBef>
                <a:spcAft>
                  <a:spcPct val="0"/>
                </a:spcAft>
                <a:defRPr/>
              </a:pPr>
              <a:t>30</a:t>
            </a:fld>
            <a:endParaRPr lang="en-GB" dirty="0">
              <a:solidFill>
                <a:prstClr val="black"/>
              </a:solidFill>
              <a:cs typeface="Arial" charset="0"/>
            </a:endParaRPr>
          </a:p>
        </p:txBody>
      </p:sp>
    </p:spTree>
    <p:extLst>
      <p:ext uri="{BB962C8B-B14F-4D97-AF65-F5344CB8AC3E}">
        <p14:creationId xmlns:p14="http://schemas.microsoft.com/office/powerpoint/2010/main" val="4213891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31</a:t>
            </a:fld>
            <a:endParaRPr lang="en-GB" dirty="0">
              <a:cs typeface="Arial" charset="0"/>
            </a:endParaRPr>
          </a:p>
        </p:txBody>
      </p:sp>
    </p:spTree>
    <p:extLst>
      <p:ext uri="{BB962C8B-B14F-4D97-AF65-F5344CB8AC3E}">
        <p14:creationId xmlns:p14="http://schemas.microsoft.com/office/powerpoint/2010/main" val="112108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32</a:t>
            </a:fld>
            <a:endParaRPr lang="en-GB" dirty="0">
              <a:cs typeface="Arial" charset="0"/>
            </a:endParaRPr>
          </a:p>
        </p:txBody>
      </p:sp>
    </p:spTree>
    <p:extLst>
      <p:ext uri="{BB962C8B-B14F-4D97-AF65-F5344CB8AC3E}">
        <p14:creationId xmlns:p14="http://schemas.microsoft.com/office/powerpoint/2010/main" val="4163414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Marcador de imagen de diapositiva"/>
          <p:cNvSpPr>
            <a:spLocks noGrp="1" noRot="1" noChangeAspect="1" noTextEdit="1"/>
          </p:cNvSpPr>
          <p:nvPr>
            <p:ph type="sldImg"/>
          </p:nvPr>
        </p:nvSpPr>
        <p:spPr>
          <a:ln/>
        </p:spPr>
      </p:sp>
      <p:sp>
        <p:nvSpPr>
          <p:cNvPr id="97283" name="2 Marcador de notas"/>
          <p:cNvSpPr>
            <a:spLocks noGrp="1"/>
          </p:cNvSpPr>
          <p:nvPr>
            <p:ph type="body" idx="1"/>
          </p:nvPr>
        </p:nvSpPr>
        <p:spPr>
          <a:noFill/>
          <a:ln/>
        </p:spPr>
        <p:txBody>
          <a:bodyPr/>
          <a:lstStyle/>
          <a:p>
            <a:endParaRPr lang="es-ES_tradnl"/>
          </a:p>
        </p:txBody>
      </p:sp>
      <p:sp>
        <p:nvSpPr>
          <p:cNvPr id="97284" name="3 Marcador de número de diapositiva"/>
          <p:cNvSpPr>
            <a:spLocks noGrp="1"/>
          </p:cNvSpPr>
          <p:nvPr>
            <p:ph type="sldNum" sz="quarter" idx="5"/>
          </p:nvPr>
        </p:nvSpPr>
        <p:spPr>
          <a:noFill/>
        </p:spPr>
        <p:txBody>
          <a:bodyPr/>
          <a:lstStyle/>
          <a:p>
            <a:fld id="{3F794DCC-93DB-49B1-9A64-F7A78B130C5E}" type="slidenum">
              <a:rPr lang="es-ES" smtClean="0"/>
              <a:pPr/>
              <a:t>33</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42</a:t>
            </a:fld>
            <a:endParaRPr lang="en-GB" dirty="0">
              <a:cs typeface="Arial" charset="0"/>
            </a:endParaRPr>
          </a:p>
        </p:txBody>
      </p:sp>
    </p:spTree>
    <p:extLst>
      <p:ext uri="{BB962C8B-B14F-4D97-AF65-F5344CB8AC3E}">
        <p14:creationId xmlns:p14="http://schemas.microsoft.com/office/powerpoint/2010/main" val="2129750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43</a:t>
            </a:fld>
            <a:endParaRPr lang="en-GB" dirty="0">
              <a:cs typeface="Arial" charset="0"/>
            </a:endParaRPr>
          </a:p>
        </p:txBody>
      </p:sp>
    </p:spTree>
    <p:extLst>
      <p:ext uri="{BB962C8B-B14F-4D97-AF65-F5344CB8AC3E}">
        <p14:creationId xmlns:p14="http://schemas.microsoft.com/office/powerpoint/2010/main" val="144775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3</a:t>
            </a:fld>
            <a:endParaRPr lang="en-GB" dirty="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	Procede de envejecimiento Fundación Areces</a:t>
            </a:r>
          </a:p>
        </p:txBody>
      </p:sp>
      <p:sp>
        <p:nvSpPr>
          <p:cNvPr id="4" name="Marcador de número de diapositiva 3"/>
          <p:cNvSpPr>
            <a:spLocks noGrp="1"/>
          </p:cNvSpPr>
          <p:nvPr>
            <p:ph type="sldNum" sz="quarter" idx="10"/>
          </p:nvPr>
        </p:nvSpPr>
        <p:spPr/>
        <p:txBody>
          <a:bodyPr/>
          <a:lstStyle/>
          <a:p>
            <a:fld id="{C81D60AB-C0D8-4842-8115-7DFA416329DA}" type="slidenum">
              <a:rPr lang="es-ES" smtClean="0"/>
              <a:t>4</a:t>
            </a:fld>
            <a:endParaRPr lang="es-ES"/>
          </a:p>
        </p:txBody>
      </p:sp>
    </p:spTree>
    <p:extLst>
      <p:ext uri="{BB962C8B-B14F-4D97-AF65-F5344CB8AC3E}">
        <p14:creationId xmlns:p14="http://schemas.microsoft.com/office/powerpoint/2010/main" val="150943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Procede</a:t>
            </a:r>
            <a:r>
              <a:rPr lang="es-ES" baseline="0" dirty="0" smtClean="0"/>
              <a:t> de Envejecimiento Fundación Areces 2014</a:t>
            </a:r>
            <a:endParaRPr lang="es-ES" dirty="0"/>
          </a:p>
        </p:txBody>
      </p:sp>
      <p:sp>
        <p:nvSpPr>
          <p:cNvPr id="4" name="Marcador de número de diapositiva 3"/>
          <p:cNvSpPr>
            <a:spLocks noGrp="1"/>
          </p:cNvSpPr>
          <p:nvPr>
            <p:ph type="sldNum" sz="quarter" idx="10"/>
          </p:nvPr>
        </p:nvSpPr>
        <p:spPr/>
        <p:txBody>
          <a:bodyPr/>
          <a:lstStyle/>
          <a:p>
            <a:fld id="{C81D60AB-C0D8-4842-8115-7DFA416329DA}" type="slidenum">
              <a:rPr lang="es-ES" smtClean="0"/>
              <a:t>5</a:t>
            </a:fld>
            <a:endParaRPr lang="es-ES"/>
          </a:p>
        </p:txBody>
      </p:sp>
    </p:spTree>
    <p:extLst>
      <p:ext uri="{BB962C8B-B14F-4D97-AF65-F5344CB8AC3E}">
        <p14:creationId xmlns:p14="http://schemas.microsoft.com/office/powerpoint/2010/main" val="1240766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13</a:t>
            </a:fld>
            <a:endParaRPr lang="en-GB" dirty="0">
              <a:cs typeface="Arial" charset="0"/>
            </a:endParaRPr>
          </a:p>
        </p:txBody>
      </p:sp>
    </p:spTree>
    <p:extLst>
      <p:ext uri="{BB962C8B-B14F-4D97-AF65-F5344CB8AC3E}">
        <p14:creationId xmlns:p14="http://schemas.microsoft.com/office/powerpoint/2010/main" val="1433983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15</a:t>
            </a:fld>
            <a:endParaRPr lang="en-GB" dirty="0">
              <a:cs typeface="Arial" charset="0"/>
            </a:endParaRPr>
          </a:p>
        </p:txBody>
      </p:sp>
    </p:spTree>
    <p:extLst>
      <p:ext uri="{BB962C8B-B14F-4D97-AF65-F5344CB8AC3E}">
        <p14:creationId xmlns:p14="http://schemas.microsoft.com/office/powerpoint/2010/main" val="2170505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16</a:t>
            </a:fld>
            <a:endParaRPr lang="en-GB" dirty="0">
              <a:cs typeface="Arial" charset="0"/>
            </a:endParaRPr>
          </a:p>
        </p:txBody>
      </p:sp>
    </p:spTree>
    <p:extLst>
      <p:ext uri="{BB962C8B-B14F-4D97-AF65-F5344CB8AC3E}">
        <p14:creationId xmlns:p14="http://schemas.microsoft.com/office/powerpoint/2010/main" val="436935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19</a:t>
            </a:fld>
            <a:endParaRPr lang="en-GB" dirty="0">
              <a:cs typeface="Arial" charset="0"/>
            </a:endParaRPr>
          </a:p>
        </p:txBody>
      </p:sp>
    </p:spTree>
    <p:extLst>
      <p:ext uri="{BB962C8B-B14F-4D97-AF65-F5344CB8AC3E}">
        <p14:creationId xmlns:p14="http://schemas.microsoft.com/office/powerpoint/2010/main" val="869118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Marcador de imagen de diapositiva"/>
          <p:cNvSpPr>
            <a:spLocks noGrp="1" noRot="1" noChangeAspect="1"/>
          </p:cNvSpPr>
          <p:nvPr>
            <p:ph type="sldImg"/>
          </p:nvPr>
        </p:nvSpPr>
        <p:spPr bwMode="auto">
          <a:noFill/>
          <a:ln>
            <a:solidFill>
              <a:srgbClr val="000000"/>
            </a:solidFill>
            <a:miter lim="800000"/>
            <a:headEnd/>
            <a:tailEnd/>
          </a:ln>
        </p:spPr>
      </p:sp>
      <p:sp>
        <p:nvSpPr>
          <p:cNvPr id="1228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dirty="0"/>
          </a:p>
        </p:txBody>
      </p:sp>
      <p:sp>
        <p:nvSpPr>
          <p:cNvPr id="125955"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D2E83-60FA-4A3E-B78F-5152419D537B}" type="slidenum">
              <a:rPr lang="en-GB">
                <a:cs typeface="Arial" charset="0"/>
              </a:rPr>
              <a:pPr fontAlgn="base">
                <a:spcBef>
                  <a:spcPct val="0"/>
                </a:spcBef>
                <a:spcAft>
                  <a:spcPct val="0"/>
                </a:spcAft>
                <a:defRPr/>
              </a:pPr>
              <a:t>23</a:t>
            </a:fld>
            <a:endParaRPr lang="en-GB" dirty="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50F1EE8B-6BD0-0148-93C6-8D3370341FF7}" type="datetime1">
              <a:rPr lang="es-ES" smtClean="0"/>
              <a:t>07/06/2018</a:t>
            </a:fld>
            <a:endParaRPr lang="es-ES"/>
          </a:p>
        </p:txBody>
      </p:sp>
      <p:sp>
        <p:nvSpPr>
          <p:cNvPr id="5" name="4 Marcador de pie de página"/>
          <p:cNvSpPr>
            <a:spLocks noGrp="1"/>
          </p:cNvSpPr>
          <p:nvPr>
            <p:ph type="ftr" sz="quarter" idx="11"/>
          </p:nvPr>
        </p:nvSpPr>
        <p:spPr/>
        <p:txBody>
          <a:bodyPr/>
          <a:lstStyle/>
          <a:p>
            <a:r>
              <a:rPr lang="es-ES"/>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4D22267-3141-8947-8D77-46F8A1449122}" type="datetime1">
              <a:rPr lang="es-ES" smtClean="0"/>
              <a:t>07/06/2018</a:t>
            </a:fld>
            <a:endParaRPr lang="es-ES"/>
          </a:p>
        </p:txBody>
      </p:sp>
      <p:sp>
        <p:nvSpPr>
          <p:cNvPr id="5" name="4 Marcador de pie de página"/>
          <p:cNvSpPr>
            <a:spLocks noGrp="1"/>
          </p:cNvSpPr>
          <p:nvPr>
            <p:ph type="ftr" sz="quarter" idx="11"/>
          </p:nvPr>
        </p:nvSpPr>
        <p:spPr/>
        <p:txBody>
          <a:bodyPr/>
          <a:lstStyle/>
          <a:p>
            <a:r>
              <a:rPr lang="es-ES"/>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FC3CA81E-1AC0-8147-8F60-20750D2FD667}" type="datetime1">
              <a:rPr lang="es-ES" smtClean="0"/>
              <a:t>07/06/2018</a:t>
            </a:fld>
            <a:endParaRPr lang="es-ES"/>
          </a:p>
        </p:txBody>
      </p:sp>
      <p:sp>
        <p:nvSpPr>
          <p:cNvPr id="5" name="4 Marcador de pie de página"/>
          <p:cNvSpPr>
            <a:spLocks noGrp="1"/>
          </p:cNvSpPr>
          <p:nvPr>
            <p:ph type="ftr" sz="quarter" idx="11"/>
          </p:nvPr>
        </p:nvSpPr>
        <p:spPr/>
        <p:txBody>
          <a:bodyPr/>
          <a:lstStyle/>
          <a:p>
            <a:r>
              <a:rPr lang="es-ES"/>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GB"/>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GB"/>
          </a:p>
        </p:txBody>
      </p:sp>
      <p:sp>
        <p:nvSpPr>
          <p:cNvPr id="4" name="3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GB">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595076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GB"/>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GB">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606054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GB"/>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GB">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148298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GB"/>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4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GB">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36657661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GB"/>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6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n-GB">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22355528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GB"/>
          </a:p>
        </p:txBody>
      </p:sp>
      <p:sp>
        <p:nvSpPr>
          <p:cNvPr id="3" name="2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n-GB">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3718951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n-GB">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41070588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GB"/>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GB">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57279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80257A0C-2BC5-7345-8751-C49E49E5EC65}" type="datetime1">
              <a:rPr lang="es-ES" smtClean="0"/>
              <a:t>07/06/2018</a:t>
            </a:fld>
            <a:endParaRPr lang="es-ES"/>
          </a:p>
        </p:txBody>
      </p:sp>
      <p:sp>
        <p:nvSpPr>
          <p:cNvPr id="5" name="4 Marcador de pie de página"/>
          <p:cNvSpPr>
            <a:spLocks noGrp="1"/>
          </p:cNvSpPr>
          <p:nvPr>
            <p:ph type="ftr" sz="quarter" idx="11"/>
          </p:nvPr>
        </p:nvSpPr>
        <p:spPr/>
        <p:txBody>
          <a:bodyPr/>
          <a:lstStyle/>
          <a:p>
            <a:r>
              <a:rPr lang="es-ES"/>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GB"/>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GB">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3236132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GB"/>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GB">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3874047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GB"/>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fecha"/>
          <p:cNvSpPr>
            <a:spLocks noGrp="1"/>
          </p:cNvSpPr>
          <p:nvPr>
            <p:ph type="dt" sz="half" idx="10"/>
          </p:nvPr>
        </p:nvSpPr>
        <p:spPr/>
        <p:txBody>
          <a:bodyPr/>
          <a:lstStyle/>
          <a:p>
            <a:fld id="{549E0B60-309D-477E-85A3-E975984416CC}" type="datetimeFigureOut">
              <a:rPr lang="en-GB">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GB">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90C258B2-2C7E-4444-8DF5-BA42EF9FA53D}" type="slidenum">
              <a:rPr lang="en-GB">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467094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50F1EE8B-6BD0-0148-93C6-8D3370341FF7}"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1196987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80257A0C-2BC5-7345-8751-C49E49E5EC65}"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9397834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526D467-8A16-A247-A641-6536945B6603}"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102830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D852480D-98A4-414B-B81C-E368A6E77B32}" type="datetime1">
              <a:rPr lang="es-ES" smtClean="0">
                <a:solidFill>
                  <a:prstClr val="black">
                    <a:tint val="75000"/>
                  </a:prstClr>
                </a:solidFill>
              </a:rPr>
              <a:pPr/>
              <a:t>07/06/2018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580968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9EDE038D-0C67-2C46-B410-04A591B0E021}" type="datetime1">
              <a:rPr lang="es-ES" smtClean="0">
                <a:solidFill>
                  <a:prstClr val="black">
                    <a:tint val="75000"/>
                  </a:prstClr>
                </a:solidFill>
              </a:rPr>
              <a:pPr/>
              <a:t>07/06/2018</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9" name="8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1685176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619672" y="35268"/>
            <a:ext cx="7416824" cy="936104"/>
          </a:xfrm>
        </p:spPr>
        <p:txBody>
          <a:bodyPr/>
          <a:lstStyle/>
          <a:p>
            <a:r>
              <a:rPr lang="es-ES" dirty="0"/>
              <a:t>Haga clic para modificar el estilo de título del patrón</a:t>
            </a:r>
          </a:p>
        </p:txBody>
      </p:sp>
      <p:sp>
        <p:nvSpPr>
          <p:cNvPr id="3" name="2 Marcador de fecha"/>
          <p:cNvSpPr>
            <a:spLocks noGrp="1"/>
          </p:cNvSpPr>
          <p:nvPr>
            <p:ph type="dt" sz="half" idx="10"/>
          </p:nvPr>
        </p:nvSpPr>
        <p:spPr/>
        <p:txBody>
          <a:bodyPr/>
          <a:lstStyle/>
          <a:p>
            <a:fld id="{660FD80E-E123-454C-9E1B-A2B322288B3F}" type="datetime1">
              <a:rPr lang="es-ES" smtClean="0">
                <a:solidFill>
                  <a:prstClr val="black">
                    <a:tint val="75000"/>
                  </a:prstClr>
                </a:solidFill>
              </a:rPr>
              <a:pPr/>
              <a:t>07/06/2018</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5" name="4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pic>
        <p:nvPicPr>
          <p:cNvPr id="6" name="Imagen 2"/>
          <p:cNvPicPr>
            <a:picLocks noChangeAspect="1"/>
          </p:cNvPicPr>
          <p:nvPr userDrawn="1"/>
        </p:nvPicPr>
        <p:blipFill>
          <a:blip r:embed="rId2" cstate="email">
            <a:extLst>
              <a:ext uri="{28A0092B-C50C-407E-A947-70E740481C1C}">
                <a14:useLocalDpi xmlns:a14="http://schemas.microsoft.com/office/drawing/2010/main" val="0"/>
              </a:ext>
            </a:extLst>
          </a:blip>
          <a:srcRect r="81500"/>
          <a:stretch>
            <a:fillRect/>
          </a:stretch>
        </p:blipFill>
        <p:spPr>
          <a:xfrm>
            <a:off x="-3488" y="-25182"/>
            <a:ext cx="1584176" cy="585202"/>
          </a:xfrm>
          <a:prstGeom prst="rect">
            <a:avLst/>
          </a:prstGeom>
          <a:effectLst>
            <a:softEdge rad="63500"/>
          </a:effectLst>
        </p:spPr>
      </p:pic>
    </p:spTree>
    <p:extLst>
      <p:ext uri="{BB962C8B-B14F-4D97-AF65-F5344CB8AC3E}">
        <p14:creationId xmlns:p14="http://schemas.microsoft.com/office/powerpoint/2010/main" val="23367740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832487F-F6E6-E84A-8E4F-0F8E5350A951}" type="datetime1">
              <a:rPr lang="es-ES" smtClean="0">
                <a:solidFill>
                  <a:prstClr val="black">
                    <a:tint val="75000"/>
                  </a:prstClr>
                </a:solidFill>
              </a:rPr>
              <a:pPr/>
              <a:t>07/06/2018</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4" name="3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004694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526D467-8A16-A247-A641-6536945B6603}" type="datetime1">
              <a:rPr lang="es-ES" smtClean="0"/>
              <a:t>07/06/2018</a:t>
            </a:fld>
            <a:endParaRPr lang="es-ES"/>
          </a:p>
        </p:txBody>
      </p:sp>
      <p:sp>
        <p:nvSpPr>
          <p:cNvPr id="5" name="4 Marcador de pie de página"/>
          <p:cNvSpPr>
            <a:spLocks noGrp="1"/>
          </p:cNvSpPr>
          <p:nvPr>
            <p:ph type="ftr" sz="quarter" idx="11"/>
          </p:nvPr>
        </p:nvSpPr>
        <p:spPr/>
        <p:txBody>
          <a:bodyPr/>
          <a:lstStyle/>
          <a:p>
            <a:r>
              <a:rPr lang="es-ES"/>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CCCDEE3-C65E-454E-AAF7-01F3CEB5EF73}" type="datetime1">
              <a:rPr lang="es-ES" smtClean="0">
                <a:solidFill>
                  <a:prstClr val="black">
                    <a:tint val="75000"/>
                  </a:prstClr>
                </a:solidFill>
              </a:rPr>
              <a:pPr/>
              <a:t>07/06/2018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5581032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2960477-BC8C-234C-A78C-3A3D699DA017}" type="datetime1">
              <a:rPr lang="es-ES" smtClean="0">
                <a:solidFill>
                  <a:prstClr val="black">
                    <a:tint val="75000"/>
                  </a:prstClr>
                </a:solidFill>
              </a:rPr>
              <a:pPr/>
              <a:t>07/06/2018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698382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4D22267-3141-8947-8D77-46F8A1449122}"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5598070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FC3CA81E-1AC0-8147-8F60-20750D2FD667}"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r>
              <a:rPr lang="es-ES">
                <a:solidFill>
                  <a:prstClr val="black">
                    <a:tint val="75000"/>
                  </a:prstClr>
                </a:solidFill>
              </a:rPr>
              <a:t>Título presentación</a:t>
            </a:r>
          </a:p>
        </p:txBody>
      </p:sp>
      <p:sp>
        <p:nvSpPr>
          <p:cNvPr id="6" name="5 Marcador de número de diapositiva"/>
          <p:cNvSpPr>
            <a:spLocks noGrp="1"/>
          </p:cNvSpPr>
          <p:nvPr>
            <p:ph type="sldNum" sz="quarter" idx="12"/>
          </p:nvPr>
        </p:nvSpPr>
        <p:spPr/>
        <p:txBody>
          <a:body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436268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D852480D-98A4-414B-B81C-E368A6E77B32}" type="datetime1">
              <a:rPr lang="es-ES" smtClean="0"/>
              <a:t>07/06/2018</a:t>
            </a:fld>
            <a:endParaRPr lang="es-ES"/>
          </a:p>
        </p:txBody>
      </p:sp>
      <p:sp>
        <p:nvSpPr>
          <p:cNvPr id="6" name="5 Marcador de pie de página"/>
          <p:cNvSpPr>
            <a:spLocks noGrp="1"/>
          </p:cNvSpPr>
          <p:nvPr>
            <p:ph type="ftr" sz="quarter" idx="11"/>
          </p:nvPr>
        </p:nvSpPr>
        <p:spPr/>
        <p:txBody>
          <a:bodyPr/>
          <a:lstStyle/>
          <a:p>
            <a:r>
              <a:rPr lang="es-ES"/>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9EDE038D-0C67-2C46-B410-04A591B0E021}" type="datetime1">
              <a:rPr lang="es-ES" smtClean="0"/>
              <a:t>07/06/2018</a:t>
            </a:fld>
            <a:endParaRPr lang="es-ES"/>
          </a:p>
        </p:txBody>
      </p:sp>
      <p:sp>
        <p:nvSpPr>
          <p:cNvPr id="8" name="7 Marcador de pie de página"/>
          <p:cNvSpPr>
            <a:spLocks noGrp="1"/>
          </p:cNvSpPr>
          <p:nvPr>
            <p:ph type="ftr" sz="quarter" idx="11"/>
          </p:nvPr>
        </p:nvSpPr>
        <p:spPr/>
        <p:txBody>
          <a:bodyPr/>
          <a:lstStyle/>
          <a:p>
            <a:r>
              <a:rPr lang="es-ES"/>
              <a:t>Título presentación</a:t>
            </a:r>
          </a:p>
        </p:txBody>
      </p:sp>
      <p:sp>
        <p:nvSpPr>
          <p:cNvPr id="9" name="8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619672" y="35268"/>
            <a:ext cx="7416824" cy="936104"/>
          </a:xfrm>
        </p:spPr>
        <p:txBody>
          <a:bodyPr/>
          <a:lstStyle/>
          <a:p>
            <a:r>
              <a:rPr lang="es-ES" dirty="0"/>
              <a:t>Haga clic para modificar el estilo de título del patrón</a:t>
            </a:r>
          </a:p>
        </p:txBody>
      </p:sp>
      <p:sp>
        <p:nvSpPr>
          <p:cNvPr id="3" name="2 Marcador de fecha"/>
          <p:cNvSpPr>
            <a:spLocks noGrp="1"/>
          </p:cNvSpPr>
          <p:nvPr>
            <p:ph type="dt" sz="half" idx="10"/>
          </p:nvPr>
        </p:nvSpPr>
        <p:spPr/>
        <p:txBody>
          <a:bodyPr/>
          <a:lstStyle/>
          <a:p>
            <a:fld id="{660FD80E-E123-454C-9E1B-A2B322288B3F}" type="datetime1">
              <a:rPr lang="es-ES" smtClean="0"/>
              <a:t>07/06/2018</a:t>
            </a:fld>
            <a:endParaRPr lang="es-ES"/>
          </a:p>
        </p:txBody>
      </p:sp>
      <p:sp>
        <p:nvSpPr>
          <p:cNvPr id="4" name="3 Marcador de pie de página"/>
          <p:cNvSpPr>
            <a:spLocks noGrp="1"/>
          </p:cNvSpPr>
          <p:nvPr>
            <p:ph type="ftr" sz="quarter" idx="11"/>
          </p:nvPr>
        </p:nvSpPr>
        <p:spPr/>
        <p:txBody>
          <a:bodyPr/>
          <a:lstStyle/>
          <a:p>
            <a:r>
              <a:rPr lang="es-ES"/>
              <a:t>Título presentación</a:t>
            </a:r>
          </a:p>
        </p:txBody>
      </p:sp>
      <p:sp>
        <p:nvSpPr>
          <p:cNvPr id="5" name="4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pic>
        <p:nvPicPr>
          <p:cNvPr id="6" name="Imagen 2"/>
          <p:cNvPicPr>
            <a:picLocks noChangeAspect="1"/>
          </p:cNvPicPr>
          <p:nvPr userDrawn="1"/>
        </p:nvPicPr>
        <p:blipFill>
          <a:blip r:embed="rId2" cstate="email">
            <a:extLst>
              <a:ext uri="{28A0092B-C50C-407E-A947-70E740481C1C}">
                <a14:useLocalDpi xmlns:a14="http://schemas.microsoft.com/office/drawing/2010/main" val="0"/>
              </a:ext>
            </a:extLst>
          </a:blip>
          <a:srcRect r="81500"/>
          <a:stretch>
            <a:fillRect/>
          </a:stretch>
        </p:blipFill>
        <p:spPr>
          <a:xfrm>
            <a:off x="-3488" y="-25182"/>
            <a:ext cx="1584176" cy="585202"/>
          </a:xfrm>
          <a:prstGeom prst="rect">
            <a:avLst/>
          </a:prstGeom>
          <a:effectLst>
            <a:softEdge rad="63500"/>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832487F-F6E6-E84A-8E4F-0F8E5350A951}" type="datetime1">
              <a:rPr lang="es-ES" smtClean="0"/>
              <a:t>07/06/2018</a:t>
            </a:fld>
            <a:endParaRPr lang="es-ES"/>
          </a:p>
        </p:txBody>
      </p:sp>
      <p:sp>
        <p:nvSpPr>
          <p:cNvPr id="3" name="2 Marcador de pie de página"/>
          <p:cNvSpPr>
            <a:spLocks noGrp="1"/>
          </p:cNvSpPr>
          <p:nvPr>
            <p:ph type="ftr" sz="quarter" idx="11"/>
          </p:nvPr>
        </p:nvSpPr>
        <p:spPr/>
        <p:txBody>
          <a:bodyPr/>
          <a:lstStyle/>
          <a:p>
            <a:r>
              <a:rPr lang="es-ES"/>
              <a:t>Título presentación</a:t>
            </a:r>
          </a:p>
        </p:txBody>
      </p:sp>
      <p:sp>
        <p:nvSpPr>
          <p:cNvPr id="4" name="3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CCCDEE3-C65E-454E-AAF7-01F3CEB5EF73}" type="datetime1">
              <a:rPr lang="es-ES" smtClean="0"/>
              <a:t>07/06/2018</a:t>
            </a:fld>
            <a:endParaRPr lang="es-ES"/>
          </a:p>
        </p:txBody>
      </p:sp>
      <p:sp>
        <p:nvSpPr>
          <p:cNvPr id="6" name="5 Marcador de pie de página"/>
          <p:cNvSpPr>
            <a:spLocks noGrp="1"/>
          </p:cNvSpPr>
          <p:nvPr>
            <p:ph type="ftr" sz="quarter" idx="11"/>
          </p:nvPr>
        </p:nvSpPr>
        <p:spPr/>
        <p:txBody>
          <a:bodyPr/>
          <a:lstStyle/>
          <a:p>
            <a:r>
              <a:rPr lang="es-ES"/>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2960477-BC8C-234C-A78C-3A3D699DA017}" type="datetime1">
              <a:rPr lang="es-ES" smtClean="0"/>
              <a:t>07/06/2018</a:t>
            </a:fld>
            <a:endParaRPr lang="es-ES"/>
          </a:p>
        </p:txBody>
      </p:sp>
      <p:sp>
        <p:nvSpPr>
          <p:cNvPr id="6" name="5 Marcador de pie de página"/>
          <p:cNvSpPr>
            <a:spLocks noGrp="1"/>
          </p:cNvSpPr>
          <p:nvPr>
            <p:ph type="ftr" sz="quarter" idx="11"/>
          </p:nvPr>
        </p:nvSpPr>
        <p:spPr/>
        <p:txBody>
          <a:bodyPr/>
          <a:lstStyle/>
          <a:p>
            <a:r>
              <a:rPr lang="es-ES"/>
              <a:t>Título presentación</a:t>
            </a:r>
          </a:p>
        </p:txBody>
      </p:sp>
      <p:sp>
        <p:nvSpPr>
          <p:cNvPr id="7" name="6 Marcador de número de diapositiva"/>
          <p:cNvSpPr>
            <a:spLocks noGrp="1"/>
          </p:cNvSpPr>
          <p:nvPr>
            <p:ph type="sldNum" sz="quarter" idx="12"/>
          </p:nvPr>
        </p:nvSpPr>
        <p:spPr/>
        <p:txBody>
          <a:bodyPr/>
          <a:lstStyle/>
          <a:p>
            <a:fld id="{6C05EFED-01F0-4E9B-801C-25716255058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0"/>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1C2F0-2A57-4C42-869D-F6770EC1D333}" type="datetime1">
              <a:rPr lang="es-ES" smtClean="0"/>
              <a:t>07/06/2018</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ES"/>
              <a:t>Título presentación</a:t>
            </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5EFED-01F0-4E9B-801C-25716255058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3200" kern="1200">
          <a:solidFill>
            <a:srgbClr val="FFFF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n-GB"/>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9E0B60-309D-477E-85A3-E975984416CC}" type="datetimeFigureOut">
              <a:rPr lang="en-GB" smtClean="0">
                <a:solidFill>
                  <a:prstClr val="black">
                    <a:tint val="75000"/>
                  </a:prstClr>
                </a:solidFill>
              </a:rPr>
              <a:pPr/>
              <a:t>07/06/2018</a:t>
            </a:fld>
            <a:endParaRPr lang="en-GB">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C258B2-2C7E-4444-8DF5-BA42EF9FA53D}" type="slidenum">
              <a:rPr lang="en-GB" smtClean="0">
                <a:solidFill>
                  <a:prstClr val="black">
                    <a:tint val="75000"/>
                  </a:prstClr>
                </a:solidFill>
              </a:rPr>
              <a:pPr/>
              <a:t>‹Nº›</a:t>
            </a:fld>
            <a:endParaRPr lang="en-GB">
              <a:solidFill>
                <a:prstClr val="black">
                  <a:tint val="75000"/>
                </a:prstClr>
              </a:solidFill>
            </a:endParaRPr>
          </a:p>
        </p:txBody>
      </p:sp>
    </p:spTree>
    <p:extLst>
      <p:ext uri="{BB962C8B-B14F-4D97-AF65-F5344CB8AC3E}">
        <p14:creationId xmlns:p14="http://schemas.microsoft.com/office/powerpoint/2010/main" val="2212396914"/>
      </p:ext>
    </p:extLst>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90"/>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1C2F0-2A57-4C42-869D-F6770EC1D333}" type="datetime1">
              <a:rPr lang="es-ES" smtClean="0">
                <a:solidFill>
                  <a:prstClr val="black">
                    <a:tint val="75000"/>
                  </a:prstClr>
                </a:solidFill>
              </a:rPr>
              <a:pPr/>
              <a:t>07/06/2018</a:t>
            </a:fld>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ES">
                <a:solidFill>
                  <a:prstClr val="black">
                    <a:tint val="75000"/>
                  </a:prstClr>
                </a:solidFill>
              </a:rPr>
              <a:t>Título presentación</a:t>
            </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5EFED-01F0-4E9B-801C-25716255058C}"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035413269"/>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hdr="0" ftr="0" dt="0"/>
  <p:txStyles>
    <p:titleStyle>
      <a:lvl1pPr algn="ctr" defTabSz="914400" rtl="0" eaLnBrk="1" latinLnBrk="0" hangingPunct="1">
        <a:spcBef>
          <a:spcPct val="0"/>
        </a:spcBef>
        <a:buNone/>
        <a:defRPr sz="3200" kern="1200">
          <a:solidFill>
            <a:srgbClr val="FFFF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rgbClr val="FFFF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tiff"/><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blog.funcas.es/author/raymondtorres/" TargetMode="External"/><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www.funcas.es/publicaciones/Sumario.aspx?IdRef=9-08017" TargetMode="External"/><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tiff"/><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iff"/><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90">
            <a:alpha val="99000"/>
          </a:srgbClr>
        </a:solidFill>
        <a:effectLst/>
      </p:bgPr>
    </p:bg>
    <p:spTree>
      <p:nvGrpSpPr>
        <p:cNvPr id="1" name=""/>
        <p:cNvGrpSpPr/>
        <p:nvPr/>
      </p:nvGrpSpPr>
      <p:grpSpPr>
        <a:xfrm>
          <a:off x="0" y="0"/>
          <a:ext cx="0" cy="0"/>
          <a:chOff x="0" y="0"/>
          <a:chExt cx="0" cy="0"/>
        </a:xfrm>
      </p:grpSpPr>
      <p:pic>
        <p:nvPicPr>
          <p:cNvPr id="4" name="Imagen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6165304"/>
            <a:ext cx="9144000" cy="692696"/>
          </a:xfrm>
          <a:prstGeom prst="rect">
            <a:avLst/>
          </a:prstGeom>
        </p:spPr>
      </p:pic>
      <p:sp>
        <p:nvSpPr>
          <p:cNvPr id="5" name="Marcador de contenido 2"/>
          <p:cNvSpPr txBox="1">
            <a:spLocks/>
          </p:cNvSpPr>
          <p:nvPr/>
        </p:nvSpPr>
        <p:spPr>
          <a:xfrm>
            <a:off x="107504" y="4509120"/>
            <a:ext cx="8805333" cy="1625600"/>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rgbClr val="FFFF00"/>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0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0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0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endParaRPr lang="es-ES" dirty="0"/>
          </a:p>
          <a:p>
            <a:pPr marL="0" indent="0" algn="r">
              <a:buFont typeface="Arial"/>
              <a:buNone/>
            </a:pPr>
            <a:r>
              <a:rPr lang="es-ES" sz="2400" dirty="0"/>
              <a:t>Félix Lobo</a:t>
            </a:r>
          </a:p>
          <a:p>
            <a:pPr marL="0" indent="0" algn="r">
              <a:buFont typeface="Arial"/>
              <a:buNone/>
            </a:pPr>
            <a:r>
              <a:rPr lang="es-ES" sz="2400" dirty="0"/>
              <a:t>Profesor Emérito</a:t>
            </a:r>
          </a:p>
          <a:p>
            <a:pPr marL="0" indent="0" algn="r">
              <a:buFont typeface="Arial"/>
              <a:buNone/>
            </a:pPr>
            <a:r>
              <a:rPr lang="es-ES" sz="2400" dirty="0"/>
              <a:t>Departamento de Economía. Universidad Carlos III de Madrid</a:t>
            </a:r>
          </a:p>
        </p:txBody>
      </p:sp>
      <p:sp>
        <p:nvSpPr>
          <p:cNvPr id="7" name="Marcador de número de diapositiva 6"/>
          <p:cNvSpPr>
            <a:spLocks noGrp="1"/>
          </p:cNvSpPr>
          <p:nvPr>
            <p:ph type="sldNum" sz="quarter" idx="12"/>
          </p:nvPr>
        </p:nvSpPr>
        <p:spPr/>
        <p:txBody>
          <a:bodyPr/>
          <a:lstStyle/>
          <a:p>
            <a:fld id="{6C05EFED-01F0-4E9B-801C-25716255058C}" type="slidenum">
              <a:rPr lang="es-ES" smtClean="0"/>
              <a:pPr/>
              <a:t>1</a:t>
            </a:fld>
            <a:endParaRPr lang="es-ES"/>
          </a:p>
        </p:txBody>
      </p:sp>
      <p:pic>
        <p:nvPicPr>
          <p:cNvPr id="2" name="Imagen 1">
            <a:extLst>
              <a:ext uri="{FF2B5EF4-FFF2-40B4-BE49-F238E27FC236}">
                <a16:creationId xmlns:a16="http://schemas.microsoft.com/office/drawing/2014/main" xmlns="" id="{5183DDCD-4023-F14E-BCC0-71536D945DB3}"/>
              </a:ext>
            </a:extLst>
          </p:cNvPr>
          <p:cNvPicPr>
            <a:picLocks noChangeAspect="1"/>
          </p:cNvPicPr>
          <p:nvPr/>
        </p:nvPicPr>
        <p:blipFill>
          <a:blip r:embed="rId3"/>
          <a:stretch>
            <a:fillRect/>
          </a:stretch>
        </p:blipFill>
        <p:spPr>
          <a:xfrm>
            <a:off x="1331639" y="836712"/>
            <a:ext cx="6776083" cy="3960440"/>
          </a:xfrm>
          <a:prstGeom prst="rect">
            <a:avLst/>
          </a:prstGeom>
        </p:spPr>
      </p:pic>
      <p:pic>
        <p:nvPicPr>
          <p:cNvPr id="8" name="Imagen 7">
            <a:extLst>
              <a:ext uri="{FF2B5EF4-FFF2-40B4-BE49-F238E27FC236}">
                <a16:creationId xmlns:a16="http://schemas.microsoft.com/office/drawing/2014/main" xmlns="" id="{ED3266AC-61C4-EF44-AC87-2C44AF093DB9}"/>
              </a:ext>
            </a:extLst>
          </p:cNvPr>
          <p:cNvPicPr>
            <a:picLocks noChangeAspect="1"/>
          </p:cNvPicPr>
          <p:nvPr/>
        </p:nvPicPr>
        <p:blipFill>
          <a:blip r:embed="rId4"/>
          <a:stretch>
            <a:fillRect/>
          </a:stretch>
        </p:blipFill>
        <p:spPr>
          <a:xfrm>
            <a:off x="1331639" y="1749592"/>
            <a:ext cx="6552730" cy="3358816"/>
          </a:xfrm>
          <a:prstGeom prst="rect">
            <a:avLst/>
          </a:prstGeom>
        </p:spPr>
      </p:pic>
      <p:pic>
        <p:nvPicPr>
          <p:cNvPr id="10" name="Imagen 9">
            <a:extLst>
              <a:ext uri="{FF2B5EF4-FFF2-40B4-BE49-F238E27FC236}">
                <a16:creationId xmlns:a16="http://schemas.microsoft.com/office/drawing/2014/main" xmlns="" id="{8CF01114-4F06-0D47-A8EE-B6A9B47CFD2E}"/>
              </a:ext>
            </a:extLst>
          </p:cNvPr>
          <p:cNvPicPr>
            <a:picLocks noChangeAspect="1"/>
          </p:cNvPicPr>
          <p:nvPr/>
        </p:nvPicPr>
        <p:blipFill>
          <a:blip r:embed="rId5"/>
          <a:stretch>
            <a:fillRect/>
          </a:stretch>
        </p:blipFill>
        <p:spPr>
          <a:xfrm>
            <a:off x="179512" y="2679768"/>
            <a:ext cx="3621124" cy="2313496"/>
          </a:xfrm>
          <a:prstGeom prst="rect">
            <a:avLst/>
          </a:prstGeom>
        </p:spPr>
      </p:pic>
      <p:sp>
        <p:nvSpPr>
          <p:cNvPr id="11" name="CuadroTexto 10">
            <a:extLst>
              <a:ext uri="{FF2B5EF4-FFF2-40B4-BE49-F238E27FC236}">
                <a16:creationId xmlns:a16="http://schemas.microsoft.com/office/drawing/2014/main" xmlns="" id="{948676EB-FFD9-8749-AAA5-999A3A36FC69}"/>
              </a:ext>
            </a:extLst>
          </p:cNvPr>
          <p:cNvSpPr txBox="1"/>
          <p:nvPr/>
        </p:nvSpPr>
        <p:spPr>
          <a:xfrm>
            <a:off x="121566" y="456928"/>
            <a:ext cx="8877341" cy="1569660"/>
          </a:xfrm>
          <a:prstGeom prst="rect">
            <a:avLst/>
          </a:prstGeom>
          <a:noFill/>
        </p:spPr>
        <p:txBody>
          <a:bodyPr wrap="square" rtlCol="0">
            <a:spAutoFit/>
          </a:bodyPr>
          <a:lstStyle/>
          <a:p>
            <a:pPr algn="ctr"/>
            <a:r>
              <a:rPr lang="es-ES" sz="3200" b="1" dirty="0">
                <a:solidFill>
                  <a:srgbClr val="FFFF00"/>
                </a:solidFill>
              </a:rPr>
              <a:t>¿BLINDAR EL GASTO PÚBLICO </a:t>
            </a:r>
          </a:p>
          <a:p>
            <a:pPr algn="ctr"/>
            <a:r>
              <a:rPr lang="es-ES" sz="3200" b="1" dirty="0">
                <a:solidFill>
                  <a:srgbClr val="FFFF00"/>
                </a:solidFill>
              </a:rPr>
              <a:t>EN SANIDAD </a:t>
            </a:r>
          </a:p>
          <a:p>
            <a:pPr algn="ctr"/>
            <a:r>
              <a:rPr lang="es-ES" sz="3200" b="1" dirty="0">
                <a:solidFill>
                  <a:srgbClr val="FFFF00"/>
                </a:solidFill>
              </a:rPr>
              <a:t>O REFORMAR EL SISTEMA?</a:t>
            </a:r>
          </a:p>
        </p:txBody>
      </p:sp>
    </p:spTree>
    <p:extLst>
      <p:ext uri="{BB962C8B-B14F-4D97-AF65-F5344CB8AC3E}">
        <p14:creationId xmlns:p14="http://schemas.microsoft.com/office/powerpoint/2010/main" val="3400381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700A2"/>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52318" y="116632"/>
            <a:ext cx="4895745" cy="504056"/>
          </a:xfrm>
        </p:spPr>
        <p:txBody>
          <a:bodyPr>
            <a:normAutofit fontScale="90000"/>
          </a:bodyPr>
          <a:lstStyle/>
          <a:p>
            <a:r>
              <a:rPr lang="es-ES" dirty="0" smtClean="0"/>
              <a:t/>
            </a:r>
            <a:br>
              <a:rPr lang="es-ES" dirty="0" smtClean="0"/>
            </a:br>
            <a:r>
              <a:rPr lang="es-ES" dirty="0" smtClean="0">
                <a:solidFill>
                  <a:srgbClr val="FFFF00"/>
                </a:solidFill>
              </a:rPr>
              <a:t>¿DÓNDE ESTAMOS?</a:t>
            </a:r>
            <a:r>
              <a:rPr lang="es-ES" dirty="0" smtClean="0"/>
              <a:t/>
            </a:r>
            <a:br>
              <a:rPr lang="es-ES" dirty="0" smtClean="0"/>
            </a:br>
            <a:endParaRPr lang="es-ES" dirty="0"/>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10</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252319" y="1196752"/>
            <a:ext cx="8457477" cy="6924973"/>
          </a:xfrm>
          <a:prstGeom prst="rect">
            <a:avLst/>
          </a:prstGeom>
          <a:noFill/>
        </p:spPr>
        <p:txBody>
          <a:bodyPr wrap="square" rtlCol="0">
            <a:spAutoFit/>
          </a:bodyPr>
          <a:lstStyle/>
          <a:p>
            <a:pPr indent="-342900" algn="just">
              <a:buAutoNum type="arabicPeriod"/>
            </a:pPr>
            <a:r>
              <a:rPr lang="es-ES" sz="2400" dirty="0" smtClean="0">
                <a:solidFill>
                  <a:srgbClr val="FFFF00"/>
                </a:solidFill>
              </a:rPr>
              <a:t>SISTEMA SANITARIO </a:t>
            </a:r>
            <a:r>
              <a:rPr lang="es-ES" sz="2400" dirty="0" smtClean="0">
                <a:solidFill>
                  <a:srgbClr val="FFFF00"/>
                </a:solidFill>
              </a:rPr>
              <a:t>PÚBLICO ES UN TESORO QUE DEBEMOS PRESERVAR Y CUIDAR PARA NOSOTROS Y LAS GENERACIONES VENIDERAS</a:t>
            </a:r>
          </a:p>
          <a:p>
            <a:pPr indent="-342900" algn="just">
              <a:buAutoNum type="arabicPeriod"/>
            </a:pPr>
            <a:endParaRPr lang="es-ES" sz="2400" dirty="0" smtClean="0">
              <a:solidFill>
                <a:srgbClr val="FFFF00"/>
              </a:solidFill>
            </a:endParaRPr>
          </a:p>
          <a:p>
            <a:pPr indent="-342900" algn="just">
              <a:buFont typeface="Arial"/>
              <a:buChar char="•"/>
            </a:pPr>
            <a:r>
              <a:rPr lang="es-ES" sz="2400" dirty="0" smtClean="0">
                <a:solidFill>
                  <a:srgbClr val="FFFF00"/>
                </a:solidFill>
              </a:rPr>
              <a:t>Favorece la eficiencia: Economías de escala, bajos costes administrativos y elimina (en principio) la selección adversa. </a:t>
            </a:r>
          </a:p>
          <a:p>
            <a:pPr indent="-342900" algn="just">
              <a:buFont typeface="Arial"/>
              <a:buChar char="•"/>
            </a:pPr>
            <a:endParaRPr lang="es-ES" sz="2400" dirty="0" smtClean="0">
              <a:solidFill>
                <a:srgbClr val="FFFF00"/>
              </a:solidFill>
            </a:endParaRPr>
          </a:p>
          <a:p>
            <a:pPr indent="-342900" algn="just">
              <a:buFont typeface="Arial"/>
              <a:buChar char="•"/>
            </a:pPr>
            <a:r>
              <a:rPr lang="es-ES" sz="2400" dirty="0" smtClean="0">
                <a:solidFill>
                  <a:srgbClr val="FFFF00"/>
                </a:solidFill>
              </a:rPr>
              <a:t>En términos económicos agregados </a:t>
            </a:r>
            <a:r>
              <a:rPr lang="es-ES" sz="2400" dirty="0">
                <a:solidFill>
                  <a:srgbClr val="FFFF00"/>
                </a:solidFill>
              </a:rPr>
              <a:t>f</a:t>
            </a:r>
            <a:r>
              <a:rPr lang="es-ES" sz="2400" dirty="0" smtClean="0">
                <a:solidFill>
                  <a:srgbClr val="FFFF00"/>
                </a:solidFill>
              </a:rPr>
              <a:t>avorece la productividad, la confianza para que los ciudadanos se arriesguen a emprender y la inversión con riesgo (En EEUU la primera causa de quiebras familiares son los gastos médicos)</a:t>
            </a:r>
          </a:p>
          <a:p>
            <a:pPr indent="-342900" algn="just">
              <a:buFont typeface="Arial"/>
              <a:buChar char="•"/>
            </a:pPr>
            <a:endParaRPr lang="es-ES" sz="2400" dirty="0" smtClean="0">
              <a:solidFill>
                <a:srgbClr val="FFFF00"/>
              </a:solidFill>
            </a:endParaRPr>
          </a:p>
          <a:p>
            <a:pPr indent="-342900" algn="just">
              <a:buFont typeface="Arial"/>
              <a:buChar char="•"/>
            </a:pPr>
            <a:r>
              <a:rPr lang="es-ES" sz="2400" dirty="0" smtClean="0">
                <a:solidFill>
                  <a:srgbClr val="FFFF00"/>
                </a:solidFill>
              </a:rPr>
              <a:t>Favorece la competitividad de las empresas (los costes sanitarios de sus empleados no pesan en sus balances, En EE.UU sí).</a:t>
            </a:r>
          </a:p>
          <a:p>
            <a:pPr indent="-342900" algn="just">
              <a:buFont typeface="Arial"/>
              <a:buChar char="•"/>
            </a:pPr>
            <a:endParaRPr lang="es-ES" sz="2400" dirty="0" smtClean="0">
              <a:solidFill>
                <a:srgbClr val="FFFF00"/>
              </a:solidFill>
            </a:endParaRPr>
          </a:p>
          <a:p>
            <a:pPr marL="342900" indent="-342900" algn="just">
              <a:buAutoNum type="arabicPeriod"/>
            </a:pPr>
            <a:endParaRPr lang="es-ES" sz="2400" dirty="0" smtClean="0">
              <a:solidFill>
                <a:srgbClr val="FFFF00"/>
              </a:solidFill>
            </a:endParaRPr>
          </a:p>
          <a:p>
            <a:pPr marL="342900" indent="-342900" algn="just">
              <a:buAutoNum type="arabicPeriod"/>
            </a:pPr>
            <a:endParaRPr lang="es-ES" dirty="0">
              <a:solidFill>
                <a:srgbClr val="FFFF00"/>
              </a:solidFill>
            </a:endParaRPr>
          </a:p>
          <a:p>
            <a:pPr marL="342900" indent="-342900" algn="just">
              <a:buAutoNum type="arabicPeriod"/>
            </a:pPr>
            <a:endParaRPr lang="es-ES" dirty="0">
              <a:solidFill>
                <a:srgbClr val="FFFF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338444"/>
            <a:ext cx="1255713"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63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700A2"/>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632137" y="125688"/>
            <a:ext cx="4752528" cy="721644"/>
          </a:xfrm>
        </p:spPr>
        <p:txBody>
          <a:bodyPr>
            <a:normAutofit/>
          </a:bodyPr>
          <a:lstStyle/>
          <a:p>
            <a:r>
              <a:rPr lang="es-ES" sz="3200" dirty="0" smtClean="0">
                <a:solidFill>
                  <a:srgbClr val="FFFF00"/>
                </a:solidFill>
              </a:rPr>
              <a:t>¿DÓNDE ESTAMOS?</a:t>
            </a:r>
            <a:endParaRPr lang="es-ES" sz="3200" dirty="0">
              <a:solidFill>
                <a:srgbClr val="FFFF00"/>
              </a:solidFill>
            </a:endParaRP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11</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467544" y="6453336"/>
            <a:ext cx="2663898" cy="307777"/>
          </a:xfrm>
          <a:prstGeom prst="rect">
            <a:avLst/>
          </a:prstGeom>
          <a:noFill/>
        </p:spPr>
        <p:txBody>
          <a:bodyPr wrap="none" rtlCol="0">
            <a:spAutoFit/>
          </a:bodyPr>
          <a:lstStyle/>
          <a:p>
            <a:r>
              <a:rPr lang="es-ES" sz="1400" dirty="0" smtClean="0">
                <a:solidFill>
                  <a:srgbClr val="FFFF00"/>
                </a:solidFill>
              </a:rPr>
              <a:t>GBD STUDY </a:t>
            </a:r>
            <a:r>
              <a:rPr lang="es-ES" sz="1400" dirty="0" err="1">
                <a:solidFill>
                  <a:srgbClr val="FFFF00"/>
                </a:solidFill>
              </a:rPr>
              <a:t>L</a:t>
            </a:r>
            <a:r>
              <a:rPr lang="es-ES" sz="1400" dirty="0" err="1" smtClean="0">
                <a:solidFill>
                  <a:srgbClr val="FFFF00"/>
                </a:solidFill>
              </a:rPr>
              <a:t>ancet</a:t>
            </a:r>
            <a:r>
              <a:rPr lang="es-ES" sz="1400" dirty="0" smtClean="0">
                <a:solidFill>
                  <a:srgbClr val="FFFF00"/>
                </a:solidFill>
              </a:rPr>
              <a:t> 170715</a:t>
            </a:r>
            <a:endParaRPr lang="es-ES" sz="1400" dirty="0">
              <a:solidFill>
                <a:srgbClr val="FFFF00"/>
              </a:solidFill>
            </a:endParaRPr>
          </a:p>
        </p:txBody>
      </p:sp>
      <p:pic>
        <p:nvPicPr>
          <p:cNvPr id="7" name="Imagen 6"/>
          <p:cNvPicPr>
            <a:picLocks noChangeAspect="1"/>
          </p:cNvPicPr>
          <p:nvPr/>
        </p:nvPicPr>
        <p:blipFill>
          <a:blip r:embed="rId2"/>
          <a:stretch>
            <a:fillRect/>
          </a:stretch>
        </p:blipFill>
        <p:spPr>
          <a:xfrm>
            <a:off x="179512" y="2276872"/>
            <a:ext cx="8712968" cy="4162958"/>
          </a:xfrm>
          <a:prstGeom prst="rect">
            <a:avLst/>
          </a:prstGeom>
        </p:spPr>
      </p:pic>
      <p:sp>
        <p:nvSpPr>
          <p:cNvPr id="8" name="CuadroTexto 7"/>
          <p:cNvSpPr txBox="1"/>
          <p:nvPr/>
        </p:nvSpPr>
        <p:spPr>
          <a:xfrm>
            <a:off x="443130" y="838276"/>
            <a:ext cx="7130542" cy="1323439"/>
          </a:xfrm>
          <a:prstGeom prst="rect">
            <a:avLst/>
          </a:prstGeom>
          <a:noFill/>
        </p:spPr>
        <p:txBody>
          <a:bodyPr wrap="none" rtlCol="0">
            <a:spAutoFit/>
          </a:bodyPr>
          <a:lstStyle/>
          <a:p>
            <a:pPr algn="ctr"/>
            <a:r>
              <a:rPr lang="es-ES" sz="2000" dirty="0" smtClean="0">
                <a:solidFill>
                  <a:srgbClr val="FFFF00"/>
                </a:solidFill>
              </a:rPr>
              <a:t>¿TENEMOS UN BUEN SISTEMA SANITARIO?</a:t>
            </a:r>
          </a:p>
          <a:p>
            <a:pPr algn="ctr"/>
            <a:r>
              <a:rPr lang="es-ES" sz="2000" dirty="0" smtClean="0">
                <a:solidFill>
                  <a:srgbClr val="FFFF00"/>
                </a:solidFill>
              </a:rPr>
              <a:t>Índice HAQ</a:t>
            </a:r>
          </a:p>
          <a:p>
            <a:pPr algn="ctr"/>
            <a:r>
              <a:rPr lang="es-ES" sz="2000" dirty="0" smtClean="0">
                <a:solidFill>
                  <a:srgbClr val="FFFF00"/>
                </a:solidFill>
              </a:rPr>
              <a:t>Mortalidad innecesariamente prematura y sanitariamente evitable</a:t>
            </a:r>
          </a:p>
          <a:p>
            <a:pPr algn="ctr"/>
            <a:r>
              <a:rPr lang="es-ES" sz="2000" dirty="0" smtClean="0">
                <a:solidFill>
                  <a:srgbClr val="FFFF00"/>
                </a:solidFill>
              </a:rPr>
              <a:t>ESPAÑA </a:t>
            </a:r>
            <a:r>
              <a:rPr lang="es-ES" sz="2000" dirty="0" smtClean="0">
                <a:solidFill>
                  <a:srgbClr val="FFFF00"/>
                </a:solidFill>
                <a:sym typeface="Wingdings"/>
              </a:rPr>
              <a:t></a:t>
            </a:r>
            <a:r>
              <a:rPr lang="es-ES" sz="2000" dirty="0" smtClean="0">
                <a:solidFill>
                  <a:srgbClr val="FFFF00"/>
                </a:solidFill>
              </a:rPr>
              <a:t> MATRÍCULA DE HONOR </a:t>
            </a:r>
            <a:endParaRPr lang="es-ES" sz="2000" dirty="0">
              <a:solidFill>
                <a:srgbClr val="FFFF00"/>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260648"/>
            <a:ext cx="1255713"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209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700A2"/>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526163" y="121196"/>
            <a:ext cx="4117960" cy="643508"/>
          </a:xfrm>
        </p:spPr>
        <p:txBody>
          <a:bodyPr>
            <a:normAutofit/>
          </a:bodyPr>
          <a:lstStyle/>
          <a:p>
            <a:r>
              <a:rPr lang="es-ES" sz="3200" dirty="0" smtClean="0">
                <a:solidFill>
                  <a:srgbClr val="FFFF00"/>
                </a:solidFill>
              </a:rPr>
              <a:t>¿DÓNDE ESTAMOS?</a:t>
            </a:r>
            <a:endParaRPr lang="es-ES" sz="3200" dirty="0">
              <a:solidFill>
                <a:srgbClr val="FFFF00"/>
              </a:solidFill>
            </a:endParaRP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12</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pic>
        <p:nvPicPr>
          <p:cNvPr id="4" name="Imagen 3"/>
          <p:cNvPicPr>
            <a:picLocks noChangeAspect="1"/>
          </p:cNvPicPr>
          <p:nvPr/>
        </p:nvPicPr>
        <p:blipFill>
          <a:blip r:embed="rId2"/>
          <a:stretch>
            <a:fillRect/>
          </a:stretch>
        </p:blipFill>
        <p:spPr>
          <a:xfrm>
            <a:off x="107504" y="1683466"/>
            <a:ext cx="8955278" cy="4553845"/>
          </a:xfrm>
          <a:prstGeom prst="rect">
            <a:avLst/>
          </a:prstGeom>
        </p:spPr>
      </p:pic>
      <p:sp>
        <p:nvSpPr>
          <p:cNvPr id="6" name="CuadroTexto 5"/>
          <p:cNvSpPr txBox="1"/>
          <p:nvPr/>
        </p:nvSpPr>
        <p:spPr>
          <a:xfrm>
            <a:off x="1207213" y="764704"/>
            <a:ext cx="6940722" cy="830997"/>
          </a:xfrm>
          <a:prstGeom prst="rect">
            <a:avLst/>
          </a:prstGeom>
          <a:noFill/>
        </p:spPr>
        <p:txBody>
          <a:bodyPr wrap="none" rtlCol="0">
            <a:spAutoFit/>
          </a:bodyPr>
          <a:lstStyle/>
          <a:p>
            <a:pPr algn="ctr"/>
            <a:r>
              <a:rPr lang="es-ES" sz="2400" dirty="0">
                <a:solidFill>
                  <a:srgbClr val="FFFF00"/>
                </a:solidFill>
              </a:rPr>
              <a:t>¿TENEMOS UN BUEN SISTEMA SANITARIO?</a:t>
            </a:r>
          </a:p>
          <a:p>
            <a:pPr algn="ctr"/>
            <a:r>
              <a:rPr lang="es-ES" sz="2400" dirty="0" smtClean="0">
                <a:solidFill>
                  <a:srgbClr val="FFFF00"/>
                </a:solidFill>
              </a:rPr>
              <a:t>ÍNDICE HAQ 2015</a:t>
            </a:r>
            <a:endParaRPr lang="es-ES" sz="2400" dirty="0">
              <a:solidFill>
                <a:srgbClr val="FFFF00"/>
              </a:solidFill>
            </a:endParaRPr>
          </a:p>
        </p:txBody>
      </p:sp>
      <p:sp>
        <p:nvSpPr>
          <p:cNvPr id="7" name="CuadroTexto 6"/>
          <p:cNvSpPr txBox="1"/>
          <p:nvPr/>
        </p:nvSpPr>
        <p:spPr>
          <a:xfrm>
            <a:off x="539552" y="6237312"/>
            <a:ext cx="2663898" cy="307777"/>
          </a:xfrm>
          <a:prstGeom prst="rect">
            <a:avLst/>
          </a:prstGeom>
          <a:noFill/>
        </p:spPr>
        <p:txBody>
          <a:bodyPr wrap="none" rtlCol="0">
            <a:spAutoFit/>
          </a:bodyPr>
          <a:lstStyle/>
          <a:p>
            <a:r>
              <a:rPr lang="es-ES" sz="1400" dirty="0" smtClean="0">
                <a:solidFill>
                  <a:srgbClr val="FFFF00"/>
                </a:solidFill>
              </a:rPr>
              <a:t>GBD STUDY </a:t>
            </a:r>
            <a:r>
              <a:rPr lang="es-ES" sz="1400" dirty="0" err="1">
                <a:solidFill>
                  <a:srgbClr val="FFFF00"/>
                </a:solidFill>
              </a:rPr>
              <a:t>L</a:t>
            </a:r>
            <a:r>
              <a:rPr lang="es-ES" sz="1400" dirty="0" err="1" smtClean="0">
                <a:solidFill>
                  <a:srgbClr val="FFFF00"/>
                </a:solidFill>
              </a:rPr>
              <a:t>ancet</a:t>
            </a:r>
            <a:r>
              <a:rPr lang="es-ES" sz="1400" dirty="0" smtClean="0">
                <a:solidFill>
                  <a:srgbClr val="FFFF00"/>
                </a:solidFill>
              </a:rPr>
              <a:t> 170715</a:t>
            </a:r>
            <a:endParaRPr lang="es-ES" sz="1400" dirty="0">
              <a:solidFill>
                <a:srgbClr val="FFFF0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255713"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748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13</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a:xfrm>
            <a:off x="1619672" y="35268"/>
            <a:ext cx="5184576" cy="936104"/>
          </a:xfrm>
        </p:spPr>
        <p:txBody>
          <a:bodyPr/>
          <a:lstStyle/>
          <a:p>
            <a:r>
              <a:rPr lang="es-ES" dirty="0"/>
              <a:t>¿DÓNDE </a:t>
            </a:r>
            <a:r>
              <a:rPr lang="es-ES" dirty="0" smtClean="0"/>
              <a:t>ESTAMOS?</a:t>
            </a:r>
            <a:endParaRPr lang="es-ES" dirty="0"/>
          </a:p>
        </p:txBody>
      </p:sp>
      <p:pic>
        <p:nvPicPr>
          <p:cNvPr id="4" name="Imagen 3">
            <a:extLst>
              <a:ext uri="{FF2B5EF4-FFF2-40B4-BE49-F238E27FC236}">
                <a16:creationId xmlns:a16="http://schemas.microsoft.com/office/drawing/2014/main" xmlns="" id="{C1DCFA28-BB95-9549-B53E-550B0AC98758}"/>
              </a:ext>
            </a:extLst>
          </p:cNvPr>
          <p:cNvPicPr>
            <a:picLocks noChangeAspect="1"/>
          </p:cNvPicPr>
          <p:nvPr/>
        </p:nvPicPr>
        <p:blipFill>
          <a:blip r:embed="rId3"/>
          <a:stretch>
            <a:fillRect/>
          </a:stretch>
        </p:blipFill>
        <p:spPr>
          <a:xfrm>
            <a:off x="7020272" y="-46224"/>
            <a:ext cx="1656184" cy="1104122"/>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364" y="2564904"/>
            <a:ext cx="6096000" cy="397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77" y="1218007"/>
            <a:ext cx="2041351" cy="1129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7182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7704" y="35268"/>
            <a:ext cx="5400600" cy="936104"/>
          </a:xfrm>
        </p:spPr>
        <p:txBody>
          <a:bodyPr/>
          <a:lstStyle/>
          <a:p>
            <a:r>
              <a:rPr lang="es-ES" b="1" dirty="0"/>
              <a:t>I. ¿DÓNDE ESTAMOS?</a:t>
            </a: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14</a:t>
            </a:fld>
            <a:endParaRPr lang="es-ES"/>
          </a:p>
        </p:txBody>
      </p:sp>
      <p:sp>
        <p:nvSpPr>
          <p:cNvPr id="4" name="CuadroTexto 3"/>
          <p:cNvSpPr txBox="1"/>
          <p:nvPr/>
        </p:nvSpPr>
        <p:spPr>
          <a:xfrm>
            <a:off x="179512" y="1052736"/>
            <a:ext cx="8712968" cy="4729500"/>
          </a:xfrm>
          <a:prstGeom prst="rect">
            <a:avLst/>
          </a:prstGeom>
          <a:noFill/>
        </p:spPr>
        <p:txBody>
          <a:bodyPr wrap="square" rtlCol="0">
            <a:spAutoFit/>
          </a:bodyPr>
          <a:lstStyle/>
          <a:p>
            <a:pPr algn="ctr"/>
            <a:r>
              <a:rPr lang="es-ES" sz="3200" dirty="0">
                <a:solidFill>
                  <a:srgbClr val="FFFF00"/>
                </a:solidFill>
              </a:rPr>
              <a:t>2. ENTORNO ECONÓMICO Y FISCAL: </a:t>
            </a:r>
          </a:p>
          <a:p>
            <a:pPr algn="ctr"/>
            <a:endParaRPr lang="es-ES" sz="3200" dirty="0">
              <a:solidFill>
                <a:srgbClr val="FFFF00"/>
              </a:solidFill>
            </a:endParaRPr>
          </a:p>
          <a:p>
            <a:pPr algn="ctr"/>
            <a:r>
              <a:rPr lang="es-ES" sz="3200" b="1" dirty="0">
                <a:solidFill>
                  <a:srgbClr val="FFFF00"/>
                </a:solidFill>
              </a:rPr>
              <a:t>UNA ECONOMÍA VULNERABLE</a:t>
            </a:r>
          </a:p>
          <a:p>
            <a:pPr algn="ctr"/>
            <a:endParaRPr lang="es-ES" sz="3200" dirty="0">
              <a:solidFill>
                <a:srgbClr val="FFFF00"/>
              </a:solidFill>
            </a:endParaRPr>
          </a:p>
          <a:p>
            <a:pPr algn="ctr"/>
            <a:r>
              <a:rPr lang="es-ES" sz="3200" dirty="0">
                <a:solidFill>
                  <a:srgbClr val="FFFF00"/>
                </a:solidFill>
              </a:rPr>
              <a:t>DATOS RECIENTES POSITIVOS,</a:t>
            </a:r>
          </a:p>
          <a:p>
            <a:pPr algn="ctr">
              <a:lnSpc>
                <a:spcPct val="150000"/>
              </a:lnSpc>
            </a:pPr>
            <a:r>
              <a:rPr lang="es-ES" sz="3200" dirty="0">
                <a:solidFill>
                  <a:srgbClr val="FFFF00"/>
                </a:solidFill>
              </a:rPr>
              <a:t>PERO…</a:t>
            </a:r>
          </a:p>
          <a:p>
            <a:pPr algn="ctr">
              <a:lnSpc>
                <a:spcPct val="150000"/>
              </a:lnSpc>
            </a:pPr>
            <a:r>
              <a:rPr lang="es-ES" sz="3200" dirty="0">
                <a:solidFill>
                  <a:srgbClr val="FFFF00"/>
                </a:solidFill>
              </a:rPr>
              <a:t>PODEMOS SUFRIR EMBATES </a:t>
            </a:r>
          </a:p>
          <a:p>
            <a:pPr algn="ctr">
              <a:lnSpc>
                <a:spcPct val="150000"/>
              </a:lnSpc>
            </a:pPr>
            <a:r>
              <a:rPr lang="es-ES" sz="3200" dirty="0">
                <a:solidFill>
                  <a:srgbClr val="FFFF00"/>
                </a:solidFill>
              </a:rPr>
              <a:t>DIFÍCILES DE SUPERAR</a:t>
            </a:r>
          </a:p>
        </p:txBody>
      </p:sp>
    </p:spTree>
    <p:extLst>
      <p:ext uri="{BB962C8B-B14F-4D97-AF65-F5344CB8AC3E}">
        <p14:creationId xmlns:p14="http://schemas.microsoft.com/office/powerpoint/2010/main" val="2846424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15</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r>
              <a:rPr lang="es-ES" dirty="0"/>
              <a:t>EL TALÓN DE AQUILES</a:t>
            </a:r>
          </a:p>
        </p:txBody>
      </p:sp>
      <p:pic>
        <p:nvPicPr>
          <p:cNvPr id="2" name="Imagen 1">
            <a:extLst>
              <a:ext uri="{FF2B5EF4-FFF2-40B4-BE49-F238E27FC236}">
                <a16:creationId xmlns:a16="http://schemas.microsoft.com/office/drawing/2014/main" xmlns="" id="{148A6D2F-290A-6140-BCA5-EC53F001B35D}"/>
              </a:ext>
            </a:extLst>
          </p:cNvPr>
          <p:cNvPicPr>
            <a:picLocks noChangeAspect="1"/>
          </p:cNvPicPr>
          <p:nvPr/>
        </p:nvPicPr>
        <p:blipFill>
          <a:blip r:embed="rId3"/>
          <a:stretch>
            <a:fillRect/>
          </a:stretch>
        </p:blipFill>
        <p:spPr>
          <a:xfrm>
            <a:off x="1763688" y="1172337"/>
            <a:ext cx="6949114" cy="5221763"/>
          </a:xfrm>
          <a:prstGeom prst="rect">
            <a:avLst/>
          </a:prstGeom>
        </p:spPr>
      </p:pic>
      <p:sp>
        <p:nvSpPr>
          <p:cNvPr id="4" name="CuadroTexto 3">
            <a:extLst>
              <a:ext uri="{FF2B5EF4-FFF2-40B4-BE49-F238E27FC236}">
                <a16:creationId xmlns:a16="http://schemas.microsoft.com/office/drawing/2014/main" xmlns="" id="{9D41B107-AD36-A542-B3FB-2CBC4399D3D1}"/>
              </a:ext>
            </a:extLst>
          </p:cNvPr>
          <p:cNvSpPr txBox="1"/>
          <p:nvPr/>
        </p:nvSpPr>
        <p:spPr>
          <a:xfrm>
            <a:off x="1979712" y="6453336"/>
            <a:ext cx="1786195" cy="276999"/>
          </a:xfrm>
          <a:prstGeom prst="rect">
            <a:avLst/>
          </a:prstGeom>
          <a:noFill/>
        </p:spPr>
        <p:txBody>
          <a:bodyPr wrap="none" rtlCol="0">
            <a:spAutoFit/>
          </a:bodyPr>
          <a:lstStyle/>
          <a:p>
            <a:r>
              <a:rPr lang="es-ES" sz="1200" dirty="0" err="1">
                <a:solidFill>
                  <a:srgbClr val="FFFF00"/>
                </a:solidFill>
              </a:rPr>
              <a:t>marcelocastelo.com</a:t>
            </a:r>
            <a:r>
              <a:rPr lang="es-ES" sz="1200" dirty="0">
                <a:solidFill>
                  <a:srgbClr val="FFFF00"/>
                </a:solidFill>
              </a:rPr>
              <a:t>/</a:t>
            </a:r>
          </a:p>
        </p:txBody>
      </p:sp>
    </p:spTree>
    <p:extLst>
      <p:ext uri="{BB962C8B-B14F-4D97-AF65-F5344CB8AC3E}">
        <p14:creationId xmlns:p14="http://schemas.microsoft.com/office/powerpoint/2010/main" val="1713968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16</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r>
              <a:rPr lang="es-ES" dirty="0"/>
              <a:t>EL TALÓN DE AQUILES</a:t>
            </a:r>
          </a:p>
        </p:txBody>
      </p:sp>
      <p:pic>
        <p:nvPicPr>
          <p:cNvPr id="4" name="Imagen 3">
            <a:extLst>
              <a:ext uri="{FF2B5EF4-FFF2-40B4-BE49-F238E27FC236}">
                <a16:creationId xmlns:a16="http://schemas.microsoft.com/office/drawing/2014/main" xmlns="" id="{6597C95B-3D85-A946-B341-B342A44188EC}"/>
              </a:ext>
            </a:extLst>
          </p:cNvPr>
          <p:cNvPicPr>
            <a:picLocks noChangeAspect="1"/>
          </p:cNvPicPr>
          <p:nvPr/>
        </p:nvPicPr>
        <p:blipFill>
          <a:blip r:embed="rId3"/>
          <a:stretch>
            <a:fillRect/>
          </a:stretch>
        </p:blipFill>
        <p:spPr>
          <a:xfrm>
            <a:off x="755576" y="828546"/>
            <a:ext cx="7560840" cy="5670630"/>
          </a:xfrm>
          <a:prstGeom prst="rect">
            <a:avLst/>
          </a:prstGeom>
        </p:spPr>
      </p:pic>
      <p:sp>
        <p:nvSpPr>
          <p:cNvPr id="5" name="CuadroTexto 4">
            <a:extLst>
              <a:ext uri="{FF2B5EF4-FFF2-40B4-BE49-F238E27FC236}">
                <a16:creationId xmlns:a16="http://schemas.microsoft.com/office/drawing/2014/main" xmlns="" id="{C58E13AD-3C10-854A-926C-EB437C056F77}"/>
              </a:ext>
            </a:extLst>
          </p:cNvPr>
          <p:cNvSpPr txBox="1"/>
          <p:nvPr/>
        </p:nvSpPr>
        <p:spPr>
          <a:xfrm>
            <a:off x="899592" y="6538912"/>
            <a:ext cx="1551579" cy="276999"/>
          </a:xfrm>
          <a:prstGeom prst="rect">
            <a:avLst/>
          </a:prstGeom>
          <a:noFill/>
        </p:spPr>
        <p:txBody>
          <a:bodyPr wrap="none" rtlCol="0">
            <a:spAutoFit/>
          </a:bodyPr>
          <a:lstStyle/>
          <a:p>
            <a:r>
              <a:rPr lang="es-ES" sz="1200" dirty="0">
                <a:solidFill>
                  <a:srgbClr val="FFFF00"/>
                </a:solidFill>
              </a:rPr>
              <a:t>Foto: </a:t>
            </a:r>
            <a:r>
              <a:rPr lang="es-ES" sz="1200" dirty="0" err="1">
                <a:solidFill>
                  <a:srgbClr val="FFFF00"/>
                </a:solidFill>
              </a:rPr>
              <a:t>Loftus</a:t>
            </a:r>
            <a:r>
              <a:rPr lang="es-ES" sz="1200" dirty="0">
                <a:solidFill>
                  <a:srgbClr val="FFFF00"/>
                </a:solidFill>
              </a:rPr>
              <a:t>(LCC)</a:t>
            </a:r>
          </a:p>
        </p:txBody>
      </p:sp>
    </p:spTree>
    <p:extLst>
      <p:ext uri="{BB962C8B-B14F-4D97-AF65-F5344CB8AC3E}">
        <p14:creationId xmlns:p14="http://schemas.microsoft.com/office/powerpoint/2010/main" val="1642294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79712" y="-18669"/>
            <a:ext cx="5400600" cy="936104"/>
          </a:xfrm>
        </p:spPr>
        <p:txBody>
          <a:bodyPr/>
          <a:lstStyle/>
          <a:p>
            <a:r>
              <a:rPr lang="es-ES" dirty="0"/>
              <a:t>¿DÓNDE ESTAMOS?</a:t>
            </a: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17</a:t>
            </a:fld>
            <a:endParaRPr lang="es-ES"/>
          </a:p>
        </p:txBody>
      </p:sp>
      <p:sp>
        <p:nvSpPr>
          <p:cNvPr id="4" name="CuadroTexto 3"/>
          <p:cNvSpPr txBox="1"/>
          <p:nvPr/>
        </p:nvSpPr>
        <p:spPr>
          <a:xfrm>
            <a:off x="1115616" y="1268760"/>
            <a:ext cx="6505623" cy="830997"/>
          </a:xfrm>
          <a:prstGeom prst="rect">
            <a:avLst/>
          </a:prstGeom>
          <a:noFill/>
        </p:spPr>
        <p:txBody>
          <a:bodyPr wrap="square" rtlCol="0">
            <a:spAutoFit/>
          </a:bodyPr>
          <a:lstStyle/>
          <a:p>
            <a:pPr algn="ctr"/>
            <a:r>
              <a:rPr lang="es-ES" sz="2400" dirty="0">
                <a:solidFill>
                  <a:srgbClr val="FFFF00"/>
                </a:solidFill>
              </a:rPr>
              <a:t>2. NUESTRA ECONOMÍA ES VULNERABLE</a:t>
            </a:r>
          </a:p>
          <a:p>
            <a:pPr algn="ctr"/>
            <a:endParaRPr lang="es-ES" sz="2400" dirty="0">
              <a:solidFill>
                <a:srgbClr val="FFFF00"/>
              </a:solidFill>
            </a:endParaRPr>
          </a:p>
        </p:txBody>
      </p:sp>
      <p:pic>
        <p:nvPicPr>
          <p:cNvPr id="5" name="Imagen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780928"/>
            <a:ext cx="5472608" cy="3024336"/>
          </a:xfrm>
          <a:prstGeom prst="rect">
            <a:avLst/>
          </a:prstGeom>
          <a:noFill/>
          <a:ln>
            <a:noFill/>
          </a:ln>
        </p:spPr>
      </p:pic>
      <p:sp>
        <p:nvSpPr>
          <p:cNvPr id="7" name="CuadroTexto 6"/>
          <p:cNvSpPr txBox="1"/>
          <p:nvPr/>
        </p:nvSpPr>
        <p:spPr>
          <a:xfrm>
            <a:off x="2771800" y="1988840"/>
            <a:ext cx="3235381" cy="461665"/>
          </a:xfrm>
          <a:prstGeom prst="rect">
            <a:avLst/>
          </a:prstGeom>
          <a:noFill/>
        </p:spPr>
        <p:txBody>
          <a:bodyPr wrap="none" rtlCol="0">
            <a:spAutoFit/>
          </a:bodyPr>
          <a:lstStyle/>
          <a:p>
            <a:pPr algn="ctr"/>
            <a:r>
              <a:rPr lang="es-ES" sz="2400" dirty="0">
                <a:solidFill>
                  <a:srgbClr val="FFFF00"/>
                </a:solidFill>
              </a:rPr>
              <a:t>LA DEUDA PÚBLICA</a:t>
            </a:r>
          </a:p>
        </p:txBody>
      </p:sp>
    </p:spTree>
    <p:extLst>
      <p:ext uri="{BB962C8B-B14F-4D97-AF65-F5344CB8AC3E}">
        <p14:creationId xmlns:p14="http://schemas.microsoft.com/office/powerpoint/2010/main" val="2056407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55512" y="609684"/>
            <a:ext cx="8153887" cy="5562515"/>
          </a:xfrm>
          <a:prstGeom prst="rect">
            <a:avLst/>
          </a:prstGeom>
        </p:spPr>
      </p:pic>
      <p:sp>
        <p:nvSpPr>
          <p:cNvPr id="3" name="CuadroTexto 2"/>
          <p:cNvSpPr txBox="1"/>
          <p:nvPr/>
        </p:nvSpPr>
        <p:spPr>
          <a:xfrm>
            <a:off x="0" y="6172200"/>
            <a:ext cx="5121915" cy="461665"/>
          </a:xfrm>
          <a:prstGeom prst="rect">
            <a:avLst/>
          </a:prstGeom>
          <a:noFill/>
        </p:spPr>
        <p:txBody>
          <a:bodyPr wrap="none" rtlCol="0">
            <a:spAutoFit/>
          </a:bodyPr>
          <a:lstStyle/>
          <a:p>
            <a:r>
              <a:rPr lang="es-ES" sz="1200" dirty="0">
                <a:solidFill>
                  <a:srgbClr val="FFFF00"/>
                </a:solidFill>
              </a:rPr>
              <a:t>Torres, R. Deuda pública y recuperación económica. </a:t>
            </a:r>
            <a:r>
              <a:rPr lang="es-ES" sz="1200" dirty="0" err="1">
                <a:solidFill>
                  <a:srgbClr val="FFFF00"/>
                </a:solidFill>
              </a:rPr>
              <a:t>Funcasblog</a:t>
            </a:r>
            <a:r>
              <a:rPr lang="es-ES" sz="1200" dirty="0">
                <a:solidFill>
                  <a:srgbClr val="FFFF00"/>
                </a:solidFill>
              </a:rPr>
              <a:t> 23 mayo 2015. </a:t>
            </a:r>
          </a:p>
          <a:p>
            <a:endParaRPr lang="es-ES" sz="1200" dirty="0">
              <a:solidFill>
                <a:srgbClr val="FFFF00"/>
              </a:solidFill>
            </a:endParaRPr>
          </a:p>
        </p:txBody>
      </p:sp>
      <p:sp>
        <p:nvSpPr>
          <p:cNvPr id="5" name="CuadroTexto 4"/>
          <p:cNvSpPr txBox="1"/>
          <p:nvPr/>
        </p:nvSpPr>
        <p:spPr>
          <a:xfrm>
            <a:off x="76200" y="6477000"/>
            <a:ext cx="4876800" cy="276999"/>
          </a:xfrm>
          <a:prstGeom prst="rect">
            <a:avLst/>
          </a:prstGeom>
          <a:solidFill>
            <a:srgbClr val="FFFF00"/>
          </a:solidFill>
        </p:spPr>
        <p:txBody>
          <a:bodyPr wrap="square" rtlCol="0">
            <a:spAutoFit/>
          </a:bodyPr>
          <a:lstStyle/>
          <a:p>
            <a:r>
              <a:rPr lang="es-ES" sz="1200" dirty="0">
                <a:solidFill>
                  <a:srgbClr val="FFFF00"/>
                </a:solidFill>
                <a:hlinkClick r:id="rId3"/>
              </a:rPr>
              <a:t>http://blog.funcas.es/deuda-publica-y-recuperacion-economica/</a:t>
            </a:r>
            <a:r>
              <a:rPr lang="es-ES" sz="1200" dirty="0">
                <a:hlinkClick r:id="rId3"/>
              </a:rPr>
              <a:t> </a:t>
            </a:r>
            <a:endParaRPr lang="es-ES" sz="1200" dirty="0"/>
          </a:p>
        </p:txBody>
      </p:sp>
      <p:sp>
        <p:nvSpPr>
          <p:cNvPr id="6" name="Marcador de número de diapositiva 5"/>
          <p:cNvSpPr>
            <a:spLocks noGrp="1"/>
          </p:cNvSpPr>
          <p:nvPr>
            <p:ph type="sldNum" sz="quarter" idx="12"/>
          </p:nvPr>
        </p:nvSpPr>
        <p:spPr/>
        <p:txBody>
          <a:bodyPr/>
          <a:lstStyle/>
          <a:p>
            <a:fld id="{C468F9BB-2C1A-914E-9376-FA942F3F6EA0}" type="slidenum">
              <a:rPr lang="es-ES" smtClean="0"/>
              <a:t>18</a:t>
            </a:fld>
            <a:endParaRPr lang="es-ES"/>
          </a:p>
        </p:txBody>
      </p:sp>
    </p:spTree>
    <p:extLst>
      <p:ext uri="{BB962C8B-B14F-4D97-AF65-F5344CB8AC3E}">
        <p14:creationId xmlns:p14="http://schemas.microsoft.com/office/powerpoint/2010/main" val="291439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19</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endParaRPr lang="es-ES"/>
          </a:p>
        </p:txBody>
      </p:sp>
      <p:pic>
        <p:nvPicPr>
          <p:cNvPr id="2" name="Imagen 1">
            <a:extLst>
              <a:ext uri="{FF2B5EF4-FFF2-40B4-BE49-F238E27FC236}">
                <a16:creationId xmlns:a16="http://schemas.microsoft.com/office/drawing/2014/main" xmlns="" id="{17D43D20-2868-5247-9356-CA14A6C0CA2B}"/>
              </a:ext>
            </a:extLst>
          </p:cNvPr>
          <p:cNvPicPr>
            <a:picLocks noChangeAspect="1"/>
          </p:cNvPicPr>
          <p:nvPr/>
        </p:nvPicPr>
        <p:blipFill>
          <a:blip r:embed="rId3"/>
          <a:stretch>
            <a:fillRect/>
          </a:stretch>
        </p:blipFill>
        <p:spPr>
          <a:xfrm>
            <a:off x="692150" y="1079500"/>
            <a:ext cx="7759700" cy="4699000"/>
          </a:xfrm>
          <a:prstGeom prst="rect">
            <a:avLst/>
          </a:prstGeom>
        </p:spPr>
      </p:pic>
      <p:sp>
        <p:nvSpPr>
          <p:cNvPr id="6" name="CuadroTexto 5">
            <a:extLst>
              <a:ext uri="{FF2B5EF4-FFF2-40B4-BE49-F238E27FC236}">
                <a16:creationId xmlns:a16="http://schemas.microsoft.com/office/drawing/2014/main" xmlns="" id="{82A84C62-7F08-5444-8845-BB61B5CBB0FD}"/>
              </a:ext>
            </a:extLst>
          </p:cNvPr>
          <p:cNvSpPr txBox="1"/>
          <p:nvPr/>
        </p:nvSpPr>
        <p:spPr>
          <a:xfrm>
            <a:off x="755576" y="5877272"/>
            <a:ext cx="3456384" cy="276999"/>
          </a:xfrm>
          <a:prstGeom prst="rect">
            <a:avLst/>
          </a:prstGeom>
          <a:noFill/>
        </p:spPr>
        <p:txBody>
          <a:bodyPr wrap="square" rtlCol="0">
            <a:spAutoFit/>
          </a:bodyPr>
          <a:lstStyle/>
          <a:p>
            <a:r>
              <a:rPr lang="es-ES" sz="1200" dirty="0">
                <a:solidFill>
                  <a:srgbClr val="FFFF00"/>
                </a:solidFill>
              </a:rPr>
              <a:t>Banco de España Informe anual 2017</a:t>
            </a:r>
          </a:p>
        </p:txBody>
      </p:sp>
    </p:spTree>
    <p:extLst>
      <p:ext uri="{BB962C8B-B14F-4D97-AF65-F5344CB8AC3E}">
        <p14:creationId xmlns:p14="http://schemas.microsoft.com/office/powerpoint/2010/main" val="515760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835150" y="127000"/>
            <a:ext cx="7104556" cy="1397000"/>
          </a:xfrm>
          <a:ln w="28575" cmpd="sng">
            <a:solidFill>
              <a:srgbClr val="FFFF00"/>
            </a:solidFill>
          </a:ln>
        </p:spPr>
        <p:txBody>
          <a:bodyPr>
            <a:normAutofit/>
          </a:bodyPr>
          <a:lstStyle/>
          <a:p>
            <a:r>
              <a:rPr lang="es-ES" sz="2400" dirty="0">
                <a:solidFill>
                  <a:srgbClr val="FFFF00"/>
                </a:solidFill>
                <a:latin typeface="Verdana"/>
                <a:cs typeface="Verdana"/>
              </a:rPr>
              <a:t>F. LOBO</a:t>
            </a:r>
            <a:br>
              <a:rPr lang="es-ES" sz="2400" dirty="0">
                <a:solidFill>
                  <a:srgbClr val="FFFF00"/>
                </a:solidFill>
                <a:latin typeface="Verdana"/>
                <a:cs typeface="Verdana"/>
              </a:rPr>
            </a:br>
            <a:r>
              <a:rPr lang="es-ES" sz="2400" dirty="0">
                <a:solidFill>
                  <a:srgbClr val="FFFF00"/>
                </a:solidFill>
                <a:latin typeface="Verdana"/>
                <a:cs typeface="Verdana"/>
              </a:rPr>
              <a:t>UNIVERSIDAD CARLOS III DE MADRID</a:t>
            </a:r>
            <a:br>
              <a:rPr lang="es-ES" sz="2400" dirty="0">
                <a:solidFill>
                  <a:srgbClr val="FFFF00"/>
                </a:solidFill>
                <a:latin typeface="Verdana"/>
                <a:cs typeface="Verdana"/>
              </a:rPr>
            </a:br>
            <a:endParaRPr lang="es-ES_tradnl" sz="2400" dirty="0">
              <a:solidFill>
                <a:srgbClr val="FFFF00"/>
              </a:solidFill>
              <a:latin typeface="Verdana"/>
              <a:cs typeface="Verdana"/>
            </a:endParaRPr>
          </a:p>
        </p:txBody>
      </p:sp>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2</a:t>
            </a:fld>
            <a:endParaRPr lang="en-US" sz="1100" dirty="0">
              <a:solidFill>
                <a:srgbClr val="000000"/>
              </a:solidFill>
            </a:endParaRPr>
          </a:p>
        </p:txBody>
      </p:sp>
      <p:pic>
        <p:nvPicPr>
          <p:cNvPr id="121860" name="Picture 2" descr="G:\Imágenes HD\MATERIAL GRÁFICO VARIO PARA PONENCIAS\26052010 UC3M 1.jpg"/>
          <p:cNvPicPr>
            <a:picLocks noChangeAspect="1" noChangeArrowheads="1"/>
          </p:cNvPicPr>
          <p:nvPr/>
        </p:nvPicPr>
        <p:blipFill>
          <a:blip r:embed="rId3" cstate="print"/>
          <a:srcRect/>
          <a:stretch>
            <a:fillRect/>
          </a:stretch>
        </p:blipFill>
        <p:spPr bwMode="auto">
          <a:xfrm>
            <a:off x="826662" y="1828404"/>
            <a:ext cx="7575222" cy="4553346"/>
          </a:xfrm>
          <a:prstGeom prst="rect">
            <a:avLst/>
          </a:prstGeom>
          <a:noFill/>
          <a:ln w="9525">
            <a:noFill/>
            <a:miter lim="800000"/>
            <a:headEnd/>
            <a:tailEnd/>
          </a:ln>
        </p:spPr>
      </p:pic>
    </p:spTree>
    <p:extLst>
      <p:ext uri="{BB962C8B-B14F-4D97-AF65-F5344CB8AC3E}">
        <p14:creationId xmlns:p14="http://schemas.microsoft.com/office/powerpoint/2010/main" val="17067624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7067" y="110069"/>
            <a:ext cx="8568266" cy="582628"/>
          </a:xfrm>
        </p:spPr>
        <p:txBody>
          <a:bodyPr>
            <a:noAutofit/>
          </a:bodyPr>
          <a:lstStyle/>
          <a:p>
            <a:r>
              <a:rPr lang="es-ES" sz="3200" dirty="0">
                <a:solidFill>
                  <a:srgbClr val="FFFF00"/>
                </a:solidFill>
              </a:rPr>
              <a:t>LA DEUDA PÚBLICA</a:t>
            </a:r>
          </a:p>
        </p:txBody>
      </p:sp>
      <p:sp>
        <p:nvSpPr>
          <p:cNvPr id="3" name="Marcador de contenido 2"/>
          <p:cNvSpPr>
            <a:spLocks noGrp="1"/>
          </p:cNvSpPr>
          <p:nvPr>
            <p:ph idx="1"/>
          </p:nvPr>
        </p:nvSpPr>
        <p:spPr>
          <a:xfrm>
            <a:off x="482600" y="855134"/>
            <a:ext cx="8178800" cy="5714926"/>
          </a:xfrm>
        </p:spPr>
        <p:txBody>
          <a:bodyPr>
            <a:normAutofit fontScale="92500" lnSpcReduction="10000"/>
          </a:bodyPr>
          <a:lstStyle/>
          <a:p>
            <a:pPr algn="just"/>
            <a:r>
              <a:rPr lang="es-ES" dirty="0">
                <a:solidFill>
                  <a:srgbClr val="FFFF00"/>
                </a:solidFill>
              </a:rPr>
              <a:t>Deuda </a:t>
            </a:r>
            <a:r>
              <a:rPr lang="es-ES" dirty="0"/>
              <a:t>P</a:t>
            </a:r>
            <a:r>
              <a:rPr lang="es-ES" dirty="0">
                <a:solidFill>
                  <a:srgbClr val="FFFF00"/>
                </a:solidFill>
              </a:rPr>
              <a:t> en circulación 2016: 1.107 MM  € </a:t>
            </a:r>
            <a:endParaRPr lang="es-ES" dirty="0">
              <a:solidFill>
                <a:srgbClr val="FFFF00"/>
              </a:solidFill>
              <a:sym typeface="Wingdings"/>
            </a:endParaRPr>
          </a:p>
          <a:p>
            <a:pPr lvl="1" algn="just"/>
            <a:r>
              <a:rPr lang="es-ES" dirty="0">
                <a:solidFill>
                  <a:srgbClr val="FFFF00"/>
                </a:solidFill>
              </a:rPr>
              <a:t>MÁXIMO HISTÓRICO. </a:t>
            </a:r>
          </a:p>
          <a:p>
            <a:pPr lvl="1" algn="just"/>
            <a:r>
              <a:rPr lang="es-ES" dirty="0">
                <a:solidFill>
                  <a:srgbClr val="FFFF00"/>
                </a:solidFill>
              </a:rPr>
              <a:t>Incumplimiento LOEPySF 2012 (2% disminución si PIB &gt; 2%).</a:t>
            </a:r>
          </a:p>
          <a:p>
            <a:pPr lvl="1" algn="just"/>
            <a:endParaRPr lang="es-ES" dirty="0">
              <a:solidFill>
                <a:srgbClr val="FFFF00"/>
              </a:solidFill>
            </a:endParaRPr>
          </a:p>
          <a:p>
            <a:pPr algn="just"/>
            <a:r>
              <a:rPr lang="es-ES" dirty="0">
                <a:solidFill>
                  <a:srgbClr val="FFFF00"/>
                </a:solidFill>
              </a:rPr>
              <a:t>D P en circulación previsión 2017: 968 MM  €.</a:t>
            </a:r>
          </a:p>
          <a:p>
            <a:pPr algn="just"/>
            <a:endParaRPr lang="es-ES" dirty="0">
              <a:solidFill>
                <a:srgbClr val="FFFF00"/>
              </a:solidFill>
            </a:endParaRPr>
          </a:p>
          <a:p>
            <a:pPr algn="just"/>
            <a:r>
              <a:rPr lang="es-ES" dirty="0">
                <a:solidFill>
                  <a:srgbClr val="FFFF00"/>
                </a:solidFill>
              </a:rPr>
              <a:t>D </a:t>
            </a:r>
            <a:r>
              <a:rPr lang="es-ES" dirty="0"/>
              <a:t>P</a:t>
            </a:r>
            <a:r>
              <a:rPr lang="es-ES" dirty="0">
                <a:solidFill>
                  <a:srgbClr val="FFFF00"/>
                </a:solidFill>
              </a:rPr>
              <a:t> sobre el PIB previsión 2017: 98,8 % (2016: 99,4 %).</a:t>
            </a:r>
          </a:p>
          <a:p>
            <a:pPr marL="0" indent="0" algn="just">
              <a:buNone/>
            </a:pPr>
            <a:r>
              <a:rPr lang="es-ES" dirty="0">
                <a:solidFill>
                  <a:srgbClr val="FFFF00"/>
                </a:solidFill>
              </a:rPr>
              <a:t> </a:t>
            </a:r>
          </a:p>
          <a:p>
            <a:pPr algn="just"/>
            <a:r>
              <a:rPr lang="es-ES" dirty="0">
                <a:solidFill>
                  <a:srgbClr val="FFFF00"/>
                </a:solidFill>
              </a:rPr>
              <a:t>Según AIREF hasta 2037 no alcanzará objetivo del 60 % PIB (17 años de retraso).</a:t>
            </a:r>
          </a:p>
          <a:p>
            <a:pPr algn="just"/>
            <a:endParaRPr lang="es-ES" dirty="0">
              <a:solidFill>
                <a:srgbClr val="FFFF00"/>
              </a:solidFill>
            </a:endParaRPr>
          </a:p>
          <a:p>
            <a:pPr algn="just"/>
            <a:r>
              <a:rPr lang="es-ES" dirty="0">
                <a:solidFill>
                  <a:srgbClr val="FFFF00"/>
                </a:solidFill>
              </a:rPr>
              <a:t>Emisiones brutas del Tesoro 2017: 230 MM €.</a:t>
            </a:r>
          </a:p>
          <a:p>
            <a:pPr marL="0" indent="0" algn="just">
              <a:buNone/>
            </a:pPr>
            <a:endParaRPr lang="es-ES" sz="1100" dirty="0">
              <a:solidFill>
                <a:srgbClr val="FFFF00"/>
              </a:solidFill>
            </a:endParaRPr>
          </a:p>
          <a:p>
            <a:pPr marL="0" indent="0" algn="just">
              <a:buNone/>
            </a:pPr>
            <a:endParaRPr lang="es-ES" sz="1100" dirty="0"/>
          </a:p>
          <a:p>
            <a:pPr marL="0" indent="0" algn="just">
              <a:buNone/>
            </a:pPr>
            <a:endParaRPr lang="es-ES" sz="1100" dirty="0">
              <a:solidFill>
                <a:srgbClr val="FFFF00"/>
              </a:solidFill>
            </a:endParaRPr>
          </a:p>
          <a:p>
            <a:pPr marL="0" indent="0" algn="just">
              <a:buNone/>
            </a:pPr>
            <a:r>
              <a:rPr lang="es-ES" sz="1100" dirty="0">
                <a:solidFill>
                  <a:srgbClr val="FFFF00"/>
                </a:solidFill>
              </a:rPr>
              <a:t>Fuentes: PGE para 2017 (Proyecto del Gobierno, “Libro amarillo”). AIREF.</a:t>
            </a:r>
          </a:p>
        </p:txBody>
      </p:sp>
      <p:sp>
        <p:nvSpPr>
          <p:cNvPr id="4" name="Marcador de número de diapositiva 3"/>
          <p:cNvSpPr>
            <a:spLocks noGrp="1"/>
          </p:cNvSpPr>
          <p:nvPr>
            <p:ph type="sldNum" sz="quarter" idx="12"/>
          </p:nvPr>
        </p:nvSpPr>
        <p:spPr/>
        <p:txBody>
          <a:bodyPr/>
          <a:lstStyle/>
          <a:p>
            <a:fld id="{6C05EFED-01F0-4E9B-801C-25716255058C}" type="slidenum">
              <a:rPr lang="es-ES" smtClean="0"/>
              <a:pPr/>
              <a:t>20</a:t>
            </a:fld>
            <a:endParaRPr lang="es-ES"/>
          </a:p>
        </p:txBody>
      </p:sp>
    </p:spTree>
    <p:extLst>
      <p:ext uri="{BB962C8B-B14F-4D97-AF65-F5344CB8AC3E}">
        <p14:creationId xmlns:p14="http://schemas.microsoft.com/office/powerpoint/2010/main" val="2716996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468F9BB-2C1A-914E-9376-FA942F3F6EA0}" type="slidenum">
              <a:rPr lang="es-ES" smtClean="0"/>
              <a:t>21</a:t>
            </a:fld>
            <a:endParaRPr lang="es-ES"/>
          </a:p>
        </p:txBody>
      </p:sp>
      <p:pic>
        <p:nvPicPr>
          <p:cNvPr id="3" name="Imagen 2"/>
          <p:cNvPicPr>
            <a:picLocks noChangeAspect="1"/>
          </p:cNvPicPr>
          <p:nvPr/>
        </p:nvPicPr>
        <p:blipFill>
          <a:blip r:embed="rId2"/>
          <a:stretch>
            <a:fillRect/>
          </a:stretch>
        </p:blipFill>
        <p:spPr>
          <a:xfrm>
            <a:off x="324994" y="982133"/>
            <a:ext cx="8649442" cy="5182662"/>
          </a:xfrm>
          <a:prstGeom prst="rect">
            <a:avLst/>
          </a:prstGeom>
        </p:spPr>
      </p:pic>
    </p:spTree>
    <p:extLst>
      <p:ext uri="{BB962C8B-B14F-4D97-AF65-F5344CB8AC3E}">
        <p14:creationId xmlns:p14="http://schemas.microsoft.com/office/powerpoint/2010/main" val="937719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3200" dirty="0">
                <a:solidFill>
                  <a:srgbClr val="FFFF00"/>
                </a:solidFill>
                <a:latin typeface="Verdana"/>
                <a:cs typeface="Verdana"/>
              </a:rPr>
              <a:t>LA CARGA DE LOS INTERESES </a:t>
            </a:r>
            <a:br>
              <a:rPr lang="es-ES" sz="3200" dirty="0">
                <a:solidFill>
                  <a:srgbClr val="FFFF00"/>
                </a:solidFill>
                <a:latin typeface="Verdana"/>
                <a:cs typeface="Verdana"/>
              </a:rPr>
            </a:br>
            <a:r>
              <a:rPr lang="es-ES" sz="3200" dirty="0">
                <a:solidFill>
                  <a:srgbClr val="FFFF00"/>
                </a:solidFill>
                <a:latin typeface="Verdana"/>
                <a:cs typeface="Verdana"/>
              </a:rPr>
              <a:t>DE LA DEUDA PÚBLICA</a:t>
            </a:r>
            <a:endParaRPr lang="es-ES" sz="3200" dirty="0">
              <a:latin typeface="Verdana"/>
              <a:cs typeface="Verdana"/>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91655177"/>
              </p:ext>
            </p:extLst>
          </p:nvPr>
        </p:nvGraphicFramePr>
        <p:xfrm>
          <a:off x="287865" y="1523573"/>
          <a:ext cx="8365068" cy="4760595"/>
        </p:xfrm>
        <a:graphic>
          <a:graphicData uri="http://schemas.openxmlformats.org/drawingml/2006/table">
            <a:tbl>
              <a:tblPr firstRow="1" bandRow="1">
                <a:tableStyleId>{5C22544A-7EE6-4342-B048-85BDC9FD1C3A}</a:tableStyleId>
              </a:tblPr>
              <a:tblGrid>
                <a:gridCol w="5147735">
                  <a:extLst>
                    <a:ext uri="{9D8B030D-6E8A-4147-A177-3AD203B41FA5}">
                      <a16:colId xmlns:a16="http://schemas.microsoft.com/office/drawing/2014/main" xmlns="" val="20000"/>
                    </a:ext>
                  </a:extLst>
                </a:gridCol>
                <a:gridCol w="3217333">
                  <a:extLst>
                    <a:ext uri="{9D8B030D-6E8A-4147-A177-3AD203B41FA5}">
                      <a16:colId xmlns:a16="http://schemas.microsoft.com/office/drawing/2014/main" xmlns="" val="20001"/>
                    </a:ext>
                  </a:extLst>
                </a:gridCol>
              </a:tblGrid>
              <a:tr h="428625">
                <a:tc>
                  <a:txBody>
                    <a:bodyPr/>
                    <a:lstStyle/>
                    <a:p>
                      <a:r>
                        <a:rPr lang="es-ES" dirty="0"/>
                        <a:t>CONCEPTO</a:t>
                      </a:r>
                    </a:p>
                  </a:txBody>
                  <a:tcPr/>
                </a:tc>
                <a:tc>
                  <a:txBody>
                    <a:bodyPr/>
                    <a:lstStyle/>
                    <a:p>
                      <a:r>
                        <a:rPr lang="es-ES" dirty="0"/>
                        <a:t>Millones € </a:t>
                      </a:r>
                    </a:p>
                  </a:txBody>
                  <a:tcPr/>
                </a:tc>
                <a:extLst>
                  <a:ext uri="{0D108BD9-81ED-4DB2-BD59-A6C34878D82A}">
                    <a16:rowId xmlns:a16="http://schemas.microsoft.com/office/drawing/2014/main" xmlns="" val="10000"/>
                  </a:ext>
                </a:extLst>
              </a:tr>
              <a:tr h="428625">
                <a:tc>
                  <a:txBody>
                    <a:bodyPr/>
                    <a:lstStyle/>
                    <a:p>
                      <a:r>
                        <a:rPr lang="es-ES" dirty="0"/>
                        <a:t>Intereses DP previsión  2017</a:t>
                      </a:r>
                    </a:p>
                  </a:txBody>
                  <a:tcPr/>
                </a:tc>
                <a:tc>
                  <a:txBody>
                    <a:bodyPr/>
                    <a:lstStyle/>
                    <a:p>
                      <a:r>
                        <a:rPr lang="es-ES" dirty="0"/>
                        <a:t>32.171</a:t>
                      </a:r>
                    </a:p>
                  </a:txBody>
                  <a:tcPr/>
                </a:tc>
                <a:extLst>
                  <a:ext uri="{0D108BD9-81ED-4DB2-BD59-A6C34878D82A}">
                    <a16:rowId xmlns:a16="http://schemas.microsoft.com/office/drawing/2014/main" xmlns="" val="10001"/>
                  </a:ext>
                </a:extLst>
              </a:tr>
              <a:tr h="428625">
                <a:tc>
                  <a:txBody>
                    <a:bodyPr/>
                    <a:lstStyle/>
                    <a:p>
                      <a:r>
                        <a:rPr lang="es-ES" dirty="0"/>
                        <a:t>Gasto </a:t>
                      </a:r>
                      <a:r>
                        <a:rPr lang="es-ES" dirty="0" err="1"/>
                        <a:t>Prods</a:t>
                      </a:r>
                      <a:r>
                        <a:rPr lang="es-ES" dirty="0"/>
                        <a:t>. </a:t>
                      </a:r>
                      <a:r>
                        <a:rPr lang="es-ES" dirty="0" err="1"/>
                        <a:t>Farma</a:t>
                      </a:r>
                      <a:r>
                        <a:rPr lang="es-ES" dirty="0"/>
                        <a:t> y Sanitarios 2016 (Indicadores GFS)</a:t>
                      </a:r>
                    </a:p>
                  </a:txBody>
                  <a:tcPr/>
                </a:tc>
                <a:tc>
                  <a:txBody>
                    <a:bodyPr/>
                    <a:lstStyle/>
                    <a:p>
                      <a:r>
                        <a:rPr lang="es-ES" dirty="0"/>
                        <a:t>20.990</a:t>
                      </a:r>
                    </a:p>
                  </a:txBody>
                  <a:tcPr/>
                </a:tc>
                <a:extLst>
                  <a:ext uri="{0D108BD9-81ED-4DB2-BD59-A6C34878D82A}">
                    <a16:rowId xmlns:a16="http://schemas.microsoft.com/office/drawing/2014/main" xmlns="" val="10002"/>
                  </a:ext>
                </a:extLst>
              </a:tr>
              <a:tr h="428625">
                <a:tc>
                  <a:txBody>
                    <a:bodyPr/>
                    <a:lstStyle/>
                    <a:p>
                      <a:r>
                        <a:rPr lang="es-ES" dirty="0"/>
                        <a:t>Gasto Sanitario Público 2014  (EGSP)</a:t>
                      </a:r>
                    </a:p>
                  </a:txBody>
                  <a:tcPr/>
                </a:tc>
                <a:tc>
                  <a:txBody>
                    <a:bodyPr/>
                    <a:lstStyle/>
                    <a:p>
                      <a:r>
                        <a:rPr lang="es-ES" dirty="0"/>
                        <a:t>61.947</a:t>
                      </a:r>
                    </a:p>
                  </a:txBody>
                  <a:tcPr/>
                </a:tc>
                <a:extLst>
                  <a:ext uri="{0D108BD9-81ED-4DB2-BD59-A6C34878D82A}">
                    <a16:rowId xmlns:a16="http://schemas.microsoft.com/office/drawing/2014/main" xmlns="" val="10003"/>
                  </a:ext>
                </a:extLst>
              </a:tr>
              <a:tr h="4286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dirty="0"/>
                        <a:t>GSP Cataluña 2014 (EGSP)</a:t>
                      </a:r>
                    </a:p>
                    <a:p>
                      <a:endParaRPr lang="es-ES" dirty="0"/>
                    </a:p>
                  </a:txBody>
                  <a:tcPr/>
                </a:tc>
                <a:tc>
                  <a:txBody>
                    <a:bodyPr/>
                    <a:lstStyle/>
                    <a:p>
                      <a:r>
                        <a:rPr lang="es-ES" dirty="0"/>
                        <a:t>9.205</a:t>
                      </a:r>
                    </a:p>
                  </a:txBody>
                  <a:tcPr/>
                </a:tc>
                <a:extLst>
                  <a:ext uri="{0D108BD9-81ED-4DB2-BD59-A6C34878D82A}">
                    <a16:rowId xmlns:a16="http://schemas.microsoft.com/office/drawing/2014/main" xmlns="" val="10004"/>
                  </a:ext>
                </a:extLst>
              </a:tr>
              <a:tr h="4286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dirty="0"/>
                        <a:t>GSP Andalucía 2014 (EGSP)</a:t>
                      </a:r>
                    </a:p>
                    <a:p>
                      <a:endParaRPr lang="es-ES" dirty="0"/>
                    </a:p>
                  </a:txBody>
                  <a:tcPr/>
                </a:tc>
                <a:tc>
                  <a:txBody>
                    <a:bodyPr/>
                    <a:lstStyle/>
                    <a:p>
                      <a:r>
                        <a:rPr lang="es-ES" dirty="0"/>
                        <a:t>8.737</a:t>
                      </a:r>
                    </a:p>
                  </a:txBody>
                  <a:tcPr/>
                </a:tc>
                <a:extLst>
                  <a:ext uri="{0D108BD9-81ED-4DB2-BD59-A6C34878D82A}">
                    <a16:rowId xmlns:a16="http://schemas.microsoft.com/office/drawing/2014/main" xmlns="" val="10005"/>
                  </a:ext>
                </a:extLst>
              </a:tr>
              <a:tr h="4286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dirty="0"/>
                        <a:t>GSP Madrid 2014 (EGSP)</a:t>
                      </a:r>
                    </a:p>
                    <a:p>
                      <a:endParaRPr lang="es-ES" dirty="0"/>
                    </a:p>
                  </a:txBody>
                  <a:tcPr/>
                </a:tc>
                <a:tc>
                  <a:txBody>
                    <a:bodyPr/>
                    <a:lstStyle/>
                    <a:p>
                      <a:r>
                        <a:rPr lang="es-ES" dirty="0"/>
                        <a:t>7.4223</a:t>
                      </a:r>
                    </a:p>
                  </a:txBody>
                  <a:tcPr/>
                </a:tc>
                <a:extLst>
                  <a:ext uri="{0D108BD9-81ED-4DB2-BD59-A6C34878D82A}">
                    <a16:rowId xmlns:a16="http://schemas.microsoft.com/office/drawing/2014/main" xmlns="" val="10006"/>
                  </a:ext>
                </a:extLst>
              </a:tr>
              <a:tr h="428625">
                <a:tc gridSpan="2">
                  <a:txBody>
                    <a:bodyPr/>
                    <a:lstStyle/>
                    <a:p>
                      <a:r>
                        <a:rPr lang="es-ES" dirty="0"/>
                        <a:t>Fuentes:</a:t>
                      </a:r>
                      <a:r>
                        <a:rPr lang="es-ES" baseline="0" dirty="0"/>
                        <a:t> MINHFP. PGE 2017 “Libro amarillo”; MINHFP: Indicadores de gasto farmacéutico y sanitario; MSSSI: Estadística del gasto sanitario público 2014.</a:t>
                      </a:r>
                      <a:endParaRPr lang="es-ES" dirty="0"/>
                    </a:p>
                  </a:txBody>
                  <a:tcPr/>
                </a:tc>
                <a:tc hMerge="1">
                  <a:txBody>
                    <a:bodyPr/>
                    <a:lstStyle/>
                    <a:p>
                      <a:endParaRPr lang="es-ES"/>
                    </a:p>
                  </a:txBody>
                  <a:tcPr/>
                </a:tc>
                <a:extLst>
                  <a:ext uri="{0D108BD9-81ED-4DB2-BD59-A6C34878D82A}">
                    <a16:rowId xmlns:a16="http://schemas.microsoft.com/office/drawing/2014/main" xmlns="" val="10007"/>
                  </a:ext>
                </a:extLst>
              </a:tr>
            </a:tbl>
          </a:graphicData>
        </a:graphic>
      </p:graphicFrame>
      <p:sp>
        <p:nvSpPr>
          <p:cNvPr id="4" name="Marcador de número de diapositiva 3"/>
          <p:cNvSpPr>
            <a:spLocks noGrp="1"/>
          </p:cNvSpPr>
          <p:nvPr>
            <p:ph type="sldNum" sz="quarter" idx="12"/>
          </p:nvPr>
        </p:nvSpPr>
        <p:spPr/>
        <p:txBody>
          <a:bodyPr/>
          <a:lstStyle/>
          <a:p>
            <a:fld id="{C468F9BB-2C1A-914E-9376-FA942F3F6EA0}" type="slidenum">
              <a:rPr lang="es-ES" smtClean="0"/>
              <a:t>22</a:t>
            </a:fld>
            <a:endParaRPr lang="es-ES"/>
          </a:p>
        </p:txBody>
      </p:sp>
    </p:spTree>
    <p:extLst>
      <p:ext uri="{BB962C8B-B14F-4D97-AF65-F5344CB8AC3E}">
        <p14:creationId xmlns:p14="http://schemas.microsoft.com/office/powerpoint/2010/main" val="3209110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23</a:t>
            </a:fld>
            <a:endParaRPr lang="en-US" sz="1100" dirty="0">
              <a:solidFill>
                <a:srgbClr val="000000"/>
              </a:solidFill>
            </a:endParaRPr>
          </a:p>
        </p:txBody>
      </p:sp>
      <p:pic>
        <p:nvPicPr>
          <p:cNvPr id="2" name="Imagen 1"/>
          <p:cNvPicPr>
            <a:picLocks noChangeAspect="1"/>
          </p:cNvPicPr>
          <p:nvPr/>
        </p:nvPicPr>
        <p:blipFill>
          <a:blip r:embed="rId3"/>
          <a:stretch>
            <a:fillRect/>
          </a:stretch>
        </p:blipFill>
        <p:spPr>
          <a:xfrm>
            <a:off x="2051720" y="116632"/>
            <a:ext cx="5691509" cy="6552801"/>
          </a:xfrm>
          <a:prstGeom prst="rect">
            <a:avLst/>
          </a:prstGeom>
        </p:spPr>
      </p:pic>
    </p:spTree>
    <p:extLst>
      <p:ext uri="{BB962C8B-B14F-4D97-AF65-F5344CB8AC3E}">
        <p14:creationId xmlns:p14="http://schemas.microsoft.com/office/powerpoint/2010/main" val="697452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24</a:t>
            </a:fld>
            <a:endParaRPr lang="en-US" sz="1100" dirty="0">
              <a:solidFill>
                <a:srgbClr val="000000"/>
              </a:solidFill>
            </a:endParaRPr>
          </a:p>
        </p:txBody>
      </p:sp>
      <p:pic>
        <p:nvPicPr>
          <p:cNvPr id="11" name="Imagen 10"/>
          <p:cNvPicPr>
            <a:picLocks noChangeAspect="1"/>
          </p:cNvPicPr>
          <p:nvPr/>
        </p:nvPicPr>
        <p:blipFill>
          <a:blip r:embed="rId3"/>
          <a:stretch>
            <a:fillRect/>
          </a:stretch>
        </p:blipFill>
        <p:spPr>
          <a:xfrm>
            <a:off x="611560" y="2132856"/>
            <a:ext cx="8172400" cy="1401835"/>
          </a:xfrm>
          <a:prstGeom prst="rect">
            <a:avLst/>
          </a:prstGeom>
        </p:spPr>
      </p:pic>
      <p:pic>
        <p:nvPicPr>
          <p:cNvPr id="12" name="Imagen 11"/>
          <p:cNvPicPr>
            <a:picLocks noChangeAspect="1"/>
          </p:cNvPicPr>
          <p:nvPr/>
        </p:nvPicPr>
        <p:blipFill>
          <a:blip r:embed="rId4"/>
          <a:stretch>
            <a:fillRect/>
          </a:stretch>
        </p:blipFill>
        <p:spPr>
          <a:xfrm>
            <a:off x="611560" y="3573016"/>
            <a:ext cx="3937000" cy="673100"/>
          </a:xfrm>
          <a:prstGeom prst="rect">
            <a:avLst/>
          </a:prstGeom>
        </p:spPr>
      </p:pic>
      <p:pic>
        <p:nvPicPr>
          <p:cNvPr id="13" name="Imagen 12"/>
          <p:cNvPicPr>
            <a:picLocks noChangeAspect="1"/>
          </p:cNvPicPr>
          <p:nvPr/>
        </p:nvPicPr>
        <p:blipFill>
          <a:blip r:embed="rId5"/>
          <a:stretch>
            <a:fillRect/>
          </a:stretch>
        </p:blipFill>
        <p:spPr>
          <a:xfrm>
            <a:off x="0" y="622300"/>
            <a:ext cx="2123728" cy="1301817"/>
          </a:xfrm>
          <a:prstGeom prst="rect">
            <a:avLst/>
          </a:prstGeom>
        </p:spPr>
      </p:pic>
      <p:pic>
        <p:nvPicPr>
          <p:cNvPr id="14" name="Imagen 13"/>
          <p:cNvPicPr>
            <a:picLocks noChangeAspect="1"/>
          </p:cNvPicPr>
          <p:nvPr/>
        </p:nvPicPr>
        <p:blipFill>
          <a:blip r:embed="rId6"/>
          <a:stretch>
            <a:fillRect/>
          </a:stretch>
        </p:blipFill>
        <p:spPr>
          <a:xfrm>
            <a:off x="5076056" y="3933056"/>
            <a:ext cx="2832100" cy="508000"/>
          </a:xfrm>
          <a:prstGeom prst="rect">
            <a:avLst/>
          </a:prstGeom>
        </p:spPr>
      </p:pic>
    </p:spTree>
    <p:extLst>
      <p:ext uri="{BB962C8B-B14F-4D97-AF65-F5344CB8AC3E}">
        <p14:creationId xmlns:p14="http://schemas.microsoft.com/office/powerpoint/2010/main" val="1598265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25</a:t>
            </a:fld>
            <a:endParaRPr lang="en-US" sz="1100" dirty="0">
              <a:solidFill>
                <a:srgbClr val="000000"/>
              </a:solidFill>
            </a:endParaRPr>
          </a:p>
        </p:txBody>
      </p:sp>
      <p:pic>
        <p:nvPicPr>
          <p:cNvPr id="12" name="Imagen 11"/>
          <p:cNvPicPr>
            <a:picLocks noChangeAspect="1"/>
          </p:cNvPicPr>
          <p:nvPr/>
        </p:nvPicPr>
        <p:blipFill>
          <a:blip r:embed="rId3"/>
          <a:stretch>
            <a:fillRect/>
          </a:stretch>
        </p:blipFill>
        <p:spPr>
          <a:xfrm>
            <a:off x="6372200" y="5373216"/>
            <a:ext cx="2664296" cy="455509"/>
          </a:xfrm>
          <a:prstGeom prst="rect">
            <a:avLst/>
          </a:prstGeom>
        </p:spPr>
      </p:pic>
      <p:pic>
        <p:nvPicPr>
          <p:cNvPr id="13" name="Imagen 12"/>
          <p:cNvPicPr>
            <a:picLocks noChangeAspect="1"/>
          </p:cNvPicPr>
          <p:nvPr/>
        </p:nvPicPr>
        <p:blipFill>
          <a:blip r:embed="rId4"/>
          <a:stretch>
            <a:fillRect/>
          </a:stretch>
        </p:blipFill>
        <p:spPr>
          <a:xfrm>
            <a:off x="6156176" y="332656"/>
            <a:ext cx="2744929" cy="1682605"/>
          </a:xfrm>
          <a:prstGeom prst="rect">
            <a:avLst/>
          </a:prstGeom>
        </p:spPr>
      </p:pic>
      <p:pic>
        <p:nvPicPr>
          <p:cNvPr id="14" name="Imagen 13"/>
          <p:cNvPicPr>
            <a:picLocks noChangeAspect="1"/>
          </p:cNvPicPr>
          <p:nvPr/>
        </p:nvPicPr>
        <p:blipFill>
          <a:blip r:embed="rId5"/>
          <a:stretch>
            <a:fillRect/>
          </a:stretch>
        </p:blipFill>
        <p:spPr>
          <a:xfrm>
            <a:off x="6948264" y="6309320"/>
            <a:ext cx="1605775" cy="288032"/>
          </a:xfrm>
          <a:prstGeom prst="rect">
            <a:avLst/>
          </a:prstGeom>
        </p:spPr>
      </p:pic>
      <p:sp>
        <p:nvSpPr>
          <p:cNvPr id="2" name="CuadroTexto 1"/>
          <p:cNvSpPr txBox="1"/>
          <p:nvPr/>
        </p:nvSpPr>
        <p:spPr>
          <a:xfrm>
            <a:off x="395536" y="764704"/>
            <a:ext cx="5184575" cy="4524316"/>
          </a:xfrm>
          <a:prstGeom prst="rect">
            <a:avLst/>
          </a:prstGeom>
          <a:noFill/>
        </p:spPr>
        <p:txBody>
          <a:bodyPr wrap="square" rtlCol="0">
            <a:spAutoFit/>
          </a:bodyPr>
          <a:lstStyle/>
          <a:p>
            <a:pPr algn="just"/>
            <a:r>
              <a:rPr lang="es-ES" sz="3600" dirty="0">
                <a:solidFill>
                  <a:srgbClr val="FFFF00"/>
                </a:solidFill>
              </a:rPr>
              <a:t>“A España ya no le quita nadie el sambenito de ser el país que más tiempo va a permanecer bajo el yugo del procedimiento de déficit excesivo.”</a:t>
            </a:r>
          </a:p>
        </p:txBody>
      </p:sp>
    </p:spTree>
    <p:extLst>
      <p:ext uri="{BB962C8B-B14F-4D97-AF65-F5344CB8AC3E}">
        <p14:creationId xmlns:p14="http://schemas.microsoft.com/office/powerpoint/2010/main" val="2124641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latin typeface="+mj-lt"/>
              </a:rPr>
              <a:pPr algn="ctr" eaLnBrk="0" hangingPunct="0"/>
              <a:t>26</a:t>
            </a:fld>
            <a:endParaRPr lang="en-US" sz="1100" dirty="0">
              <a:solidFill>
                <a:srgbClr val="000000"/>
              </a:solidFill>
              <a:latin typeface="+mj-lt"/>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r>
              <a:rPr lang="es-ES" dirty="0" smtClean="0"/>
              <a:t>DÉFICIT Y DEUDA </a:t>
            </a:r>
            <a:endParaRPr lang="es-ES" dirty="0"/>
          </a:p>
        </p:txBody>
      </p:sp>
      <p:sp>
        <p:nvSpPr>
          <p:cNvPr id="2" name="Rectángulo 1">
            <a:extLst>
              <a:ext uri="{FF2B5EF4-FFF2-40B4-BE49-F238E27FC236}">
                <a16:creationId xmlns:a16="http://schemas.microsoft.com/office/drawing/2014/main" xmlns="" id="{A9003F04-E125-F144-AE85-89EBE5A4D5E2}"/>
              </a:ext>
            </a:extLst>
          </p:cNvPr>
          <p:cNvSpPr/>
          <p:nvPr/>
        </p:nvSpPr>
        <p:spPr>
          <a:xfrm>
            <a:off x="611560" y="1124744"/>
            <a:ext cx="7776864" cy="4524315"/>
          </a:xfrm>
          <a:prstGeom prst="rect">
            <a:avLst/>
          </a:prstGeom>
        </p:spPr>
        <p:txBody>
          <a:bodyPr wrap="square">
            <a:spAutoFit/>
          </a:bodyPr>
          <a:lstStyle/>
          <a:p>
            <a:pPr algn="just"/>
            <a:r>
              <a:rPr lang="es-ES" sz="3600" dirty="0" smtClean="0">
                <a:solidFill>
                  <a:srgbClr val="FFFF00"/>
                </a:solidFill>
                <a:latin typeface="+mj-lt"/>
              </a:rPr>
              <a:t>“En España</a:t>
            </a:r>
            <a:r>
              <a:rPr lang="es-ES" sz="3600" dirty="0">
                <a:solidFill>
                  <a:srgbClr val="FFFF00"/>
                </a:solidFill>
                <a:latin typeface="+mj-lt"/>
              </a:rPr>
              <a:t>, tanto la ratio de deuda pública sobre el PIB como el déficit público estructural se mantienen en niveles alejados de los límites establecidos en el PEC, lo que exigirá proseguir el proceso de consolidación fiscal en los próximos </a:t>
            </a:r>
            <a:r>
              <a:rPr lang="es-ES" sz="3600" dirty="0" smtClean="0">
                <a:solidFill>
                  <a:srgbClr val="FFFF00"/>
                </a:solidFill>
                <a:latin typeface="+mj-lt"/>
              </a:rPr>
              <a:t>años”</a:t>
            </a:r>
            <a:r>
              <a:rPr lang="es-ES" sz="3600" dirty="0">
                <a:solidFill>
                  <a:srgbClr val="FFFF00"/>
                </a:solidFill>
                <a:latin typeface="+mj-lt"/>
              </a:rPr>
              <a:t> </a:t>
            </a:r>
            <a:endParaRPr lang="es-ES" sz="3600" dirty="0">
              <a:solidFill>
                <a:srgbClr val="FFFF00"/>
              </a:solidFill>
              <a:effectLst/>
              <a:latin typeface="+mj-lt"/>
            </a:endParaRPr>
          </a:p>
        </p:txBody>
      </p:sp>
      <p:sp>
        <p:nvSpPr>
          <p:cNvPr id="6" name="CuadroTexto 4">
            <a:extLst>
              <a:ext uri="{FF2B5EF4-FFF2-40B4-BE49-F238E27FC236}">
                <a16:creationId xmlns:a16="http://schemas.microsoft.com/office/drawing/2014/main" xmlns="" id="{0F3C2423-BD76-B944-B670-7F02AA7D8B3A}"/>
              </a:ext>
            </a:extLst>
          </p:cNvPr>
          <p:cNvSpPr txBox="1"/>
          <p:nvPr/>
        </p:nvSpPr>
        <p:spPr>
          <a:xfrm>
            <a:off x="395536" y="5877272"/>
            <a:ext cx="8352928" cy="461665"/>
          </a:xfrm>
          <a:prstGeom prst="rect">
            <a:avLst/>
          </a:prstGeom>
          <a:noFill/>
        </p:spPr>
        <p:txBody>
          <a:bodyPr wrap="square" rtlCol="0">
            <a:spAutoFit/>
          </a:bodyPr>
          <a:lstStyle/>
          <a:p>
            <a:r>
              <a:rPr lang="es-ES" sz="2400" dirty="0">
                <a:solidFill>
                  <a:srgbClr val="FFFF00"/>
                </a:solidFill>
                <a:latin typeface="+mj-lt"/>
              </a:rPr>
              <a:t>Banco de </a:t>
            </a:r>
            <a:r>
              <a:rPr lang="es-ES" sz="2400" dirty="0" smtClean="0">
                <a:solidFill>
                  <a:srgbClr val="FFFF00"/>
                </a:solidFill>
                <a:latin typeface="+mj-lt"/>
              </a:rPr>
              <a:t>España: </a:t>
            </a:r>
            <a:r>
              <a:rPr lang="es-ES" sz="2400" dirty="0">
                <a:solidFill>
                  <a:srgbClr val="FFFF00"/>
                </a:solidFill>
                <a:latin typeface="+mj-lt"/>
              </a:rPr>
              <a:t>Informe anual </a:t>
            </a:r>
            <a:r>
              <a:rPr lang="es-ES" sz="2400" dirty="0" smtClean="0">
                <a:solidFill>
                  <a:srgbClr val="FFFF00"/>
                </a:solidFill>
                <a:latin typeface="+mj-lt"/>
              </a:rPr>
              <a:t>2017, mayo 2018</a:t>
            </a:r>
            <a:endParaRPr lang="es-ES" sz="2400" dirty="0">
              <a:solidFill>
                <a:srgbClr val="FFFF00"/>
              </a:solidFill>
              <a:latin typeface="+mj-lt"/>
            </a:endParaRPr>
          </a:p>
        </p:txBody>
      </p:sp>
    </p:spTree>
    <p:extLst>
      <p:ext uri="{BB962C8B-B14F-4D97-AF65-F5344CB8AC3E}">
        <p14:creationId xmlns:p14="http://schemas.microsoft.com/office/powerpoint/2010/main" val="1715821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55576" y="548681"/>
            <a:ext cx="6984776" cy="6018152"/>
          </a:xfrm>
        </p:spPr>
        <p:txBody>
          <a:bodyPr>
            <a:normAutofit/>
          </a:bodyPr>
          <a:lstStyle/>
          <a:p>
            <a:pPr marL="0" indent="0" algn="ctr">
              <a:buNone/>
            </a:pPr>
            <a:r>
              <a:rPr lang="es-ES" dirty="0"/>
              <a:t>¿QUIÉN VA  A PAGAR LA DEUDA?</a:t>
            </a:r>
            <a:endParaRPr lang="es-ES" dirty="0">
              <a:solidFill>
                <a:srgbClr val="FFFF00"/>
              </a:solidFill>
            </a:endParaRPr>
          </a:p>
        </p:txBody>
      </p:sp>
      <p:pic>
        <p:nvPicPr>
          <p:cNvPr id="5" name="Imagen 4"/>
          <p:cNvPicPr>
            <a:picLocks noChangeAspect="1"/>
          </p:cNvPicPr>
          <p:nvPr/>
        </p:nvPicPr>
        <p:blipFill>
          <a:blip r:embed="rId2"/>
          <a:stretch>
            <a:fillRect/>
          </a:stretch>
        </p:blipFill>
        <p:spPr>
          <a:xfrm>
            <a:off x="2915816" y="1052736"/>
            <a:ext cx="3672408" cy="4896544"/>
          </a:xfrm>
          <a:prstGeom prst="rect">
            <a:avLst/>
          </a:prstGeom>
        </p:spPr>
      </p:pic>
      <p:sp>
        <p:nvSpPr>
          <p:cNvPr id="4" name="Marcador de número de diapositiva 3"/>
          <p:cNvSpPr>
            <a:spLocks noGrp="1"/>
          </p:cNvSpPr>
          <p:nvPr>
            <p:ph type="sldNum" sz="quarter" idx="12"/>
          </p:nvPr>
        </p:nvSpPr>
        <p:spPr/>
        <p:txBody>
          <a:bodyPr/>
          <a:lstStyle/>
          <a:p>
            <a:fld id="{C468F9BB-2C1A-914E-9376-FA942F3F6EA0}" type="slidenum">
              <a:rPr lang="es-ES" smtClean="0"/>
              <a:t>27</a:t>
            </a:fld>
            <a:endParaRPr lang="es-ES" dirty="0"/>
          </a:p>
        </p:txBody>
      </p:sp>
      <p:sp>
        <p:nvSpPr>
          <p:cNvPr id="2" name="CuadroTexto 1"/>
          <p:cNvSpPr txBox="1"/>
          <p:nvPr/>
        </p:nvSpPr>
        <p:spPr>
          <a:xfrm>
            <a:off x="1619672" y="188640"/>
            <a:ext cx="6139534" cy="369332"/>
          </a:xfrm>
          <a:prstGeom prst="rect">
            <a:avLst/>
          </a:prstGeom>
          <a:noFill/>
        </p:spPr>
        <p:txBody>
          <a:bodyPr wrap="none" rtlCol="0">
            <a:spAutoFit/>
          </a:bodyPr>
          <a:lstStyle/>
          <a:p>
            <a:r>
              <a:rPr lang="es-ES" dirty="0">
                <a:solidFill>
                  <a:srgbClr val="FFFF00"/>
                </a:solidFill>
              </a:rPr>
              <a:t>¿DÓNDE ESTAMOS? UNA ECONOMÍA VULNERABLE</a:t>
            </a:r>
          </a:p>
        </p:txBody>
      </p:sp>
      <p:sp>
        <p:nvSpPr>
          <p:cNvPr id="10" name="Rectángulo 9"/>
          <p:cNvSpPr/>
          <p:nvPr/>
        </p:nvSpPr>
        <p:spPr>
          <a:xfrm>
            <a:off x="1547664" y="6021288"/>
            <a:ext cx="6408712" cy="615553"/>
          </a:xfrm>
          <a:prstGeom prst="rect">
            <a:avLst/>
          </a:prstGeom>
        </p:spPr>
        <p:txBody>
          <a:bodyPr wrap="square">
            <a:spAutoFit/>
          </a:bodyPr>
          <a:lstStyle/>
          <a:p>
            <a:pPr algn="just">
              <a:lnSpc>
                <a:spcPct val="150000"/>
              </a:lnSpc>
            </a:pPr>
            <a:r>
              <a:rPr lang="es-ES" sz="2400" dirty="0">
                <a:solidFill>
                  <a:srgbClr val="FFFF00"/>
                </a:solidFill>
              </a:rPr>
              <a:t>¿SOLIDARIDAD INTERGENERACIONAL?</a:t>
            </a:r>
          </a:p>
        </p:txBody>
      </p:sp>
    </p:spTree>
    <p:extLst>
      <p:ext uri="{BB962C8B-B14F-4D97-AF65-F5344CB8AC3E}">
        <p14:creationId xmlns:p14="http://schemas.microsoft.com/office/powerpoint/2010/main" val="3573954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28</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normAutofit fontScale="90000"/>
          </a:bodyPr>
          <a:lstStyle/>
          <a:p>
            <a:r>
              <a:rPr lang="es-ES" dirty="0" smtClean="0"/>
              <a:t>GASTO SANITARIO Y </a:t>
            </a:r>
            <a:br>
              <a:rPr lang="es-ES" dirty="0" smtClean="0"/>
            </a:br>
            <a:r>
              <a:rPr lang="es-ES" dirty="0" smtClean="0"/>
              <a:t>REFORMAS ESTRUCTURALES</a:t>
            </a:r>
            <a:endParaRPr lang="es-ES" dirty="0"/>
          </a:p>
        </p:txBody>
      </p:sp>
      <p:sp>
        <p:nvSpPr>
          <p:cNvPr id="2" name="Rectángulo 1">
            <a:extLst>
              <a:ext uri="{FF2B5EF4-FFF2-40B4-BE49-F238E27FC236}">
                <a16:creationId xmlns:a16="http://schemas.microsoft.com/office/drawing/2014/main" xmlns="" id="{1CE5C60C-078A-7645-83D0-FBB486F01596}"/>
              </a:ext>
            </a:extLst>
          </p:cNvPr>
          <p:cNvSpPr/>
          <p:nvPr/>
        </p:nvSpPr>
        <p:spPr>
          <a:xfrm>
            <a:off x="4211960" y="1412776"/>
            <a:ext cx="4932040" cy="5016758"/>
          </a:xfrm>
          <a:prstGeom prst="rect">
            <a:avLst/>
          </a:prstGeom>
        </p:spPr>
        <p:txBody>
          <a:bodyPr wrap="square">
            <a:spAutoFit/>
          </a:bodyPr>
          <a:lstStyle/>
          <a:p>
            <a:pPr algn="just"/>
            <a:r>
              <a:rPr lang="es-ES_tradnl" sz="4000" dirty="0" smtClean="0">
                <a:solidFill>
                  <a:srgbClr val="FFFF00"/>
                </a:solidFill>
                <a:latin typeface="Verdana" panose="020B0604030504040204" pitchFamily="34" charset="0"/>
                <a:ea typeface="Calibri" panose="020F0502020204030204" pitchFamily="34" charset="0"/>
                <a:cs typeface="Times New Roman" panose="02020603050405020304" pitchFamily="18" charset="0"/>
              </a:rPr>
              <a:t>“El nivel </a:t>
            </a:r>
            <a:r>
              <a:rPr lang="es-ES_tradnl" sz="4000" dirty="0">
                <a:solidFill>
                  <a:srgbClr val="FFFF00"/>
                </a:solidFill>
                <a:latin typeface="Verdana" panose="020B0604030504040204" pitchFamily="34" charset="0"/>
                <a:ea typeface="Calibri" panose="020F0502020204030204" pitchFamily="34" charset="0"/>
                <a:cs typeface="Times New Roman" panose="02020603050405020304" pitchFamily="18" charset="0"/>
              </a:rPr>
              <a:t>de gasto seguramente no es el principal problema de nuestro sistema sanitario, sino las deficiencias </a:t>
            </a:r>
            <a:r>
              <a:rPr lang="es-ES_tradnl" sz="4000" dirty="0" smtClean="0">
                <a:solidFill>
                  <a:srgbClr val="FFFF00"/>
                </a:solidFill>
                <a:latin typeface="Verdana" panose="020B0604030504040204" pitchFamily="34" charset="0"/>
                <a:ea typeface="Calibri" panose="020F0502020204030204" pitchFamily="34" charset="0"/>
                <a:cs typeface="Times New Roman" panose="02020603050405020304" pitchFamily="18" charset="0"/>
              </a:rPr>
              <a:t>estructurales”</a:t>
            </a:r>
            <a:endParaRPr lang="es-ES" sz="4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390618"/>
            <a:ext cx="3512498" cy="5040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00852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700A2"/>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6095" y="2132856"/>
            <a:ext cx="3142669" cy="4511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ángulo 1"/>
          <p:cNvSpPr/>
          <p:nvPr/>
        </p:nvSpPr>
        <p:spPr>
          <a:xfrm>
            <a:off x="251520" y="620688"/>
            <a:ext cx="8784976" cy="1077218"/>
          </a:xfrm>
          <a:prstGeom prst="rect">
            <a:avLst/>
          </a:prstGeom>
          <a:solidFill>
            <a:srgbClr val="FFFF00"/>
          </a:solidFill>
        </p:spPr>
        <p:txBody>
          <a:bodyPr wrap="square">
            <a:spAutoFit/>
          </a:bodyPr>
          <a:lstStyle/>
          <a:p>
            <a:r>
              <a:rPr lang="es-ES_tradnl" sz="3200" u="sng" dirty="0">
                <a:solidFill>
                  <a:srgbClr val="FFFF00"/>
                </a:solidFill>
                <a:hlinkClick r:id="rId3"/>
              </a:rPr>
              <a:t>http://www.funcas.es/publicaciones/Sumario.aspx?IdRef=9-08017</a:t>
            </a:r>
            <a:endParaRPr lang="es-ES" sz="3200" dirty="0">
              <a:solidFill>
                <a:srgbClr val="FFFF00"/>
              </a:solidFill>
            </a:endParaRPr>
          </a:p>
        </p:txBody>
      </p:sp>
    </p:spTree>
    <p:extLst>
      <p:ext uri="{BB962C8B-B14F-4D97-AF65-F5344CB8AC3E}">
        <p14:creationId xmlns:p14="http://schemas.microsoft.com/office/powerpoint/2010/main" val="1985013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3</a:t>
            </a:fld>
            <a:endParaRPr lang="en-US" sz="1100" dirty="0">
              <a:solidFill>
                <a:srgbClr val="000000"/>
              </a:solidFill>
            </a:endParaRPr>
          </a:p>
        </p:txBody>
      </p:sp>
      <p:sp>
        <p:nvSpPr>
          <p:cNvPr id="2" name="Título 1"/>
          <p:cNvSpPr>
            <a:spLocks noGrp="1"/>
          </p:cNvSpPr>
          <p:nvPr>
            <p:ph type="title"/>
          </p:nvPr>
        </p:nvSpPr>
        <p:spPr>
          <a:xfrm>
            <a:off x="3995936" y="1556792"/>
            <a:ext cx="4896544" cy="3681764"/>
          </a:xfrm>
        </p:spPr>
        <p:txBody>
          <a:bodyPr>
            <a:normAutofit/>
          </a:bodyPr>
          <a:lstStyle/>
          <a:p>
            <a:r>
              <a:rPr lang="es-ES_tradnl" b="1" dirty="0">
                <a:latin typeface="Calibri" pitchFamily="34" charset="0"/>
              </a:rPr>
              <a:t>QUÉ PUEDE DECIR UN ECONOMISTA?</a:t>
            </a:r>
            <a:br>
              <a:rPr lang="es-ES_tradnl" b="1" dirty="0">
                <a:latin typeface="Calibri" pitchFamily="34" charset="0"/>
              </a:rPr>
            </a:br>
            <a:endParaRPr lang="es-ES" dirty="0"/>
          </a:p>
        </p:txBody>
      </p:sp>
      <p:pic>
        <p:nvPicPr>
          <p:cNvPr id="6" name="Picture 4"/>
          <p:cNvPicPr>
            <a:picLocks noChangeAspect="1" noChangeArrowheads="1"/>
          </p:cNvPicPr>
          <p:nvPr/>
        </p:nvPicPr>
        <p:blipFill>
          <a:blip r:embed="rId3">
            <a:lum bright="24000" contrast="6000"/>
          </a:blip>
          <a:srcRect l="37006" t="6596" r="38190" b="41338"/>
          <a:stretch>
            <a:fillRect/>
          </a:stretch>
        </p:blipFill>
        <p:spPr bwMode="auto">
          <a:xfrm>
            <a:off x="179512" y="836712"/>
            <a:ext cx="3676983" cy="5788293"/>
          </a:xfrm>
          <a:prstGeom prst="rect">
            <a:avLst/>
          </a:prstGeom>
          <a:noFill/>
          <a:ln w="9525">
            <a:noFill/>
            <a:miter lim="800000"/>
            <a:headEnd/>
            <a:tailEnd/>
          </a:ln>
        </p:spPr>
      </p:pic>
    </p:spTree>
    <p:extLst>
      <p:ext uri="{BB962C8B-B14F-4D97-AF65-F5344CB8AC3E}">
        <p14:creationId xmlns:p14="http://schemas.microsoft.com/office/powerpoint/2010/main" val="35975232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30</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r>
              <a:rPr lang="es-ES" dirty="0" smtClean="0"/>
              <a:t>GASTO SANITARIO Y REFORMAS</a:t>
            </a:r>
            <a:endParaRPr lang="es-E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244098"/>
            <a:ext cx="7261043" cy="5321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990" y="1628800"/>
            <a:ext cx="1428750"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639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8100392" y="6221691"/>
            <a:ext cx="864096" cy="365125"/>
          </a:xfrm>
          <a:prstGeom prst="rect">
            <a:avLst/>
          </a:prstGeom>
          <a:noFill/>
          <a:ln>
            <a:miter lim="800000"/>
            <a:headEnd/>
            <a:tailEnd/>
          </a:ln>
        </p:spPr>
        <p:txBody>
          <a:bodyPr/>
          <a:lstStyle/>
          <a:p>
            <a:pPr algn="ctr" eaLnBrk="0" hangingPunct="0"/>
            <a:fld id="{5D93FDCC-B566-43D8-ABB3-6CBA41AC0810}" type="slidenum">
              <a:rPr lang="en-US" sz="1100">
                <a:solidFill>
                  <a:srgbClr val="FFFF00"/>
                </a:solidFill>
              </a:rPr>
              <a:pPr algn="ctr" eaLnBrk="0" hangingPunct="0"/>
              <a:t>31</a:t>
            </a:fld>
            <a:endParaRPr lang="en-US" sz="1100" dirty="0">
              <a:solidFill>
                <a:srgbClr val="FFFF00"/>
              </a:solidFill>
            </a:endParaRPr>
          </a:p>
        </p:txBody>
      </p:sp>
      <p:graphicFrame>
        <p:nvGraphicFramePr>
          <p:cNvPr id="4" name="Tabla 3">
            <a:extLst>
              <a:ext uri="{FF2B5EF4-FFF2-40B4-BE49-F238E27FC236}">
                <a16:creationId xmlns:a16="http://schemas.microsoft.com/office/drawing/2014/main" xmlns="" id="{6EE3F9C4-1E4A-C545-A7E5-01E2861D0294}"/>
              </a:ext>
            </a:extLst>
          </p:cNvPr>
          <p:cNvGraphicFramePr>
            <a:graphicFrameLocks noGrp="1"/>
          </p:cNvGraphicFramePr>
          <p:nvPr>
            <p:extLst>
              <p:ext uri="{D42A27DB-BD31-4B8C-83A1-F6EECF244321}">
                <p14:modId xmlns:p14="http://schemas.microsoft.com/office/powerpoint/2010/main" val="732593313"/>
              </p:ext>
            </p:extLst>
          </p:nvPr>
        </p:nvGraphicFramePr>
        <p:xfrm>
          <a:off x="179512" y="824518"/>
          <a:ext cx="8640960" cy="5903294"/>
        </p:xfrm>
        <a:graphic>
          <a:graphicData uri="http://schemas.openxmlformats.org/drawingml/2006/table">
            <a:tbl>
              <a:tblPr firstRow="1" firstCol="1" bandRow="1">
                <a:tableStyleId>{5C22544A-7EE6-4342-B048-85BDC9FD1C3A}</a:tableStyleId>
              </a:tblPr>
              <a:tblGrid>
                <a:gridCol w="1440160">
                  <a:extLst>
                    <a:ext uri="{9D8B030D-6E8A-4147-A177-3AD203B41FA5}">
                      <a16:colId xmlns:a16="http://schemas.microsoft.com/office/drawing/2014/main" xmlns="" val="1881876562"/>
                    </a:ext>
                  </a:extLst>
                </a:gridCol>
                <a:gridCol w="1440160">
                  <a:extLst>
                    <a:ext uri="{9D8B030D-6E8A-4147-A177-3AD203B41FA5}">
                      <a16:colId xmlns:a16="http://schemas.microsoft.com/office/drawing/2014/main" xmlns="" val="27339675"/>
                    </a:ext>
                  </a:extLst>
                </a:gridCol>
                <a:gridCol w="1440160">
                  <a:extLst>
                    <a:ext uri="{9D8B030D-6E8A-4147-A177-3AD203B41FA5}">
                      <a16:colId xmlns:a16="http://schemas.microsoft.com/office/drawing/2014/main" xmlns="" val="3467255181"/>
                    </a:ext>
                  </a:extLst>
                </a:gridCol>
                <a:gridCol w="1440160">
                  <a:extLst>
                    <a:ext uri="{9D8B030D-6E8A-4147-A177-3AD203B41FA5}">
                      <a16:colId xmlns:a16="http://schemas.microsoft.com/office/drawing/2014/main" xmlns="" val="895287311"/>
                    </a:ext>
                  </a:extLst>
                </a:gridCol>
                <a:gridCol w="1440160">
                  <a:extLst>
                    <a:ext uri="{9D8B030D-6E8A-4147-A177-3AD203B41FA5}">
                      <a16:colId xmlns:a16="http://schemas.microsoft.com/office/drawing/2014/main" xmlns="" val="1297259391"/>
                    </a:ext>
                  </a:extLst>
                </a:gridCol>
                <a:gridCol w="1440160">
                  <a:extLst>
                    <a:ext uri="{9D8B030D-6E8A-4147-A177-3AD203B41FA5}">
                      <a16:colId xmlns:a16="http://schemas.microsoft.com/office/drawing/2014/main" xmlns="" val="1027880373"/>
                    </a:ext>
                  </a:extLst>
                </a:gridCol>
              </a:tblGrid>
              <a:tr h="142862">
                <a:tc gridSpan="6">
                  <a:txBody>
                    <a:bodyPr/>
                    <a:lstStyle/>
                    <a:p>
                      <a:pPr algn="ctr">
                        <a:spcAft>
                          <a:spcPts val="0"/>
                        </a:spcAft>
                      </a:pPr>
                      <a:r>
                        <a:rPr lang="es-ES_tradnl" sz="1400">
                          <a:effectLst/>
                        </a:rPr>
                        <a:t>GSP  SUCESIVAS PREVISIONES 2015-2019. % PIB.</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xmlns="" val="2528588559"/>
                  </a:ext>
                </a:extLst>
              </a:tr>
              <a:tr h="142862">
                <a:tc>
                  <a:txBody>
                    <a:bodyPr/>
                    <a:lstStyle/>
                    <a:p>
                      <a:pPr algn="just">
                        <a:spcAft>
                          <a:spcPts val="0"/>
                        </a:spcAft>
                      </a:pPr>
                      <a:r>
                        <a:rPr lang="es-ES_tradnl" sz="1400">
                          <a:effectLst/>
                        </a:rPr>
                        <a:t> </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2015</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2016</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2017</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2018</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2019</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466346388"/>
                  </a:ext>
                </a:extLst>
              </a:tr>
              <a:tr h="714308">
                <a:tc>
                  <a:txBody>
                    <a:bodyPr/>
                    <a:lstStyle/>
                    <a:p>
                      <a:pPr algn="just">
                        <a:spcAft>
                          <a:spcPts val="0"/>
                        </a:spcAft>
                      </a:pPr>
                      <a:r>
                        <a:rPr lang="es-ES_tradnl" sz="1400" dirty="0">
                          <a:effectLst/>
                        </a:rPr>
                        <a:t>PLAN PRES 2013-2014 (12-8)</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dirty="0">
                          <a:effectLst/>
                        </a:rPr>
                        <a:t>-----</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1425843048"/>
                  </a:ext>
                </a:extLst>
              </a:tr>
              <a:tr h="692711">
                <a:tc>
                  <a:txBody>
                    <a:bodyPr/>
                    <a:lstStyle/>
                    <a:p>
                      <a:pPr algn="just">
                        <a:spcAft>
                          <a:spcPts val="0"/>
                        </a:spcAft>
                      </a:pPr>
                      <a:r>
                        <a:rPr lang="es-ES_tradnl" sz="1400" dirty="0">
                          <a:effectLst/>
                        </a:rPr>
                        <a:t>PLAN PRES 2015 (14-10)</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5,7</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1766179819"/>
                  </a:ext>
                </a:extLst>
              </a:tr>
              <a:tr h="857169">
                <a:tc>
                  <a:txBody>
                    <a:bodyPr/>
                    <a:lstStyle/>
                    <a:p>
                      <a:pPr algn="just">
                        <a:spcAft>
                          <a:spcPts val="0"/>
                        </a:spcAft>
                      </a:pPr>
                      <a:r>
                        <a:rPr lang="es-ES_tradnl" sz="1400" dirty="0">
                          <a:effectLst/>
                        </a:rPr>
                        <a:t>PROGR ESTAB 2015-2018 (15-4)</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dirty="0">
                          <a:effectLst/>
                        </a:rPr>
                        <a:t>------</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5,3</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1784816663"/>
                  </a:ext>
                </a:extLst>
              </a:tr>
              <a:tr h="692711">
                <a:tc>
                  <a:txBody>
                    <a:bodyPr/>
                    <a:lstStyle/>
                    <a:p>
                      <a:pPr algn="just">
                        <a:spcAft>
                          <a:spcPts val="0"/>
                        </a:spcAft>
                      </a:pPr>
                      <a:r>
                        <a:rPr lang="es-ES_tradnl" sz="1400" dirty="0">
                          <a:effectLst/>
                        </a:rPr>
                        <a:t>PLAN PRES 2016 (15-10)</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5,8</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5,6</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1944712502"/>
                  </a:ext>
                </a:extLst>
              </a:tr>
              <a:tr h="857169">
                <a:tc>
                  <a:txBody>
                    <a:bodyPr/>
                    <a:lstStyle/>
                    <a:p>
                      <a:pPr algn="just">
                        <a:spcAft>
                          <a:spcPts val="0"/>
                        </a:spcAft>
                      </a:pPr>
                      <a:r>
                        <a:rPr lang="es-ES_tradnl" sz="1400" dirty="0">
                          <a:effectLst/>
                        </a:rPr>
                        <a:t>PROG  ESTAB 2016-2019 (16-4) </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6,17</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5,95</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5,89</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5,81</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5,74</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2594922555"/>
                  </a:ext>
                </a:extLst>
              </a:tr>
              <a:tr h="692711">
                <a:tc>
                  <a:txBody>
                    <a:bodyPr/>
                    <a:lstStyle/>
                    <a:p>
                      <a:pPr algn="just">
                        <a:spcAft>
                          <a:spcPts val="0"/>
                        </a:spcAft>
                      </a:pPr>
                      <a:r>
                        <a:rPr lang="es-ES_tradnl" sz="1400" dirty="0">
                          <a:effectLst/>
                        </a:rPr>
                        <a:t>PLAN PRES 2017 (16-10)</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6,1</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6,0</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3462358532"/>
                  </a:ext>
                </a:extLst>
              </a:tr>
              <a:tr h="969795">
                <a:tc>
                  <a:txBody>
                    <a:bodyPr/>
                    <a:lstStyle/>
                    <a:p>
                      <a:pPr algn="just">
                        <a:spcAft>
                          <a:spcPts val="0"/>
                        </a:spcAft>
                      </a:pPr>
                      <a:r>
                        <a:rPr lang="es-ES_tradnl" sz="1400" dirty="0">
                          <a:effectLst/>
                        </a:rPr>
                        <a:t>ACTUALIZACIÓN PLAN PRES 2017 (16-12)</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6,19</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6,12</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b="1" dirty="0">
                          <a:effectLst/>
                        </a:rPr>
                        <a:t>5,92</a:t>
                      </a:r>
                      <a:endParaRPr lang="es-ES" sz="1400" b="1"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a:effectLst/>
                        </a:rPr>
                        <a:t>-----</a:t>
                      </a:r>
                      <a:endParaRPr lang="es-ES" sz="140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tc>
                  <a:txBody>
                    <a:bodyPr/>
                    <a:lstStyle/>
                    <a:p>
                      <a:pPr algn="just">
                        <a:spcAft>
                          <a:spcPts val="0"/>
                        </a:spcAft>
                      </a:pPr>
                      <a:r>
                        <a:rPr lang="es-ES_tradnl" sz="1400" dirty="0">
                          <a:effectLst/>
                        </a:rPr>
                        <a:t>-----</a:t>
                      </a:r>
                      <a:endParaRPr lang="es-ES" sz="1400" dirty="0">
                        <a:effectLst/>
                        <a:latin typeface="Verdana" panose="020B0604030504040204" pitchFamily="34" charset="0"/>
                        <a:ea typeface="MS Mincho" panose="02020609040205080304" pitchFamily="49" charset="-128"/>
                        <a:cs typeface="Times New Roman" panose="02020603050405020304" pitchFamily="18" charset="0"/>
                      </a:endParaRPr>
                    </a:p>
                  </a:txBody>
                  <a:tcPr marL="35359" marR="35359" marT="0" marB="0" anchor="ctr"/>
                </a:tc>
                <a:extLst>
                  <a:ext uri="{0D108BD9-81ED-4DB2-BD59-A6C34878D82A}">
                    <a16:rowId xmlns:a16="http://schemas.microsoft.com/office/drawing/2014/main" xmlns="" val="1675796520"/>
                  </a:ext>
                </a:extLst>
              </a:tr>
            </a:tbl>
          </a:graphicData>
        </a:graphic>
      </p:graphicFrame>
      <p:sp>
        <p:nvSpPr>
          <p:cNvPr id="9" name="Rectangle 1">
            <a:extLst>
              <a:ext uri="{FF2B5EF4-FFF2-40B4-BE49-F238E27FC236}">
                <a16:creationId xmlns:a16="http://schemas.microsoft.com/office/drawing/2014/main" xmlns="" id="{A18889C4-A762-7A40-9F72-3863497BA187}"/>
              </a:ext>
            </a:extLst>
          </p:cNvPr>
          <p:cNvSpPr>
            <a:spLocks noGrp="1" noChangeArrowheads="1"/>
          </p:cNvSpPr>
          <p:nvPr>
            <p:ph type="title"/>
          </p:nvPr>
        </p:nvSpPr>
        <p:spPr bwMode="auto">
          <a:xfrm>
            <a:off x="1619672" y="116632"/>
            <a:ext cx="734481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 sz="2000" b="1" i="0" u="none" strike="noStrike" cap="none" normalizeH="0" baseline="0" dirty="0">
                <a:ln>
                  <a:noFill/>
                </a:ln>
                <a:solidFill>
                  <a:srgbClr val="FFFF00"/>
                </a:solidFill>
                <a:effectLst/>
                <a:latin typeface="Verdana" panose="020B0604030504040204" pitchFamily="34" charset="0"/>
                <a:ea typeface="MS Mincho" panose="02020609040205080304" pitchFamily="49" charset="-128"/>
                <a:cs typeface="Times New Roman" panose="02020603050405020304" pitchFamily="18" charset="0"/>
              </a:rPr>
              <a:t>LAS PREVISIONES DEL GOBIERNO SE ELEVAN SUCESIVAMENTE</a:t>
            </a:r>
            <a:endParaRPr kumimoji="0" lang="es-ES_tradnl" altLang="es-ES" sz="2000" b="0" i="0" u="none" strike="noStrike" cap="none" normalizeH="0" baseline="0" dirty="0">
              <a:ln>
                <a:noFill/>
              </a:ln>
              <a:solidFill>
                <a:srgbClr val="FFFF00"/>
              </a:solidFill>
              <a:effectLst/>
            </a:endParaRPr>
          </a:p>
        </p:txBody>
      </p:sp>
    </p:spTree>
    <p:extLst>
      <p:ext uri="{BB962C8B-B14F-4D97-AF65-F5344CB8AC3E}">
        <p14:creationId xmlns:p14="http://schemas.microsoft.com/office/powerpoint/2010/main" val="4224385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32</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endParaRPr lang="es-ES"/>
          </a:p>
        </p:txBody>
      </p:sp>
      <p:sp>
        <p:nvSpPr>
          <p:cNvPr id="2" name="Rectángulo 1">
            <a:extLst>
              <a:ext uri="{FF2B5EF4-FFF2-40B4-BE49-F238E27FC236}">
                <a16:creationId xmlns:a16="http://schemas.microsoft.com/office/drawing/2014/main" xmlns="" id="{BFF63EC5-5071-4D4F-9A0A-37AD599E44DD}"/>
              </a:ext>
            </a:extLst>
          </p:cNvPr>
          <p:cNvSpPr/>
          <p:nvPr/>
        </p:nvSpPr>
        <p:spPr>
          <a:xfrm>
            <a:off x="704088" y="1720840"/>
            <a:ext cx="7982712" cy="3139321"/>
          </a:xfrm>
          <a:prstGeom prst="rect">
            <a:avLst/>
          </a:prstGeom>
        </p:spPr>
        <p:txBody>
          <a:bodyPr wrap="square">
            <a:spAutoFit/>
          </a:bodyPr>
          <a:lstStyle/>
          <a:p>
            <a:pPr algn="just">
              <a:spcAft>
                <a:spcPts val="0"/>
              </a:spcAft>
            </a:pPr>
            <a:r>
              <a:rPr lang="es-ES_tradnl" b="1"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LAS CIFRAS REALIZADAS SUPERAN A LAS PREVISTAS POR EL GOBIERNO</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 </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2015.</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EGSP: 6,1</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PREVISIONES:  5,7; 5,8; </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 </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 </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2016</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smtClean="0">
                <a:solidFill>
                  <a:srgbClr val="FFFF00"/>
                </a:solidFill>
                <a:latin typeface="Verdana" panose="020B0604030504040204" pitchFamily="34" charset="0"/>
                <a:ea typeface="MS Mincho" panose="02020609040205080304" pitchFamily="49" charset="-128"/>
                <a:cs typeface="Times New Roman" panose="02020603050405020304" pitchFamily="18" charset="0"/>
              </a:rPr>
              <a:t>EGSP 6,0</a:t>
            </a:r>
            <a:endParaRPr lang="es-ES" sz="1200" dirty="0">
              <a:solidFill>
                <a:srgbClr val="FFFF00"/>
              </a:solidFill>
              <a:latin typeface="Verdana" panose="020B0604030504040204" pitchFamily="34" charset="0"/>
              <a:ea typeface="MS Mincho" panose="02020609040205080304" pitchFamily="49" charset="-128"/>
              <a:cs typeface="Times New Roman" panose="02020603050405020304" pitchFamily="18" charset="0"/>
            </a:endParaRPr>
          </a:p>
          <a:p>
            <a:pPr algn="just">
              <a:spcAft>
                <a:spcPts val="0"/>
              </a:spcAft>
            </a:pPr>
            <a:r>
              <a:rPr lang="es-ES_tradnl" dirty="0">
                <a:solidFill>
                  <a:srgbClr val="FFFF00"/>
                </a:solidFill>
                <a:latin typeface="Verdana" panose="020B0604030504040204" pitchFamily="34" charset="0"/>
                <a:ea typeface="MS Mincho" panose="02020609040205080304" pitchFamily="49" charset="-128"/>
                <a:cs typeface="Times New Roman" panose="02020603050405020304" pitchFamily="18" charset="0"/>
              </a:rPr>
              <a:t>PREVISIONES:5,6; 6,0</a:t>
            </a:r>
            <a:endParaRPr lang="es-ES" sz="1200" dirty="0">
              <a:solidFill>
                <a:srgbClr val="FFFF00"/>
              </a:solidFill>
              <a:effectLst/>
              <a:latin typeface="Verdana" panose="020B060403050404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2202021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397933" y="1075266"/>
            <a:ext cx="8388880" cy="5568421"/>
          </a:xfrm>
        </p:spPr>
        <p:txBody>
          <a:bodyPr>
            <a:noAutofit/>
          </a:bodyPr>
          <a:lstStyle/>
          <a:p>
            <a:pPr algn="just"/>
            <a:endParaRPr lang="es-ES_tradnl" sz="2000" dirty="0"/>
          </a:p>
          <a:p>
            <a:pPr marL="538163" indent="-195263" algn="just">
              <a:spcBef>
                <a:spcPts val="0"/>
              </a:spcBef>
              <a:defRPr/>
            </a:pPr>
            <a:endParaRPr lang="es-ES" sz="2000" dirty="0">
              <a:solidFill>
                <a:srgbClr val="FFFF00"/>
              </a:solidFill>
            </a:endParaRPr>
          </a:p>
          <a:p>
            <a:pPr marL="0" indent="0" algn="ctr">
              <a:spcBef>
                <a:spcPts val="0"/>
              </a:spcBef>
              <a:buNone/>
              <a:defRPr/>
            </a:pPr>
            <a:r>
              <a:rPr lang="es-ES" sz="2000" b="1" u="sng" dirty="0">
                <a:latin typeface="Arial" charset="0"/>
                <a:cs typeface="Arial" charset="0"/>
              </a:rPr>
              <a:t>FUTURO: </a:t>
            </a:r>
          </a:p>
          <a:p>
            <a:pPr marL="0" indent="0" algn="ctr">
              <a:spcBef>
                <a:spcPts val="0"/>
              </a:spcBef>
              <a:buNone/>
              <a:defRPr/>
            </a:pPr>
            <a:endParaRPr lang="es-ES" sz="2000" b="1" u="sng" dirty="0">
              <a:latin typeface="Arial" charset="0"/>
              <a:cs typeface="Arial" charset="0"/>
              <a:sym typeface="Symbol" pitchFamily="18" charset="2"/>
            </a:endParaRPr>
          </a:p>
          <a:p>
            <a:pPr marL="0" indent="0" algn="ctr">
              <a:spcBef>
                <a:spcPts val="0"/>
              </a:spcBef>
              <a:buNone/>
              <a:defRPr/>
            </a:pPr>
            <a:r>
              <a:rPr lang="es-ES" sz="2000" b="1" u="sng" dirty="0">
                <a:latin typeface="Arial" charset="0"/>
                <a:cs typeface="Arial" charset="0"/>
                <a:sym typeface="Symbol" pitchFamily="18" charset="2"/>
              </a:rPr>
              <a:t>EL </a:t>
            </a:r>
            <a:r>
              <a:rPr lang="es-ES" sz="2000" b="1" u="sng" dirty="0">
                <a:latin typeface="Arial" charset="0"/>
                <a:cs typeface="Arial" charset="0"/>
              </a:rPr>
              <a:t>GASTO SANITARIO CONTINUARÁ CRECIENDO</a:t>
            </a:r>
          </a:p>
          <a:p>
            <a:pPr marL="538163" indent="-195263" algn="just">
              <a:spcBef>
                <a:spcPts val="0"/>
              </a:spcBef>
              <a:defRPr/>
            </a:pPr>
            <a:endParaRPr lang="es-ES_tradnl" sz="2000" dirty="0">
              <a:solidFill>
                <a:srgbClr val="FFFF00"/>
              </a:solidFill>
            </a:endParaRPr>
          </a:p>
        </p:txBody>
      </p:sp>
      <p:sp>
        <p:nvSpPr>
          <p:cNvPr id="47108" name="1 Marcador de número de diapositiva"/>
          <p:cNvSpPr>
            <a:spLocks noGrp="1"/>
          </p:cNvSpPr>
          <p:nvPr>
            <p:ph type="sldNum" sz="quarter" idx="12"/>
          </p:nvPr>
        </p:nvSpPr>
        <p:spPr>
          <a:noFill/>
        </p:spPr>
        <p:txBody>
          <a:bodyPr/>
          <a:lstStyle/>
          <a:p>
            <a:pPr algn="just"/>
            <a:fld id="{704ABCA1-8506-4B46-9A3B-BFF75AB800F2}" type="slidenum">
              <a:rPr lang="es-ES" sz="2000" smtClean="0">
                <a:solidFill>
                  <a:schemeClr val="tx2"/>
                </a:solidFill>
              </a:rPr>
              <a:pPr algn="just"/>
              <a:t>33</a:t>
            </a:fld>
            <a:endParaRPr lang="es-ES" sz="2000" dirty="0">
              <a:solidFill>
                <a:schemeClr val="tx2"/>
              </a:solidFill>
            </a:endParaRPr>
          </a:p>
        </p:txBody>
      </p:sp>
      <p:pic>
        <p:nvPicPr>
          <p:cNvPr id="2" name="Imagen 1"/>
          <p:cNvPicPr>
            <a:picLocks noChangeAspect="1"/>
          </p:cNvPicPr>
          <p:nvPr/>
        </p:nvPicPr>
        <p:blipFill>
          <a:blip r:embed="rId3"/>
          <a:stretch>
            <a:fillRect/>
          </a:stretch>
        </p:blipFill>
        <p:spPr>
          <a:xfrm>
            <a:off x="395536" y="468913"/>
            <a:ext cx="8420592" cy="5907819"/>
          </a:xfrm>
          <a:prstGeom prst="rect">
            <a:avLst/>
          </a:prstGeom>
        </p:spPr>
      </p:pic>
      <p:sp>
        <p:nvSpPr>
          <p:cNvPr id="3" name="Rectángulo 2"/>
          <p:cNvSpPr/>
          <p:nvPr/>
        </p:nvSpPr>
        <p:spPr>
          <a:xfrm>
            <a:off x="823482" y="1193057"/>
            <a:ext cx="3141133" cy="861774"/>
          </a:xfrm>
          <a:prstGeom prst="rect">
            <a:avLst/>
          </a:prstGeom>
        </p:spPr>
        <p:txBody>
          <a:bodyPr wrap="square">
            <a:spAutoFit/>
          </a:bodyPr>
          <a:lstStyle/>
          <a:p>
            <a:pPr marL="0" indent="0" algn="ctr">
              <a:spcBef>
                <a:spcPts val="0"/>
              </a:spcBef>
              <a:buNone/>
              <a:defRPr/>
            </a:pPr>
            <a:endParaRPr lang="es-ES" b="1" u="sng" dirty="0">
              <a:latin typeface="Arial" charset="0"/>
              <a:cs typeface="Arial" charset="0"/>
              <a:sym typeface="Symbol" pitchFamily="18" charset="2"/>
            </a:endParaRPr>
          </a:p>
          <a:p>
            <a:pPr marL="0" indent="0" algn="ctr">
              <a:spcBef>
                <a:spcPts val="0"/>
              </a:spcBef>
              <a:buNone/>
              <a:defRPr/>
            </a:pPr>
            <a:r>
              <a:rPr lang="es-ES" sz="3200" b="1" u="sng" dirty="0">
                <a:solidFill>
                  <a:srgbClr val="FFFF00"/>
                </a:solidFill>
                <a:latin typeface="Arial" charset="0"/>
                <a:cs typeface="Arial" charset="0"/>
                <a:sym typeface="Symbol" pitchFamily="18" charset="2"/>
              </a:rPr>
              <a:t>EL </a:t>
            </a:r>
            <a:r>
              <a:rPr lang="es-ES" sz="3200" b="1" u="sng" dirty="0">
                <a:solidFill>
                  <a:srgbClr val="FFFF00"/>
                </a:solidFill>
                <a:latin typeface="Arial" charset="0"/>
                <a:cs typeface="Arial" charset="0"/>
              </a:rPr>
              <a:t>GASTO</a:t>
            </a:r>
          </a:p>
        </p:txBody>
      </p:sp>
      <p:sp>
        <p:nvSpPr>
          <p:cNvPr id="6" name="Rectángulo 5"/>
          <p:cNvSpPr/>
          <p:nvPr/>
        </p:nvSpPr>
        <p:spPr>
          <a:xfrm>
            <a:off x="6130217" y="1597047"/>
            <a:ext cx="2445434" cy="584776"/>
          </a:xfrm>
          <a:prstGeom prst="rect">
            <a:avLst/>
          </a:prstGeom>
        </p:spPr>
        <p:txBody>
          <a:bodyPr wrap="square">
            <a:spAutoFit/>
          </a:bodyPr>
          <a:lstStyle/>
          <a:p>
            <a:r>
              <a:rPr lang="es-ES" sz="3200" b="1" u="sng" dirty="0">
                <a:solidFill>
                  <a:srgbClr val="FFFF00"/>
                </a:solidFill>
                <a:latin typeface="Arial" charset="0"/>
                <a:cs typeface="Arial" charset="0"/>
              </a:rPr>
              <a:t>SANITARIO</a:t>
            </a:r>
            <a:r>
              <a:rPr lang="es-ES" sz="3200" b="1" u="sng" dirty="0">
                <a:latin typeface="Arial" charset="0"/>
                <a:cs typeface="Arial" charset="0"/>
              </a:rPr>
              <a:t> </a:t>
            </a:r>
            <a:endParaRPr lang="es-ES" sz="3200" dirty="0"/>
          </a:p>
        </p:txBody>
      </p:sp>
      <p:sp>
        <p:nvSpPr>
          <p:cNvPr id="8" name="Rectángulo 7"/>
          <p:cNvSpPr/>
          <p:nvPr/>
        </p:nvSpPr>
        <p:spPr>
          <a:xfrm>
            <a:off x="913745" y="3105035"/>
            <a:ext cx="2943033" cy="584776"/>
          </a:xfrm>
          <a:prstGeom prst="rect">
            <a:avLst/>
          </a:prstGeom>
        </p:spPr>
        <p:txBody>
          <a:bodyPr wrap="none">
            <a:spAutoFit/>
          </a:bodyPr>
          <a:lstStyle/>
          <a:p>
            <a:r>
              <a:rPr lang="es-ES" sz="3200" b="1" u="sng" dirty="0">
                <a:solidFill>
                  <a:srgbClr val="FFFF00"/>
                </a:solidFill>
                <a:latin typeface="Arial" charset="0"/>
                <a:cs typeface="Arial" charset="0"/>
              </a:rPr>
              <a:t>CONTINUARÁ</a:t>
            </a:r>
            <a:endParaRPr lang="es-ES" sz="3200" dirty="0">
              <a:solidFill>
                <a:srgbClr val="FFFF00"/>
              </a:solidFill>
            </a:endParaRPr>
          </a:p>
        </p:txBody>
      </p:sp>
      <p:sp>
        <p:nvSpPr>
          <p:cNvPr id="9" name="Rectángulo 8"/>
          <p:cNvSpPr/>
          <p:nvPr/>
        </p:nvSpPr>
        <p:spPr>
          <a:xfrm>
            <a:off x="5881952" y="3130435"/>
            <a:ext cx="2693699" cy="584776"/>
          </a:xfrm>
          <a:prstGeom prst="rect">
            <a:avLst/>
          </a:prstGeom>
        </p:spPr>
        <p:txBody>
          <a:bodyPr wrap="square">
            <a:spAutoFit/>
          </a:bodyPr>
          <a:lstStyle/>
          <a:p>
            <a:pPr marL="0" indent="0" algn="ctr">
              <a:spcBef>
                <a:spcPts val="0"/>
              </a:spcBef>
              <a:buNone/>
              <a:defRPr/>
            </a:pPr>
            <a:r>
              <a:rPr lang="es-ES" sz="3200" b="1" u="sng" dirty="0">
                <a:solidFill>
                  <a:srgbClr val="FFFF00"/>
                </a:solidFill>
                <a:latin typeface="Arial" charset="0"/>
                <a:cs typeface="Arial" charset="0"/>
              </a:rPr>
              <a:t>CRECIENDO</a:t>
            </a:r>
          </a:p>
        </p:txBody>
      </p:sp>
    </p:spTree>
    <p:extLst>
      <p:ext uri="{BB962C8B-B14F-4D97-AF65-F5344CB8AC3E}">
        <p14:creationId xmlns:p14="http://schemas.microsoft.com/office/powerpoint/2010/main" val="30586379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79235" y="116632"/>
            <a:ext cx="7632848" cy="576064"/>
          </a:xfrm>
        </p:spPr>
        <p:txBody>
          <a:bodyPr>
            <a:normAutofit/>
          </a:bodyPr>
          <a:lstStyle/>
          <a:p>
            <a:r>
              <a:rPr lang="es-ES" sz="2400" dirty="0" smtClean="0">
                <a:latin typeface="Verdana"/>
                <a:cs typeface="Verdana"/>
              </a:rPr>
              <a:t>III. ¿QUÉ HACER? ¿HAY SOLUCIONES?</a:t>
            </a:r>
            <a:endParaRPr lang="es-ES" sz="2400" dirty="0">
              <a:latin typeface="Verdana"/>
              <a:cs typeface="Verdana"/>
            </a:endParaRPr>
          </a:p>
        </p:txBody>
      </p:sp>
      <p:sp>
        <p:nvSpPr>
          <p:cNvPr id="3" name="CuadroTexto 2"/>
          <p:cNvSpPr txBox="1"/>
          <p:nvPr/>
        </p:nvSpPr>
        <p:spPr>
          <a:xfrm>
            <a:off x="853471" y="620688"/>
            <a:ext cx="7603864" cy="954107"/>
          </a:xfrm>
          <a:prstGeom prst="rect">
            <a:avLst/>
          </a:prstGeom>
          <a:noFill/>
        </p:spPr>
        <p:txBody>
          <a:bodyPr wrap="none" rtlCol="0">
            <a:spAutoFit/>
          </a:bodyPr>
          <a:lstStyle/>
          <a:p>
            <a:pPr algn="ctr"/>
            <a:r>
              <a:rPr lang="es-ES" sz="2800" dirty="0" smtClean="0">
                <a:solidFill>
                  <a:srgbClr val="FFFF00"/>
                </a:solidFill>
              </a:rPr>
              <a:t>4. INTEGRACIÓN Y REESTRUCTURACIÓN </a:t>
            </a:r>
          </a:p>
          <a:p>
            <a:pPr algn="ctr"/>
            <a:r>
              <a:rPr lang="es-ES" sz="2800" dirty="0" smtClean="0">
                <a:solidFill>
                  <a:srgbClr val="FFFF00"/>
                </a:solidFill>
              </a:rPr>
              <a:t>DE SERVICIOS</a:t>
            </a:r>
          </a:p>
        </p:txBody>
      </p:sp>
      <p:sp>
        <p:nvSpPr>
          <p:cNvPr id="5" name="Marcador de número de diapositiva 4"/>
          <p:cNvSpPr>
            <a:spLocks noGrp="1"/>
          </p:cNvSpPr>
          <p:nvPr>
            <p:ph type="sldNum" sz="quarter" idx="12"/>
          </p:nvPr>
        </p:nvSpPr>
        <p:spPr/>
        <p:txBody>
          <a:bodyPr/>
          <a:lstStyle/>
          <a:p>
            <a:fld id="{6C05EFED-01F0-4E9B-801C-25716255058C}" type="slidenum">
              <a:rPr lang="es-ES" smtClean="0"/>
              <a:pPr/>
              <a:t>34</a:t>
            </a:fld>
            <a:endParaRPr lang="es-ES"/>
          </a:p>
        </p:txBody>
      </p:sp>
      <p:pic>
        <p:nvPicPr>
          <p:cNvPr id="6" name="Picture 2"/>
          <p:cNvPicPr>
            <a:picLocks noChangeAspect="1" noChangeArrowheads="1"/>
          </p:cNvPicPr>
          <p:nvPr/>
        </p:nvPicPr>
        <p:blipFill>
          <a:blip r:embed="rId2" cstate="print"/>
          <a:srcRect/>
          <a:stretch>
            <a:fillRect/>
          </a:stretch>
        </p:blipFill>
        <p:spPr bwMode="auto">
          <a:xfrm>
            <a:off x="467544" y="1556792"/>
            <a:ext cx="5166609" cy="3888432"/>
          </a:xfrm>
          <a:prstGeom prst="rect">
            <a:avLst/>
          </a:prstGeom>
          <a:noFill/>
          <a:ln w="9525">
            <a:noFill/>
            <a:miter lim="800000"/>
            <a:headEnd/>
            <a:tailEnd/>
          </a:ln>
          <a:effectLst/>
        </p:spPr>
      </p:pic>
      <p:sp>
        <p:nvSpPr>
          <p:cNvPr id="7" name="4 CuadroTexto"/>
          <p:cNvSpPr txBox="1"/>
          <p:nvPr/>
        </p:nvSpPr>
        <p:spPr>
          <a:xfrm>
            <a:off x="6156176" y="1700808"/>
            <a:ext cx="2304256" cy="1569660"/>
          </a:xfrm>
          <a:prstGeom prst="rect">
            <a:avLst/>
          </a:prstGeom>
          <a:noFill/>
        </p:spPr>
        <p:txBody>
          <a:bodyPr wrap="square" rtlCol="0">
            <a:spAutoFit/>
          </a:bodyPr>
          <a:lstStyle/>
          <a:p>
            <a:pPr algn="just"/>
            <a:r>
              <a:rPr lang="es-ES" sz="2400" dirty="0" smtClean="0">
                <a:solidFill>
                  <a:srgbClr val="FFFF00"/>
                </a:solidFill>
                <a:latin typeface="Calibri" pitchFamily="34" charset="0"/>
              </a:rPr>
              <a:t>Median hospital </a:t>
            </a:r>
            <a:r>
              <a:rPr lang="en-US" sz="2400" dirty="0" smtClean="0">
                <a:solidFill>
                  <a:srgbClr val="FFFF00"/>
                </a:solidFill>
                <a:latin typeface="Calibri" pitchFamily="34" charset="0"/>
              </a:rPr>
              <a:t>surgical volume in England: 690 patients a year</a:t>
            </a:r>
            <a:endParaRPr lang="es-ES" sz="2400" dirty="0">
              <a:solidFill>
                <a:srgbClr val="FFFF00"/>
              </a:solidFill>
              <a:latin typeface="Calibri" pitchFamily="34" charset="0"/>
            </a:endParaRPr>
          </a:p>
        </p:txBody>
      </p:sp>
      <p:sp>
        <p:nvSpPr>
          <p:cNvPr id="8" name="5 CuadroTexto"/>
          <p:cNvSpPr txBox="1"/>
          <p:nvPr/>
        </p:nvSpPr>
        <p:spPr>
          <a:xfrm>
            <a:off x="6156176" y="3789040"/>
            <a:ext cx="2304256" cy="1569660"/>
          </a:xfrm>
          <a:prstGeom prst="rect">
            <a:avLst/>
          </a:prstGeom>
          <a:noFill/>
        </p:spPr>
        <p:txBody>
          <a:bodyPr wrap="square" rtlCol="0">
            <a:spAutoFit/>
          </a:bodyPr>
          <a:lstStyle/>
          <a:p>
            <a:pPr algn="just"/>
            <a:r>
              <a:rPr lang="es-ES" sz="2400" dirty="0" smtClean="0">
                <a:solidFill>
                  <a:srgbClr val="FFFF00"/>
                </a:solidFill>
                <a:latin typeface="Calibri" pitchFamily="34" charset="0"/>
              </a:rPr>
              <a:t>Median hospital </a:t>
            </a:r>
            <a:r>
              <a:rPr lang="en-US" sz="2400" dirty="0" smtClean="0">
                <a:solidFill>
                  <a:srgbClr val="FFFF00"/>
                </a:solidFill>
                <a:latin typeface="Calibri" pitchFamily="34" charset="0"/>
              </a:rPr>
              <a:t>surgical volume in Spain: 154 patients a year</a:t>
            </a:r>
            <a:endParaRPr lang="es-ES" sz="2400" dirty="0">
              <a:solidFill>
                <a:srgbClr val="FFFF00"/>
              </a:solidFill>
              <a:latin typeface="Calibri" pitchFamily="34" charset="0"/>
            </a:endParaRPr>
          </a:p>
        </p:txBody>
      </p:sp>
      <p:sp>
        <p:nvSpPr>
          <p:cNvPr id="9" name="3 CuadroTexto"/>
          <p:cNvSpPr txBox="1"/>
          <p:nvPr/>
        </p:nvSpPr>
        <p:spPr>
          <a:xfrm>
            <a:off x="467544" y="5589240"/>
            <a:ext cx="4680520" cy="646331"/>
          </a:xfrm>
          <a:prstGeom prst="rect">
            <a:avLst/>
          </a:prstGeom>
          <a:noFill/>
        </p:spPr>
        <p:txBody>
          <a:bodyPr wrap="square" rtlCol="0">
            <a:spAutoFit/>
          </a:bodyPr>
          <a:lstStyle/>
          <a:p>
            <a:pPr algn="just"/>
            <a:r>
              <a:rPr lang="es-ES" sz="1200" dirty="0" err="1" smtClean="0">
                <a:solidFill>
                  <a:srgbClr val="FFFF00"/>
                </a:solidFill>
                <a:latin typeface="Calibri" pitchFamily="34" charset="0"/>
              </a:rPr>
              <a:t>Gutacker</a:t>
            </a:r>
            <a:r>
              <a:rPr lang="es-ES" sz="1200" dirty="0" smtClean="0">
                <a:solidFill>
                  <a:srgbClr val="FFFF00"/>
                </a:solidFill>
                <a:latin typeface="Calibri" pitchFamily="34" charset="0"/>
              </a:rPr>
              <a:t> N et al. </a:t>
            </a:r>
            <a:r>
              <a:rPr lang="en-US" sz="1200" dirty="0" smtClean="0">
                <a:solidFill>
                  <a:srgbClr val="FFFF00"/>
                </a:solidFill>
                <a:latin typeface="Calibri" pitchFamily="34" charset="0"/>
              </a:rPr>
              <a:t>Comparing hospital performance within and across countries: an illustrative study of coronary artery bypass graft surgery in England and Spain). </a:t>
            </a:r>
            <a:r>
              <a:rPr lang="en-US" sz="1200" dirty="0" err="1" smtClean="0">
                <a:solidFill>
                  <a:srgbClr val="FFFF00"/>
                </a:solidFill>
                <a:latin typeface="Calibri" pitchFamily="34" charset="0"/>
              </a:rPr>
              <a:t>Eur</a:t>
            </a:r>
            <a:r>
              <a:rPr lang="en-US" sz="1200" dirty="0" smtClean="0">
                <a:solidFill>
                  <a:srgbClr val="FFFF00"/>
                </a:solidFill>
                <a:latin typeface="Calibri" pitchFamily="34" charset="0"/>
              </a:rPr>
              <a:t> J Pub Health 2015, Supplement 1, 28–34</a:t>
            </a:r>
            <a:endParaRPr lang="es-ES" sz="1200" dirty="0" smtClean="0">
              <a:solidFill>
                <a:srgbClr val="FFFF00"/>
              </a:solidFill>
              <a:latin typeface="Calibri" pitchFamily="34" charset="0"/>
            </a:endParaRPr>
          </a:p>
        </p:txBody>
      </p:sp>
      <p:sp>
        <p:nvSpPr>
          <p:cNvPr id="10" name="CuadroTexto 9"/>
          <p:cNvSpPr txBox="1"/>
          <p:nvPr/>
        </p:nvSpPr>
        <p:spPr>
          <a:xfrm>
            <a:off x="611560" y="6309320"/>
            <a:ext cx="1275597" cy="369332"/>
          </a:xfrm>
          <a:prstGeom prst="rect">
            <a:avLst/>
          </a:prstGeom>
          <a:noFill/>
        </p:spPr>
        <p:txBody>
          <a:bodyPr wrap="none" rtlCol="0">
            <a:spAutoFit/>
          </a:bodyPr>
          <a:lstStyle/>
          <a:p>
            <a:r>
              <a:rPr lang="es-ES" dirty="0" err="1" smtClean="0">
                <a:solidFill>
                  <a:srgbClr val="FFFF00"/>
                </a:solidFill>
              </a:rPr>
              <a:t>Elola</a:t>
            </a:r>
            <a:r>
              <a:rPr lang="es-ES" dirty="0" smtClean="0">
                <a:solidFill>
                  <a:srgbClr val="FFFF00"/>
                </a:solidFill>
              </a:rPr>
              <a:t> 2016</a:t>
            </a:r>
            <a:endParaRPr lang="es-ES" dirty="0">
              <a:solidFill>
                <a:srgbClr val="FFFF00"/>
              </a:solidFill>
            </a:endParaRPr>
          </a:p>
        </p:txBody>
      </p:sp>
    </p:spTree>
    <p:extLst>
      <p:ext uri="{BB962C8B-B14F-4D97-AF65-F5344CB8AC3E}">
        <p14:creationId xmlns:p14="http://schemas.microsoft.com/office/powerpoint/2010/main" val="401928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79235" y="116632"/>
            <a:ext cx="7632848" cy="576064"/>
          </a:xfrm>
        </p:spPr>
        <p:txBody>
          <a:bodyPr>
            <a:normAutofit/>
          </a:bodyPr>
          <a:lstStyle/>
          <a:p>
            <a:r>
              <a:rPr lang="es-ES" sz="2400" dirty="0" smtClean="0">
                <a:latin typeface="Verdana"/>
                <a:cs typeface="Verdana"/>
              </a:rPr>
              <a:t>III. ¿QUÉ HACER? ¿HAY SOLUCIONES?</a:t>
            </a:r>
            <a:endParaRPr lang="es-ES" sz="2400" dirty="0">
              <a:latin typeface="Verdana"/>
              <a:cs typeface="Verdana"/>
            </a:endParaRPr>
          </a:p>
        </p:txBody>
      </p:sp>
      <p:sp>
        <p:nvSpPr>
          <p:cNvPr id="3" name="CuadroTexto 2"/>
          <p:cNvSpPr txBox="1"/>
          <p:nvPr/>
        </p:nvSpPr>
        <p:spPr>
          <a:xfrm>
            <a:off x="107504" y="620688"/>
            <a:ext cx="8856984" cy="830997"/>
          </a:xfrm>
          <a:prstGeom prst="rect">
            <a:avLst/>
          </a:prstGeom>
          <a:noFill/>
        </p:spPr>
        <p:txBody>
          <a:bodyPr wrap="square" rtlCol="0">
            <a:spAutoFit/>
          </a:bodyPr>
          <a:lstStyle/>
          <a:p>
            <a:pPr algn="ctr"/>
            <a:r>
              <a:rPr lang="es-ES" sz="2400" dirty="0" smtClean="0">
                <a:solidFill>
                  <a:srgbClr val="FFFF00"/>
                </a:solidFill>
              </a:rPr>
              <a:t>4. INTEGRACIÓN Y REESTRUCTURACIÓN </a:t>
            </a:r>
          </a:p>
          <a:p>
            <a:pPr algn="ctr"/>
            <a:r>
              <a:rPr lang="es-ES" sz="2400" dirty="0" smtClean="0">
                <a:solidFill>
                  <a:srgbClr val="FFFF00"/>
                </a:solidFill>
              </a:rPr>
              <a:t>DE SERVICIOS</a:t>
            </a:r>
          </a:p>
        </p:txBody>
      </p:sp>
      <p:sp>
        <p:nvSpPr>
          <p:cNvPr id="5" name="Marcador de número de diapositiva 4"/>
          <p:cNvSpPr>
            <a:spLocks noGrp="1"/>
          </p:cNvSpPr>
          <p:nvPr>
            <p:ph type="sldNum" sz="quarter" idx="12"/>
          </p:nvPr>
        </p:nvSpPr>
        <p:spPr/>
        <p:txBody>
          <a:bodyPr/>
          <a:lstStyle/>
          <a:p>
            <a:fld id="{6C05EFED-01F0-4E9B-801C-25716255058C}" type="slidenum">
              <a:rPr lang="es-ES" smtClean="0"/>
              <a:pPr/>
              <a:t>35</a:t>
            </a:fld>
            <a:endParaRPr lang="es-ES"/>
          </a:p>
        </p:txBody>
      </p:sp>
      <p:sp>
        <p:nvSpPr>
          <p:cNvPr id="4" name="CuadroTexto 3"/>
          <p:cNvSpPr txBox="1"/>
          <p:nvPr/>
        </p:nvSpPr>
        <p:spPr>
          <a:xfrm>
            <a:off x="323528" y="1556792"/>
            <a:ext cx="8352928" cy="4832092"/>
          </a:xfrm>
          <a:prstGeom prst="rect">
            <a:avLst/>
          </a:prstGeom>
          <a:noFill/>
        </p:spPr>
        <p:txBody>
          <a:bodyPr wrap="square" rtlCol="0">
            <a:spAutoFit/>
          </a:bodyPr>
          <a:lstStyle/>
          <a:p>
            <a:pPr marL="342900" indent="-342900" algn="just">
              <a:buFont typeface="Arial"/>
              <a:buChar char="•"/>
            </a:pPr>
            <a:r>
              <a:rPr lang="es-ES" sz="2200" dirty="0" smtClean="0">
                <a:solidFill>
                  <a:srgbClr val="FFFF00"/>
                </a:solidFill>
              </a:rPr>
              <a:t>La fragmentación de servicios impide alcanzar el volumen o dimensión crítica necesaria.</a:t>
            </a:r>
          </a:p>
          <a:p>
            <a:pPr marL="342900" indent="-342900" algn="just">
              <a:buFont typeface="Arial"/>
              <a:buChar char="•"/>
            </a:pPr>
            <a:r>
              <a:rPr lang="es-ES" sz="2200" dirty="0" smtClean="0">
                <a:solidFill>
                  <a:srgbClr val="FFFF00"/>
                </a:solidFill>
              </a:rPr>
              <a:t>Las intervenciones complejas requieren medios, personal y una organización muy especializada, en un contexto de alta tecnología</a:t>
            </a:r>
          </a:p>
          <a:p>
            <a:pPr marL="342900" indent="-342900" algn="just">
              <a:buFont typeface="Arial"/>
              <a:buChar char="•"/>
            </a:pPr>
            <a:r>
              <a:rPr lang="es-ES" sz="2200" dirty="0" smtClean="0">
                <a:solidFill>
                  <a:srgbClr val="FFFF00"/>
                </a:solidFill>
              </a:rPr>
              <a:t>Los clínicos, cirujanos, enfermeras y la organización toda sanitaria tienen que ejercitarse continuamente para estar a punto y poder dar los mejores resultados en salud. Las curvas de aprendizaje son largas.</a:t>
            </a:r>
          </a:p>
          <a:p>
            <a:pPr marL="342900" indent="-342900" algn="just">
              <a:buFont typeface="Arial"/>
              <a:buChar char="•"/>
            </a:pPr>
            <a:r>
              <a:rPr lang="es-ES" sz="2200" dirty="0" smtClean="0">
                <a:solidFill>
                  <a:srgbClr val="FFFF00"/>
                </a:solidFill>
              </a:rPr>
              <a:t>La dispersión de hospitales no permite obtener buenos resultados en procesos complejos. Resulta muy cara.</a:t>
            </a:r>
          </a:p>
          <a:p>
            <a:pPr marL="342900" indent="-342900" algn="just">
              <a:buFont typeface="Arial"/>
              <a:buChar char="•"/>
            </a:pPr>
            <a:r>
              <a:rPr lang="es-ES" sz="2200" dirty="0" smtClean="0">
                <a:solidFill>
                  <a:srgbClr val="FFFF00"/>
                </a:solidFill>
              </a:rPr>
              <a:t>Tener cerca el hospital a costa de mayor morbilidad o mortalidad no interesa a nadie</a:t>
            </a:r>
          </a:p>
          <a:p>
            <a:pPr marL="342900" indent="-342900" algn="just">
              <a:buFont typeface="Arial"/>
              <a:buChar char="•"/>
            </a:pPr>
            <a:r>
              <a:rPr lang="es-ES" sz="2200" dirty="0" smtClean="0">
                <a:solidFill>
                  <a:srgbClr val="FFFF00"/>
                </a:solidFill>
              </a:rPr>
              <a:t>Y el propio concepto de hospital ya ha cambiado</a:t>
            </a:r>
            <a:endParaRPr lang="es-ES" sz="2200" dirty="0">
              <a:solidFill>
                <a:srgbClr val="FFFF00"/>
              </a:solidFill>
            </a:endParaRPr>
          </a:p>
        </p:txBody>
      </p:sp>
    </p:spTree>
    <p:extLst>
      <p:ext uri="{BB962C8B-B14F-4D97-AF65-F5344CB8AC3E}">
        <p14:creationId xmlns:p14="http://schemas.microsoft.com/office/powerpoint/2010/main" val="23465301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79235" y="116632"/>
            <a:ext cx="7632848" cy="576064"/>
          </a:xfrm>
        </p:spPr>
        <p:txBody>
          <a:bodyPr>
            <a:normAutofit/>
          </a:bodyPr>
          <a:lstStyle/>
          <a:p>
            <a:r>
              <a:rPr lang="es-ES" sz="2400" dirty="0" smtClean="0">
                <a:latin typeface="Verdana"/>
                <a:cs typeface="Verdana"/>
              </a:rPr>
              <a:t>III. ¿QUÉ HACER? ¿HAY SOLUCIONES?</a:t>
            </a:r>
            <a:endParaRPr lang="es-ES" sz="2400" dirty="0">
              <a:latin typeface="Verdana"/>
              <a:cs typeface="Verdana"/>
            </a:endParaRPr>
          </a:p>
        </p:txBody>
      </p:sp>
      <p:sp>
        <p:nvSpPr>
          <p:cNvPr id="3" name="CuadroTexto 2"/>
          <p:cNvSpPr txBox="1"/>
          <p:nvPr/>
        </p:nvSpPr>
        <p:spPr>
          <a:xfrm>
            <a:off x="107504" y="620688"/>
            <a:ext cx="8856984" cy="830997"/>
          </a:xfrm>
          <a:prstGeom prst="rect">
            <a:avLst/>
          </a:prstGeom>
          <a:noFill/>
        </p:spPr>
        <p:txBody>
          <a:bodyPr wrap="square" rtlCol="0">
            <a:spAutoFit/>
          </a:bodyPr>
          <a:lstStyle/>
          <a:p>
            <a:pPr algn="ctr"/>
            <a:r>
              <a:rPr lang="es-ES" sz="2400" dirty="0" smtClean="0">
                <a:solidFill>
                  <a:srgbClr val="FFFF00"/>
                </a:solidFill>
              </a:rPr>
              <a:t>4. INTEGRACIÓN Y REESTRUCTURACIÓN </a:t>
            </a:r>
          </a:p>
          <a:p>
            <a:pPr algn="ctr"/>
            <a:r>
              <a:rPr lang="es-ES" sz="2400" dirty="0" smtClean="0">
                <a:solidFill>
                  <a:srgbClr val="FFFF00"/>
                </a:solidFill>
              </a:rPr>
              <a:t>DE SERVICIOS</a:t>
            </a:r>
          </a:p>
        </p:txBody>
      </p:sp>
      <p:sp>
        <p:nvSpPr>
          <p:cNvPr id="5" name="Marcador de número de diapositiva 4"/>
          <p:cNvSpPr>
            <a:spLocks noGrp="1"/>
          </p:cNvSpPr>
          <p:nvPr>
            <p:ph type="sldNum" sz="quarter" idx="12"/>
          </p:nvPr>
        </p:nvSpPr>
        <p:spPr/>
        <p:txBody>
          <a:bodyPr/>
          <a:lstStyle/>
          <a:p>
            <a:fld id="{6C05EFED-01F0-4E9B-801C-25716255058C}" type="slidenum">
              <a:rPr lang="es-ES" smtClean="0"/>
              <a:pPr/>
              <a:t>36</a:t>
            </a:fld>
            <a:endParaRPr lang="es-ES"/>
          </a:p>
        </p:txBody>
      </p:sp>
      <p:sp>
        <p:nvSpPr>
          <p:cNvPr id="4" name="CuadroTexto 3"/>
          <p:cNvSpPr txBox="1"/>
          <p:nvPr/>
        </p:nvSpPr>
        <p:spPr>
          <a:xfrm>
            <a:off x="323528" y="1556792"/>
            <a:ext cx="8352928" cy="4893647"/>
          </a:xfrm>
          <a:prstGeom prst="rect">
            <a:avLst/>
          </a:prstGeom>
          <a:noFill/>
        </p:spPr>
        <p:txBody>
          <a:bodyPr wrap="square" rtlCol="0">
            <a:spAutoFit/>
          </a:bodyPr>
          <a:lstStyle/>
          <a:p>
            <a:pPr marL="342900" indent="-342900" algn="just">
              <a:buFont typeface="Arial"/>
              <a:buChar char="•"/>
            </a:pPr>
            <a:r>
              <a:rPr lang="es-ES" sz="2400" dirty="0" smtClean="0">
                <a:solidFill>
                  <a:srgbClr val="FFFF00"/>
                </a:solidFill>
              </a:rPr>
              <a:t>Ciertos conflictos de intereses se oponen a la reestructuración en integración de servicios.</a:t>
            </a:r>
          </a:p>
          <a:p>
            <a:pPr marL="342900" indent="-342900" algn="just">
              <a:buFont typeface="Arial"/>
              <a:buChar char="•"/>
            </a:pPr>
            <a:r>
              <a:rPr lang="es-ES" sz="2400" dirty="0" smtClean="0">
                <a:solidFill>
                  <a:srgbClr val="FFFF00"/>
                </a:solidFill>
              </a:rPr>
              <a:t>Los políticos inauguran hospitales para ganar votos en las elecciones próximas y no según una planificación sanitaria racional.</a:t>
            </a:r>
          </a:p>
          <a:p>
            <a:pPr marL="342900" indent="-342900" algn="just">
              <a:buFont typeface="Arial"/>
              <a:buChar char="•"/>
            </a:pPr>
            <a:r>
              <a:rPr lang="es-ES" sz="2400" dirty="0" smtClean="0">
                <a:solidFill>
                  <a:srgbClr val="FFFF00"/>
                </a:solidFill>
              </a:rPr>
              <a:t>El mal planteamiento de la carrera profesional incentiva a los médicos a aspirar a ser jefes de servicio fragmentados. Mejor ser cabeza de ratón…</a:t>
            </a:r>
          </a:p>
          <a:p>
            <a:pPr marL="342900" indent="-342900" algn="just">
              <a:buFont typeface="Arial"/>
              <a:buChar char="•"/>
            </a:pPr>
            <a:r>
              <a:rPr lang="es-ES" sz="2400" dirty="0" smtClean="0">
                <a:solidFill>
                  <a:srgbClr val="FFFF00"/>
                </a:solidFill>
              </a:rPr>
              <a:t>Los ciudadanos insuficientemente informados presionan para tener disponer de servicios sanitarios muy próximos, pero forzosamente pequeños.</a:t>
            </a:r>
            <a:endParaRPr lang="es-ES" sz="2400" dirty="0">
              <a:solidFill>
                <a:srgbClr val="FFFF00"/>
              </a:solidFill>
            </a:endParaRPr>
          </a:p>
        </p:txBody>
      </p:sp>
    </p:spTree>
    <p:extLst>
      <p:ext uri="{BB962C8B-B14F-4D97-AF65-F5344CB8AC3E}">
        <p14:creationId xmlns:p14="http://schemas.microsoft.com/office/powerpoint/2010/main" val="16535991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6C05EFED-01F0-4E9B-801C-25716255058C}" type="slidenum">
              <a:rPr lang="es-ES" smtClean="0">
                <a:solidFill>
                  <a:prstClr val="black">
                    <a:tint val="75000"/>
                  </a:prstClr>
                </a:solidFill>
              </a:rPr>
              <a:pPr/>
              <a:t>37</a:t>
            </a:fld>
            <a:endParaRPr lang="es-ES">
              <a:solidFill>
                <a:prstClr val="black">
                  <a:tint val="75000"/>
                </a:prstClr>
              </a:solidFill>
            </a:endParaRPr>
          </a:p>
        </p:txBody>
      </p:sp>
      <p:pic>
        <p:nvPicPr>
          <p:cNvPr id="3" name="Imagen 2"/>
          <p:cNvPicPr>
            <a:picLocks noChangeAspect="1"/>
          </p:cNvPicPr>
          <p:nvPr/>
        </p:nvPicPr>
        <p:blipFill>
          <a:blip r:embed="rId2"/>
          <a:stretch>
            <a:fillRect/>
          </a:stretch>
        </p:blipFill>
        <p:spPr>
          <a:xfrm>
            <a:off x="899592" y="485765"/>
            <a:ext cx="6835829" cy="2223156"/>
          </a:xfrm>
          <a:prstGeom prst="rect">
            <a:avLst/>
          </a:prstGeom>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965866"/>
            <a:ext cx="6324600" cy="355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259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6C05EFED-01F0-4E9B-801C-25716255058C}" type="slidenum">
              <a:rPr lang="es-ES" smtClean="0">
                <a:solidFill>
                  <a:prstClr val="black">
                    <a:tint val="75000"/>
                  </a:prstClr>
                </a:solidFill>
              </a:rPr>
              <a:pPr/>
              <a:t>38</a:t>
            </a:fld>
            <a:endParaRPr lang="es-ES">
              <a:solidFill>
                <a:prstClr val="black">
                  <a:tint val="75000"/>
                </a:prstClr>
              </a:solidFill>
            </a:endParaRPr>
          </a:p>
        </p:txBody>
      </p:sp>
      <p:pic>
        <p:nvPicPr>
          <p:cNvPr id="3" name="Imagen 2"/>
          <p:cNvPicPr>
            <a:picLocks noChangeAspect="1"/>
          </p:cNvPicPr>
          <p:nvPr/>
        </p:nvPicPr>
        <p:blipFill>
          <a:blip r:embed="rId2"/>
          <a:stretch>
            <a:fillRect/>
          </a:stretch>
        </p:blipFill>
        <p:spPr>
          <a:xfrm>
            <a:off x="539552" y="1340768"/>
            <a:ext cx="8207882" cy="3950943"/>
          </a:xfrm>
          <a:prstGeom prst="rect">
            <a:avLst/>
          </a:prstGeom>
        </p:spPr>
      </p:pic>
    </p:spTree>
    <p:extLst>
      <p:ext uri="{BB962C8B-B14F-4D97-AF65-F5344CB8AC3E}">
        <p14:creationId xmlns:p14="http://schemas.microsoft.com/office/powerpoint/2010/main" val="3241225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C468F9BB-2C1A-914E-9376-FA942F3F6EA0}" type="slidenum">
              <a:rPr lang="es-ES" smtClean="0"/>
              <a:t>39</a:t>
            </a:fld>
            <a:endParaRPr lang="es-ES"/>
          </a:p>
        </p:txBody>
      </p:sp>
      <p:pic>
        <p:nvPicPr>
          <p:cNvPr id="3" name="Imagen 2"/>
          <p:cNvPicPr>
            <a:picLocks noChangeAspect="1"/>
          </p:cNvPicPr>
          <p:nvPr/>
        </p:nvPicPr>
        <p:blipFill>
          <a:blip r:embed="rId2"/>
          <a:stretch>
            <a:fillRect/>
          </a:stretch>
        </p:blipFill>
        <p:spPr>
          <a:xfrm>
            <a:off x="251520" y="908720"/>
            <a:ext cx="8083391" cy="5416550"/>
          </a:xfrm>
          <a:prstGeom prst="rect">
            <a:avLst/>
          </a:prstGeom>
        </p:spPr>
      </p:pic>
      <p:sp>
        <p:nvSpPr>
          <p:cNvPr id="4" name="CuadroTexto 3"/>
          <p:cNvSpPr txBox="1"/>
          <p:nvPr/>
        </p:nvSpPr>
        <p:spPr>
          <a:xfrm>
            <a:off x="685800" y="6471735"/>
            <a:ext cx="3470083" cy="369332"/>
          </a:xfrm>
          <a:prstGeom prst="rect">
            <a:avLst/>
          </a:prstGeom>
          <a:noFill/>
        </p:spPr>
        <p:txBody>
          <a:bodyPr wrap="none" rtlCol="0">
            <a:spAutoFit/>
          </a:bodyPr>
          <a:lstStyle/>
          <a:p>
            <a:r>
              <a:rPr lang="es-ES" dirty="0" smtClean="0">
                <a:solidFill>
                  <a:srgbClr val="FFFF00"/>
                </a:solidFill>
              </a:rPr>
              <a:t>Bengoa Fundación Areces 2015 </a:t>
            </a:r>
            <a:endParaRPr lang="es-ES" dirty="0">
              <a:solidFill>
                <a:srgbClr val="FFFF00"/>
              </a:solidFill>
            </a:endParaRPr>
          </a:p>
        </p:txBody>
      </p:sp>
      <p:sp>
        <p:nvSpPr>
          <p:cNvPr id="5" name="Rectángulo 4"/>
          <p:cNvSpPr/>
          <p:nvPr/>
        </p:nvSpPr>
        <p:spPr>
          <a:xfrm>
            <a:off x="251520" y="116632"/>
            <a:ext cx="8568952" cy="923330"/>
          </a:xfrm>
          <a:prstGeom prst="rect">
            <a:avLst/>
          </a:prstGeom>
        </p:spPr>
        <p:txBody>
          <a:bodyPr wrap="square">
            <a:spAutoFit/>
          </a:bodyPr>
          <a:lstStyle/>
          <a:p>
            <a:pPr algn="ctr"/>
            <a:r>
              <a:rPr lang="es-ES" dirty="0" smtClean="0">
                <a:solidFill>
                  <a:srgbClr val="FFFF00"/>
                </a:solidFill>
                <a:cs typeface="Verdana"/>
              </a:rPr>
              <a:t>III. ¿QUÉ HACER? ¿HAY SOLUCIONES?</a:t>
            </a:r>
          </a:p>
          <a:p>
            <a:pPr algn="ctr"/>
            <a:r>
              <a:rPr lang="es-ES" dirty="0">
                <a:solidFill>
                  <a:srgbClr val="FFFF00"/>
                </a:solidFill>
              </a:rPr>
              <a:t>4. INTEGRACIÓN Y REESTRUCTURACIÓN </a:t>
            </a:r>
            <a:r>
              <a:rPr lang="es-ES" dirty="0" smtClean="0">
                <a:solidFill>
                  <a:srgbClr val="FFFF00"/>
                </a:solidFill>
              </a:rPr>
              <a:t>DE </a:t>
            </a:r>
            <a:r>
              <a:rPr lang="es-ES" dirty="0">
                <a:solidFill>
                  <a:srgbClr val="FFFF00"/>
                </a:solidFill>
              </a:rPr>
              <a:t>SERVICIOS</a:t>
            </a:r>
          </a:p>
          <a:p>
            <a:endParaRPr lang="es-ES" dirty="0">
              <a:solidFill>
                <a:srgbClr val="FFFF00"/>
              </a:solidFill>
            </a:endParaRPr>
          </a:p>
        </p:txBody>
      </p:sp>
    </p:spTree>
    <p:extLst>
      <p:ext uri="{BB962C8B-B14F-4D97-AF65-F5344CB8AC3E}">
        <p14:creationId xmlns:p14="http://schemas.microsoft.com/office/powerpoint/2010/main" val="1950485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9927"/>
            <a:ext cx="8229600" cy="898793"/>
          </a:xfrm>
        </p:spPr>
        <p:txBody>
          <a:bodyPr>
            <a:normAutofit/>
          </a:bodyPr>
          <a:lstStyle/>
          <a:p>
            <a:r>
              <a:rPr lang="en-GB" b="1" dirty="0">
                <a:solidFill>
                  <a:srgbClr val="FFFF00"/>
                </a:solidFill>
                <a:latin typeface="Calibri" pitchFamily="34" charset="0"/>
              </a:rPr>
              <a:t>LOS REYES MAGOS NO EXISTEN</a:t>
            </a:r>
            <a:endParaRPr lang="es-ES" b="1" dirty="0">
              <a:solidFill>
                <a:srgbClr val="FFFF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pic>
        <p:nvPicPr>
          <p:cNvPr id="5" name="Picture 2" descr="http://2.bp.blogspot.com/-SunURUZcoqM/TwaMNNPHqrI/AAAAAAAABOg/6K2ZejZMde4/s1600/fondo-reyes-mag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737702"/>
            <a:ext cx="7848871" cy="5886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9234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620688"/>
            <a:ext cx="8229600" cy="792088"/>
          </a:xfrm>
        </p:spPr>
        <p:txBody>
          <a:bodyPr>
            <a:noAutofit/>
          </a:bodyPr>
          <a:lstStyle/>
          <a:p>
            <a:r>
              <a:rPr lang="es-ES" sz="2000" dirty="0" smtClean="0"/>
              <a:t>EL NUEVO MODELO SANITARIO VASCO SUPONE TRANSFORMAR EL MODELO ASISTENCIAL…</a:t>
            </a:r>
            <a:endParaRPr lang="es-E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
        <p:nvSpPr>
          <p:cNvPr id="6" name="TextBox 5"/>
          <p:cNvSpPr txBox="1"/>
          <p:nvPr/>
        </p:nvSpPr>
        <p:spPr>
          <a:xfrm>
            <a:off x="179512" y="6381328"/>
            <a:ext cx="7470830" cy="307777"/>
          </a:xfrm>
          <a:prstGeom prst="rect">
            <a:avLst/>
          </a:prstGeom>
          <a:noFill/>
        </p:spPr>
        <p:txBody>
          <a:bodyPr wrap="square" rtlCol="0">
            <a:spAutoFit/>
          </a:bodyPr>
          <a:lstStyle/>
          <a:p>
            <a:r>
              <a:rPr lang="es-ES" sz="1400" dirty="0">
                <a:solidFill>
                  <a:srgbClr val="FFFF00"/>
                </a:solidFill>
              </a:rPr>
              <a:t>Fuente:</a:t>
            </a:r>
            <a:r>
              <a:rPr lang="es-ES" sz="1400" b="1" dirty="0">
                <a:solidFill>
                  <a:srgbClr val="FFFF00"/>
                </a:solidFill>
              </a:rPr>
              <a:t> </a:t>
            </a:r>
            <a:r>
              <a:rPr lang="es-ES" sz="1400" dirty="0">
                <a:solidFill>
                  <a:srgbClr val="FFFF00"/>
                </a:solidFill>
              </a:rPr>
              <a:t>País Vasco: transformando el Sistema de Salud • 2009  </a:t>
            </a:r>
            <a:r>
              <a:rPr lang="es-ES" sz="1400" dirty="0" smtClean="0">
                <a:solidFill>
                  <a:srgbClr val="FFFF00"/>
                </a:solidFill>
              </a:rPr>
              <a:t>2012</a:t>
            </a:r>
            <a:endParaRPr lang="es-ES" dirty="0">
              <a:solidFill>
                <a:srgbClr val="FFFF00"/>
              </a:solidFill>
            </a:endParaRPr>
          </a:p>
        </p:txBody>
      </p:sp>
      <p:grpSp>
        <p:nvGrpSpPr>
          <p:cNvPr id="5" name="Group 4"/>
          <p:cNvGrpSpPr/>
          <p:nvPr/>
        </p:nvGrpSpPr>
        <p:grpSpPr>
          <a:xfrm>
            <a:off x="539552" y="1412776"/>
            <a:ext cx="8194652" cy="4261883"/>
            <a:chOff x="431539" y="1673805"/>
            <a:chExt cx="8194652" cy="4261883"/>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40" y="1673805"/>
              <a:ext cx="8194651" cy="3701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539" y="5364215"/>
              <a:ext cx="8193600" cy="571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Rectangle 6"/>
          <p:cNvSpPr/>
          <p:nvPr/>
        </p:nvSpPr>
        <p:spPr>
          <a:xfrm>
            <a:off x="2051720" y="6021288"/>
            <a:ext cx="5126704" cy="369332"/>
          </a:xfrm>
          <a:prstGeom prst="rect">
            <a:avLst/>
          </a:prstGeom>
          <a:solidFill>
            <a:srgbClr val="FFFF00"/>
          </a:solidFill>
        </p:spPr>
        <p:txBody>
          <a:bodyPr wrap="square">
            <a:spAutoFit/>
          </a:bodyPr>
          <a:lstStyle/>
          <a:p>
            <a:r>
              <a:rPr lang="es-ES" b="1" dirty="0"/>
              <a:t>Gestionar </a:t>
            </a:r>
            <a:r>
              <a:rPr lang="es-ES" b="1" dirty="0" smtClean="0"/>
              <a:t>sistemas, </a:t>
            </a:r>
            <a:r>
              <a:rPr lang="es-ES" b="1" dirty="0"/>
              <a:t>no estructuras.</a:t>
            </a:r>
            <a:endParaRPr lang="es-ES" dirty="0"/>
          </a:p>
        </p:txBody>
      </p:sp>
      <p:sp>
        <p:nvSpPr>
          <p:cNvPr id="3" name="Rectángulo 2"/>
          <p:cNvSpPr/>
          <p:nvPr/>
        </p:nvSpPr>
        <p:spPr>
          <a:xfrm>
            <a:off x="827584" y="44624"/>
            <a:ext cx="7992888" cy="584776"/>
          </a:xfrm>
          <a:prstGeom prst="rect">
            <a:avLst/>
          </a:prstGeom>
        </p:spPr>
        <p:txBody>
          <a:bodyPr wrap="square">
            <a:spAutoFit/>
          </a:bodyPr>
          <a:lstStyle/>
          <a:p>
            <a:pPr algn="ctr"/>
            <a:r>
              <a:rPr lang="es-ES" sz="1600" dirty="0">
                <a:solidFill>
                  <a:srgbClr val="FFFF00"/>
                </a:solidFill>
                <a:cs typeface="Verdana"/>
              </a:rPr>
              <a:t>III. ¿QUÉ HACER? ¿HAY SOLUCIONES?</a:t>
            </a:r>
          </a:p>
          <a:p>
            <a:pPr algn="ctr"/>
            <a:r>
              <a:rPr lang="es-ES" sz="1600" dirty="0">
                <a:solidFill>
                  <a:srgbClr val="FFFF00"/>
                </a:solidFill>
              </a:rPr>
              <a:t>4. INTEGRACIÓN Y REESTRUCTURACIÓN DE </a:t>
            </a:r>
            <a:r>
              <a:rPr lang="es-ES" sz="1600" dirty="0" smtClean="0">
                <a:solidFill>
                  <a:srgbClr val="FFFF00"/>
                </a:solidFill>
              </a:rPr>
              <a:t>SERVICIOS</a:t>
            </a:r>
            <a:endParaRPr lang="es-ES" sz="1600" dirty="0">
              <a:solidFill>
                <a:srgbClr val="FFFF00"/>
              </a:solidFill>
            </a:endParaRPr>
          </a:p>
        </p:txBody>
      </p:sp>
    </p:spTree>
    <p:extLst>
      <p:ext uri="{BB962C8B-B14F-4D97-AF65-F5344CB8AC3E}">
        <p14:creationId xmlns:p14="http://schemas.microsoft.com/office/powerpoint/2010/main" val="270254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27000" y="941561"/>
            <a:ext cx="3823367" cy="670011"/>
          </a:xfrm>
          <a:prstGeom prst="rect">
            <a:avLst/>
          </a:prstGeom>
        </p:spPr>
      </p:pic>
      <p:pic>
        <p:nvPicPr>
          <p:cNvPr id="3" name="Imagen 2"/>
          <p:cNvPicPr>
            <a:picLocks noChangeAspect="1"/>
          </p:cNvPicPr>
          <p:nvPr/>
        </p:nvPicPr>
        <p:blipFill>
          <a:blip r:embed="rId3"/>
          <a:stretch>
            <a:fillRect/>
          </a:stretch>
        </p:blipFill>
        <p:spPr>
          <a:xfrm>
            <a:off x="5444644" y="745092"/>
            <a:ext cx="3241842" cy="2132158"/>
          </a:xfrm>
          <a:prstGeom prst="rect">
            <a:avLst/>
          </a:prstGeom>
        </p:spPr>
      </p:pic>
      <p:pic>
        <p:nvPicPr>
          <p:cNvPr id="4" name="Imagen 3"/>
          <p:cNvPicPr>
            <a:picLocks noChangeAspect="1"/>
          </p:cNvPicPr>
          <p:nvPr/>
        </p:nvPicPr>
        <p:blipFill>
          <a:blip r:embed="rId4"/>
          <a:stretch>
            <a:fillRect/>
          </a:stretch>
        </p:blipFill>
        <p:spPr>
          <a:xfrm>
            <a:off x="127000" y="3001593"/>
            <a:ext cx="8559485" cy="3764440"/>
          </a:xfrm>
          <a:prstGeom prst="rect">
            <a:avLst/>
          </a:prstGeom>
        </p:spPr>
      </p:pic>
      <p:pic>
        <p:nvPicPr>
          <p:cNvPr id="5" name="Imagen 4"/>
          <p:cNvPicPr>
            <a:picLocks noChangeAspect="1"/>
          </p:cNvPicPr>
          <p:nvPr/>
        </p:nvPicPr>
        <p:blipFill>
          <a:blip r:embed="rId5"/>
          <a:stretch>
            <a:fillRect/>
          </a:stretch>
        </p:blipFill>
        <p:spPr>
          <a:xfrm>
            <a:off x="127000" y="1702226"/>
            <a:ext cx="2399632" cy="178274"/>
          </a:xfrm>
          <a:prstGeom prst="rect">
            <a:avLst/>
          </a:prstGeom>
        </p:spPr>
      </p:pic>
      <p:pic>
        <p:nvPicPr>
          <p:cNvPr id="6" name="Imagen 5"/>
          <p:cNvPicPr>
            <a:picLocks noChangeAspect="1"/>
          </p:cNvPicPr>
          <p:nvPr/>
        </p:nvPicPr>
        <p:blipFill>
          <a:blip r:embed="rId6"/>
          <a:stretch>
            <a:fillRect/>
          </a:stretch>
        </p:blipFill>
        <p:spPr>
          <a:xfrm>
            <a:off x="127000" y="1963160"/>
            <a:ext cx="4983723" cy="884740"/>
          </a:xfrm>
          <a:prstGeom prst="rect">
            <a:avLst/>
          </a:prstGeom>
        </p:spPr>
      </p:pic>
      <p:sp>
        <p:nvSpPr>
          <p:cNvPr id="8" name="Rectángulo 7"/>
          <p:cNvSpPr/>
          <p:nvPr/>
        </p:nvSpPr>
        <p:spPr>
          <a:xfrm>
            <a:off x="1619672" y="44624"/>
            <a:ext cx="5161094" cy="369332"/>
          </a:xfrm>
          <a:prstGeom prst="rect">
            <a:avLst/>
          </a:prstGeom>
        </p:spPr>
        <p:txBody>
          <a:bodyPr wrap="square">
            <a:spAutoFit/>
          </a:bodyPr>
          <a:lstStyle/>
          <a:p>
            <a:r>
              <a:rPr lang="es-ES" dirty="0" smtClean="0">
                <a:solidFill>
                  <a:srgbClr val="FFFF00"/>
                </a:solidFill>
                <a:cs typeface="Verdana"/>
              </a:rPr>
              <a:t>III</a:t>
            </a:r>
            <a:r>
              <a:rPr lang="es-ES" dirty="0">
                <a:solidFill>
                  <a:srgbClr val="FFFF00"/>
                </a:solidFill>
                <a:cs typeface="Verdana"/>
              </a:rPr>
              <a:t>. ¿QUÉ HACER? ¿HAY SOLUCIONES?</a:t>
            </a:r>
            <a:endParaRPr lang="es-ES" dirty="0">
              <a:solidFill>
                <a:srgbClr val="FFFF00"/>
              </a:solidFill>
            </a:endParaRPr>
          </a:p>
        </p:txBody>
      </p:sp>
      <p:sp>
        <p:nvSpPr>
          <p:cNvPr id="9" name="Marcador de número de diapositiva 8"/>
          <p:cNvSpPr>
            <a:spLocks noGrp="1"/>
          </p:cNvSpPr>
          <p:nvPr>
            <p:ph type="sldNum" sz="quarter" idx="12"/>
          </p:nvPr>
        </p:nvSpPr>
        <p:spPr/>
        <p:txBody>
          <a:bodyPr/>
          <a:lstStyle/>
          <a:p>
            <a:fld id="{C468F9BB-2C1A-914E-9376-FA942F3F6EA0}" type="slidenum">
              <a:rPr lang="es-ES" smtClean="0">
                <a:solidFill>
                  <a:prstClr val="black">
                    <a:tint val="75000"/>
                  </a:prstClr>
                </a:solidFill>
              </a:rPr>
              <a:pPr/>
              <a:t>41</a:t>
            </a:fld>
            <a:endParaRPr lang="es-ES">
              <a:solidFill>
                <a:prstClr val="black">
                  <a:tint val="75000"/>
                </a:prstClr>
              </a:solidFill>
            </a:endParaRPr>
          </a:p>
        </p:txBody>
      </p:sp>
      <p:sp>
        <p:nvSpPr>
          <p:cNvPr id="7" name="Rectángulo 6"/>
          <p:cNvSpPr/>
          <p:nvPr/>
        </p:nvSpPr>
        <p:spPr>
          <a:xfrm>
            <a:off x="179512" y="116632"/>
            <a:ext cx="8712968" cy="646331"/>
          </a:xfrm>
          <a:prstGeom prst="rect">
            <a:avLst/>
          </a:prstGeom>
        </p:spPr>
        <p:txBody>
          <a:bodyPr wrap="square">
            <a:spAutoFit/>
          </a:bodyPr>
          <a:lstStyle/>
          <a:p>
            <a:pPr algn="ctr"/>
            <a:endParaRPr lang="es-ES" dirty="0" smtClean="0">
              <a:solidFill>
                <a:srgbClr val="FFFF00"/>
              </a:solidFill>
            </a:endParaRPr>
          </a:p>
          <a:p>
            <a:pPr algn="ctr"/>
            <a:r>
              <a:rPr lang="es-ES" dirty="0" smtClean="0">
                <a:solidFill>
                  <a:srgbClr val="FFFF00"/>
                </a:solidFill>
              </a:rPr>
              <a:t>4</a:t>
            </a:r>
            <a:r>
              <a:rPr lang="es-ES" dirty="0">
                <a:solidFill>
                  <a:srgbClr val="FFFF00"/>
                </a:solidFill>
              </a:rPr>
              <a:t>. INTEGRACIÓN Y REESTRUCTURACIÓN </a:t>
            </a:r>
            <a:r>
              <a:rPr lang="es-ES" dirty="0" smtClean="0">
                <a:solidFill>
                  <a:srgbClr val="FFFF00"/>
                </a:solidFill>
              </a:rPr>
              <a:t>DE </a:t>
            </a:r>
            <a:r>
              <a:rPr lang="es-ES" dirty="0">
                <a:solidFill>
                  <a:srgbClr val="FFFF00"/>
                </a:solidFill>
              </a:rPr>
              <a:t>SERVICIOS</a:t>
            </a:r>
          </a:p>
        </p:txBody>
      </p:sp>
    </p:spTree>
    <p:extLst>
      <p:ext uri="{BB962C8B-B14F-4D97-AF65-F5344CB8AC3E}">
        <p14:creationId xmlns:p14="http://schemas.microsoft.com/office/powerpoint/2010/main" val="24989727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835150" y="127000"/>
            <a:ext cx="7104556" cy="1397000"/>
          </a:xfrm>
          <a:ln w="28575" cmpd="sng">
            <a:solidFill>
              <a:srgbClr val="FFFF00"/>
            </a:solidFill>
          </a:ln>
        </p:spPr>
        <p:txBody>
          <a:bodyPr>
            <a:normAutofit/>
          </a:bodyPr>
          <a:lstStyle/>
          <a:p>
            <a:r>
              <a:rPr lang="es-ES" sz="2400" dirty="0">
                <a:solidFill>
                  <a:srgbClr val="FFFF00"/>
                </a:solidFill>
                <a:latin typeface="Verdana"/>
                <a:cs typeface="Verdana"/>
              </a:rPr>
              <a:t>F. LOBO</a:t>
            </a:r>
            <a:br>
              <a:rPr lang="es-ES" sz="2400" dirty="0">
                <a:solidFill>
                  <a:srgbClr val="FFFF00"/>
                </a:solidFill>
                <a:latin typeface="Verdana"/>
                <a:cs typeface="Verdana"/>
              </a:rPr>
            </a:br>
            <a:r>
              <a:rPr lang="es-ES" sz="2400" dirty="0">
                <a:solidFill>
                  <a:srgbClr val="FFFF00"/>
                </a:solidFill>
                <a:latin typeface="Verdana"/>
                <a:cs typeface="Verdana"/>
              </a:rPr>
              <a:t>UNIVERSIDAD CARLOS III DE MADRID</a:t>
            </a:r>
            <a:br>
              <a:rPr lang="es-ES" sz="2400" dirty="0">
                <a:solidFill>
                  <a:srgbClr val="FFFF00"/>
                </a:solidFill>
                <a:latin typeface="Verdana"/>
                <a:cs typeface="Verdana"/>
              </a:rPr>
            </a:br>
            <a:endParaRPr lang="es-ES_tradnl" sz="2400" dirty="0">
              <a:solidFill>
                <a:srgbClr val="FFFF00"/>
              </a:solidFill>
              <a:latin typeface="Verdana"/>
              <a:cs typeface="Verdana"/>
            </a:endParaRPr>
          </a:p>
        </p:txBody>
      </p:sp>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42</a:t>
            </a:fld>
            <a:endParaRPr lang="en-US" sz="1100" dirty="0">
              <a:solidFill>
                <a:srgbClr val="000000"/>
              </a:solidFill>
            </a:endParaRPr>
          </a:p>
        </p:txBody>
      </p:sp>
      <p:pic>
        <p:nvPicPr>
          <p:cNvPr id="121860" name="Picture 2" descr="G:\Imágenes HD\MATERIAL GRÁFICO VARIO PARA PONENCIAS\26052010 UC3M 1.jpg"/>
          <p:cNvPicPr>
            <a:picLocks noChangeAspect="1" noChangeArrowheads="1"/>
          </p:cNvPicPr>
          <p:nvPr/>
        </p:nvPicPr>
        <p:blipFill>
          <a:blip r:embed="rId3" cstate="print"/>
          <a:srcRect/>
          <a:stretch>
            <a:fillRect/>
          </a:stretch>
        </p:blipFill>
        <p:spPr bwMode="auto">
          <a:xfrm>
            <a:off x="826662" y="1828404"/>
            <a:ext cx="7575222" cy="4553346"/>
          </a:xfrm>
          <a:prstGeom prst="rect">
            <a:avLst/>
          </a:prstGeom>
          <a:noFill/>
          <a:ln w="9525">
            <a:noFill/>
            <a:miter lim="800000"/>
            <a:headEnd/>
            <a:tailEnd/>
          </a:ln>
        </p:spPr>
      </p:pic>
    </p:spTree>
    <p:extLst>
      <p:ext uri="{BB962C8B-B14F-4D97-AF65-F5344CB8AC3E}">
        <p14:creationId xmlns:p14="http://schemas.microsoft.com/office/powerpoint/2010/main" val="17383894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1 Marcador de número de diapositiva"/>
          <p:cNvSpPr>
            <a:spLocks noGrp="1"/>
          </p:cNvSpPr>
          <p:nvPr>
            <p:ph type="sldNum" sz="quarter" idx="4294967295"/>
          </p:nvPr>
        </p:nvSpPr>
        <p:spPr bwMode="auto">
          <a:xfrm>
            <a:off x="6553200" y="6356350"/>
            <a:ext cx="2133600" cy="365125"/>
          </a:xfrm>
          <a:prstGeom prst="rect">
            <a:avLst/>
          </a:prstGeom>
          <a:noFill/>
          <a:ln>
            <a:miter lim="800000"/>
            <a:headEnd/>
            <a:tailEnd/>
          </a:ln>
        </p:spPr>
        <p:txBody>
          <a:bodyPr/>
          <a:lstStyle/>
          <a:p>
            <a:pPr algn="ctr" eaLnBrk="0" hangingPunct="0"/>
            <a:fld id="{5D93FDCC-B566-43D8-ABB3-6CBA41AC0810}" type="slidenum">
              <a:rPr lang="en-US" sz="1100">
                <a:solidFill>
                  <a:srgbClr val="000000"/>
                </a:solidFill>
              </a:rPr>
              <a:pPr algn="ctr" eaLnBrk="0" hangingPunct="0"/>
              <a:t>43</a:t>
            </a:fld>
            <a:endParaRPr lang="en-US" sz="1100" dirty="0">
              <a:solidFill>
                <a:srgbClr val="000000"/>
              </a:solidFill>
            </a:endParaRPr>
          </a:p>
        </p:txBody>
      </p:sp>
      <p:sp>
        <p:nvSpPr>
          <p:cNvPr id="3" name="Título 2">
            <a:extLst>
              <a:ext uri="{FF2B5EF4-FFF2-40B4-BE49-F238E27FC236}">
                <a16:creationId xmlns:a16="http://schemas.microsoft.com/office/drawing/2014/main" xmlns="" id="{E6A0B7F4-E852-4B4B-B9CE-039F5DBDB591}"/>
              </a:ext>
            </a:extLst>
          </p:cNvPr>
          <p:cNvSpPr>
            <a:spLocks noGrp="1"/>
          </p:cNvSpPr>
          <p:nvPr>
            <p:ph type="title"/>
          </p:nvPr>
        </p:nvSpPr>
        <p:spPr/>
        <p:txBody>
          <a:bodyPr/>
          <a:lstStyle/>
          <a:p>
            <a:endParaRPr lang="es-ES"/>
          </a:p>
        </p:txBody>
      </p:sp>
    </p:spTree>
    <p:extLst>
      <p:ext uri="{BB962C8B-B14F-4D97-AF65-F5344CB8AC3E}">
        <p14:creationId xmlns:p14="http://schemas.microsoft.com/office/powerpoint/2010/main" val="1361260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16632"/>
            <a:ext cx="8229600" cy="1143000"/>
          </a:xfrm>
        </p:spPr>
        <p:txBody>
          <a:bodyPr>
            <a:normAutofit/>
          </a:bodyPr>
          <a:lstStyle/>
          <a:p>
            <a:r>
              <a:rPr lang="es-ES" b="1" dirty="0">
                <a:solidFill>
                  <a:srgbClr val="FFFF00"/>
                </a:solidFill>
              </a:rPr>
              <a:t>NINGÚN DESAYUNO ES GRATIS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pic>
        <p:nvPicPr>
          <p:cNvPr id="5" name="Imagen 3"/>
          <p:cNvPicPr>
            <a:picLocks noChangeAspect="1"/>
          </p:cNvPicPr>
          <p:nvPr/>
        </p:nvPicPr>
        <p:blipFill>
          <a:blip r:embed="rId3"/>
          <a:stretch>
            <a:fillRect/>
          </a:stretch>
        </p:blipFill>
        <p:spPr>
          <a:xfrm>
            <a:off x="1061609" y="1448780"/>
            <a:ext cx="7020781" cy="5265585"/>
          </a:xfrm>
          <a:prstGeom prst="rect">
            <a:avLst/>
          </a:prstGeom>
        </p:spPr>
      </p:pic>
    </p:spTree>
    <p:extLst>
      <p:ext uri="{BB962C8B-B14F-4D97-AF65-F5344CB8AC3E}">
        <p14:creationId xmlns:p14="http://schemas.microsoft.com/office/powerpoint/2010/main" val="3336481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35696" y="116632"/>
            <a:ext cx="5544616" cy="936104"/>
          </a:xfrm>
        </p:spPr>
        <p:txBody>
          <a:bodyPr>
            <a:normAutofit/>
          </a:bodyPr>
          <a:lstStyle/>
          <a:p>
            <a:r>
              <a:rPr lang="es-ES" b="1" dirty="0"/>
              <a:t>I. ¿DÓNDE ESTAMOS?</a:t>
            </a: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6</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179512" y="980728"/>
            <a:ext cx="7881413" cy="646331"/>
          </a:xfrm>
          <a:prstGeom prst="rect">
            <a:avLst/>
          </a:prstGeom>
          <a:noFill/>
        </p:spPr>
        <p:txBody>
          <a:bodyPr wrap="square" rtlCol="0">
            <a:spAutoFit/>
          </a:bodyPr>
          <a:lstStyle/>
          <a:p>
            <a:endParaRPr lang="es-ES" dirty="0">
              <a:solidFill>
                <a:srgbClr val="FFFF00"/>
              </a:solidFill>
            </a:endParaRPr>
          </a:p>
          <a:p>
            <a:endParaRPr lang="es-ES" dirty="0">
              <a:solidFill>
                <a:srgbClr val="FFFF00"/>
              </a:solidFill>
            </a:endParaRPr>
          </a:p>
        </p:txBody>
      </p:sp>
      <p:sp>
        <p:nvSpPr>
          <p:cNvPr id="4" name="Rectángulo 3"/>
          <p:cNvSpPr/>
          <p:nvPr/>
        </p:nvSpPr>
        <p:spPr>
          <a:xfrm>
            <a:off x="251520" y="1052736"/>
            <a:ext cx="8568952" cy="2554545"/>
          </a:xfrm>
          <a:prstGeom prst="rect">
            <a:avLst/>
          </a:prstGeom>
        </p:spPr>
        <p:txBody>
          <a:bodyPr wrap="square">
            <a:spAutoFit/>
          </a:bodyPr>
          <a:lstStyle/>
          <a:p>
            <a:pPr marL="342900" indent="-342900" algn="just">
              <a:buAutoNum type="arabicPeriod"/>
            </a:pPr>
            <a:r>
              <a:rPr lang="es-ES" sz="3200" dirty="0">
                <a:solidFill>
                  <a:srgbClr val="FFFF00"/>
                </a:solidFill>
              </a:rPr>
              <a:t>NUESTRO SISTEMA SANITARIO PÚBLICO ES UN TESORO QUE DEBEMOS PRESERVAR Y CUIDAR PARA NOSOTROS Y PARA LAS GENERACIONES VENIDERAS</a:t>
            </a:r>
          </a:p>
        </p:txBody>
      </p:sp>
      <p:sp>
        <p:nvSpPr>
          <p:cNvPr id="7" name="CuadroTexto 6"/>
          <p:cNvSpPr txBox="1"/>
          <p:nvPr/>
        </p:nvSpPr>
        <p:spPr>
          <a:xfrm>
            <a:off x="251520" y="3861048"/>
            <a:ext cx="8568952" cy="3046988"/>
          </a:xfrm>
          <a:prstGeom prst="rect">
            <a:avLst/>
          </a:prstGeom>
          <a:noFill/>
        </p:spPr>
        <p:txBody>
          <a:bodyPr wrap="square" rtlCol="0">
            <a:spAutoFit/>
          </a:bodyPr>
          <a:lstStyle/>
          <a:p>
            <a:pPr marL="342900" indent="-342900" algn="just">
              <a:lnSpc>
                <a:spcPct val="150000"/>
              </a:lnSpc>
              <a:buFont typeface="Arial"/>
              <a:buChar char="•"/>
            </a:pPr>
            <a:r>
              <a:rPr lang="es-ES" sz="3200" dirty="0">
                <a:solidFill>
                  <a:srgbClr val="FFFF00"/>
                </a:solidFill>
              </a:rPr>
              <a:t>Pero no debemos caer en la complacencia</a:t>
            </a:r>
          </a:p>
          <a:p>
            <a:pPr marL="342900" indent="-342900" algn="just">
              <a:lnSpc>
                <a:spcPct val="150000"/>
              </a:lnSpc>
              <a:buFont typeface="Arial"/>
              <a:buChar char="•"/>
            </a:pPr>
            <a:r>
              <a:rPr lang="es-ES" sz="3200" dirty="0">
                <a:solidFill>
                  <a:srgbClr val="FFFF00"/>
                </a:solidFill>
              </a:rPr>
              <a:t>Nuestro SNS sufre problemas muy serios </a:t>
            </a:r>
          </a:p>
        </p:txBody>
      </p:sp>
    </p:spTree>
    <p:extLst>
      <p:ext uri="{BB962C8B-B14F-4D97-AF65-F5344CB8AC3E}">
        <p14:creationId xmlns:p14="http://schemas.microsoft.com/office/powerpoint/2010/main" val="4216070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2"/>
          </p:nvPr>
        </p:nvSpPr>
        <p:spPr/>
        <p:txBody>
          <a:bodyPr/>
          <a:lstStyle/>
          <a:p>
            <a:fld id="{6C05EFED-01F0-4E9B-801C-25716255058C}" type="slidenum">
              <a:rPr lang="es-ES" smtClean="0"/>
              <a:pPr/>
              <a:t>7</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1403648" y="2276872"/>
            <a:ext cx="7881413" cy="646331"/>
          </a:xfrm>
          <a:prstGeom prst="rect">
            <a:avLst/>
          </a:prstGeom>
          <a:noFill/>
        </p:spPr>
        <p:txBody>
          <a:bodyPr wrap="square" rtlCol="0">
            <a:spAutoFit/>
          </a:bodyPr>
          <a:lstStyle/>
          <a:p>
            <a:endParaRPr lang="es-ES" dirty="0">
              <a:solidFill>
                <a:srgbClr val="FFFF00"/>
              </a:solidFill>
            </a:endParaRPr>
          </a:p>
          <a:p>
            <a:endParaRPr lang="es-ES" dirty="0">
              <a:solidFill>
                <a:srgbClr val="FFFF00"/>
              </a:solidFill>
            </a:endParaRPr>
          </a:p>
        </p:txBody>
      </p:sp>
      <p:pic>
        <p:nvPicPr>
          <p:cNvPr id="4" name="Imagen 3">
            <a:extLst>
              <a:ext uri="{FF2B5EF4-FFF2-40B4-BE49-F238E27FC236}">
                <a16:creationId xmlns:a16="http://schemas.microsoft.com/office/drawing/2014/main" xmlns="" id="{9D797B97-E598-2447-A240-8DC1F8906B47}"/>
              </a:ext>
            </a:extLst>
          </p:cNvPr>
          <p:cNvPicPr>
            <a:picLocks noChangeAspect="1"/>
          </p:cNvPicPr>
          <p:nvPr/>
        </p:nvPicPr>
        <p:blipFill>
          <a:blip r:embed="rId2"/>
          <a:stretch>
            <a:fillRect/>
          </a:stretch>
        </p:blipFill>
        <p:spPr>
          <a:xfrm>
            <a:off x="444933" y="743703"/>
            <a:ext cx="8380393" cy="5582423"/>
          </a:xfrm>
          <a:prstGeom prst="rect">
            <a:avLst/>
          </a:prstGeom>
        </p:spPr>
      </p:pic>
      <p:sp>
        <p:nvSpPr>
          <p:cNvPr id="7" name="CuadroTexto 6">
            <a:extLst>
              <a:ext uri="{FF2B5EF4-FFF2-40B4-BE49-F238E27FC236}">
                <a16:creationId xmlns:a16="http://schemas.microsoft.com/office/drawing/2014/main" xmlns="" id="{4F977A4B-9816-C946-AC08-FFFCE14AEC0F}"/>
              </a:ext>
            </a:extLst>
          </p:cNvPr>
          <p:cNvSpPr txBox="1"/>
          <p:nvPr/>
        </p:nvSpPr>
        <p:spPr>
          <a:xfrm>
            <a:off x="400908" y="6424876"/>
            <a:ext cx="2160240" cy="276999"/>
          </a:xfrm>
          <a:prstGeom prst="rect">
            <a:avLst/>
          </a:prstGeom>
          <a:noFill/>
        </p:spPr>
        <p:txBody>
          <a:bodyPr wrap="square" rtlCol="0">
            <a:spAutoFit/>
          </a:bodyPr>
          <a:lstStyle/>
          <a:p>
            <a:pPr fontAlgn="base"/>
            <a:r>
              <a:rPr lang="es-ES" sz="1200" dirty="0"/>
              <a:t>(Picture: </a:t>
            </a:r>
            <a:r>
              <a:rPr lang="es-ES" sz="1200" dirty="0" err="1"/>
              <a:t>Getty</a:t>
            </a:r>
            <a:r>
              <a:rPr lang="es-ES" sz="1200" dirty="0"/>
              <a:t> </a:t>
            </a:r>
            <a:r>
              <a:rPr lang="es-ES" sz="1200" dirty="0" err="1"/>
              <a:t>Images</a:t>
            </a:r>
            <a:r>
              <a:rPr lang="es-ES" sz="1200" dirty="0"/>
              <a:t>)</a:t>
            </a:r>
          </a:p>
        </p:txBody>
      </p:sp>
      <p:sp>
        <p:nvSpPr>
          <p:cNvPr id="8" name="CuadroTexto 7">
            <a:extLst>
              <a:ext uri="{FF2B5EF4-FFF2-40B4-BE49-F238E27FC236}">
                <a16:creationId xmlns:a16="http://schemas.microsoft.com/office/drawing/2014/main" xmlns="" id="{7127AC51-F465-2C44-BC4B-09874CA08892}"/>
              </a:ext>
            </a:extLst>
          </p:cNvPr>
          <p:cNvSpPr txBox="1"/>
          <p:nvPr/>
        </p:nvSpPr>
        <p:spPr>
          <a:xfrm>
            <a:off x="179512" y="188640"/>
            <a:ext cx="8964488" cy="584775"/>
          </a:xfrm>
          <a:prstGeom prst="rect">
            <a:avLst/>
          </a:prstGeom>
          <a:noFill/>
        </p:spPr>
        <p:txBody>
          <a:bodyPr wrap="square" rtlCol="0">
            <a:spAutoFit/>
          </a:bodyPr>
          <a:lstStyle/>
          <a:p>
            <a:pPr fontAlgn="base"/>
            <a:r>
              <a:rPr lang="es-ES" sz="3200" dirty="0">
                <a:solidFill>
                  <a:srgbClr val="FFFF00"/>
                </a:solidFill>
              </a:rPr>
              <a:t>NHS tribute </a:t>
            </a:r>
            <a:r>
              <a:rPr lang="es-ES" sz="3200" dirty="0" err="1">
                <a:solidFill>
                  <a:srgbClr val="FFFF00"/>
                </a:solidFill>
              </a:rPr>
              <a:t>from</a:t>
            </a:r>
            <a:r>
              <a:rPr lang="es-ES" sz="3200" dirty="0">
                <a:solidFill>
                  <a:srgbClr val="FFFF00"/>
                </a:solidFill>
              </a:rPr>
              <a:t> 2012 </a:t>
            </a:r>
            <a:r>
              <a:rPr lang="es-ES" sz="3200" dirty="0" err="1">
                <a:solidFill>
                  <a:srgbClr val="FFFF00"/>
                </a:solidFill>
              </a:rPr>
              <a:t>Olympics</a:t>
            </a:r>
            <a:r>
              <a:rPr lang="es-ES" sz="3200" dirty="0">
                <a:solidFill>
                  <a:srgbClr val="FFFF00"/>
                </a:solidFill>
              </a:rPr>
              <a:t> </a:t>
            </a:r>
            <a:r>
              <a:rPr lang="es-ES" sz="3200" dirty="0" err="1">
                <a:solidFill>
                  <a:srgbClr val="FFFF00"/>
                </a:solidFill>
              </a:rPr>
              <a:t>opening</a:t>
            </a:r>
            <a:r>
              <a:rPr lang="es-ES" sz="3200" dirty="0">
                <a:solidFill>
                  <a:srgbClr val="FFFF00"/>
                </a:solidFill>
              </a:rPr>
              <a:t> </a:t>
            </a:r>
            <a:r>
              <a:rPr lang="es-ES" sz="3200" dirty="0" err="1">
                <a:solidFill>
                  <a:srgbClr val="FFFF00"/>
                </a:solidFill>
              </a:rPr>
              <a:t>ceremony</a:t>
            </a:r>
            <a:r>
              <a:rPr lang="es-ES" sz="3200" dirty="0">
                <a:solidFill>
                  <a:srgbClr val="FFFF00"/>
                </a:solidFill>
              </a:rPr>
              <a:t>’</a:t>
            </a: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688780"/>
            <a:ext cx="1526307" cy="1148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6846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2"/>
          </p:nvPr>
        </p:nvSpPr>
        <p:spPr/>
        <p:txBody>
          <a:bodyPr/>
          <a:lstStyle/>
          <a:p>
            <a:fld id="{6C05EFED-01F0-4E9B-801C-25716255058C}" type="slidenum">
              <a:rPr lang="es-ES" smtClean="0"/>
              <a:pPr/>
              <a:t>8</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1403648" y="2276872"/>
            <a:ext cx="7881413" cy="646331"/>
          </a:xfrm>
          <a:prstGeom prst="rect">
            <a:avLst/>
          </a:prstGeom>
          <a:noFill/>
        </p:spPr>
        <p:txBody>
          <a:bodyPr wrap="square" rtlCol="0">
            <a:spAutoFit/>
          </a:bodyPr>
          <a:lstStyle/>
          <a:p>
            <a:endParaRPr lang="es-ES" dirty="0">
              <a:solidFill>
                <a:srgbClr val="FFFF00"/>
              </a:solidFill>
            </a:endParaRPr>
          </a:p>
          <a:p>
            <a:endParaRPr lang="es-ES" dirty="0">
              <a:solidFill>
                <a:srgbClr val="FFFF00"/>
              </a:solidFill>
            </a:endParaRPr>
          </a:p>
        </p:txBody>
      </p:sp>
      <p:pic>
        <p:nvPicPr>
          <p:cNvPr id="2" name="Imagen 1">
            <a:extLst>
              <a:ext uri="{FF2B5EF4-FFF2-40B4-BE49-F238E27FC236}">
                <a16:creationId xmlns:a16="http://schemas.microsoft.com/office/drawing/2014/main" xmlns="" id="{76E61C0F-B4E0-0443-B689-029E0218C339}"/>
              </a:ext>
            </a:extLst>
          </p:cNvPr>
          <p:cNvPicPr>
            <a:picLocks noChangeAspect="1"/>
          </p:cNvPicPr>
          <p:nvPr/>
        </p:nvPicPr>
        <p:blipFill>
          <a:blip r:embed="rId2"/>
          <a:stretch>
            <a:fillRect/>
          </a:stretch>
        </p:blipFill>
        <p:spPr>
          <a:xfrm>
            <a:off x="343629" y="836091"/>
            <a:ext cx="8044796" cy="5689435"/>
          </a:xfrm>
          <a:prstGeom prst="rect">
            <a:avLst/>
          </a:prstGeom>
        </p:spPr>
      </p:pic>
      <p:sp>
        <p:nvSpPr>
          <p:cNvPr id="7" name="CuadroTexto 6">
            <a:extLst>
              <a:ext uri="{FF2B5EF4-FFF2-40B4-BE49-F238E27FC236}">
                <a16:creationId xmlns:a16="http://schemas.microsoft.com/office/drawing/2014/main" xmlns="" id="{ADF3AFAB-65E8-834D-A2B8-496C37956E63}"/>
              </a:ext>
            </a:extLst>
          </p:cNvPr>
          <p:cNvSpPr txBox="1"/>
          <p:nvPr/>
        </p:nvSpPr>
        <p:spPr>
          <a:xfrm>
            <a:off x="323528" y="7029400"/>
            <a:ext cx="45719" cy="369332"/>
          </a:xfrm>
          <a:prstGeom prst="rect">
            <a:avLst/>
          </a:prstGeom>
          <a:noFill/>
        </p:spPr>
        <p:txBody>
          <a:bodyPr wrap="square" rtlCol="0">
            <a:spAutoFit/>
          </a:bodyPr>
          <a:lstStyle/>
          <a:p>
            <a:endParaRPr lang="es-ES" dirty="0"/>
          </a:p>
        </p:txBody>
      </p:sp>
      <p:sp>
        <p:nvSpPr>
          <p:cNvPr id="8" name="CuadroTexto 7">
            <a:extLst>
              <a:ext uri="{FF2B5EF4-FFF2-40B4-BE49-F238E27FC236}">
                <a16:creationId xmlns:a16="http://schemas.microsoft.com/office/drawing/2014/main" xmlns="" id="{8AB1D4BA-BE7C-6642-A003-E408A45979CB}"/>
              </a:ext>
            </a:extLst>
          </p:cNvPr>
          <p:cNvSpPr txBox="1"/>
          <p:nvPr/>
        </p:nvSpPr>
        <p:spPr>
          <a:xfrm>
            <a:off x="539552" y="6530399"/>
            <a:ext cx="2016224" cy="276999"/>
          </a:xfrm>
          <a:prstGeom prst="rect">
            <a:avLst/>
          </a:prstGeom>
          <a:noFill/>
        </p:spPr>
        <p:txBody>
          <a:bodyPr wrap="square" rtlCol="0">
            <a:spAutoFit/>
          </a:bodyPr>
          <a:lstStyle/>
          <a:p>
            <a:pPr fontAlgn="base"/>
            <a:r>
              <a:rPr lang="es-ES" sz="1200" dirty="0"/>
              <a:t>(Picture: </a:t>
            </a:r>
            <a:r>
              <a:rPr lang="es-ES" sz="1200" dirty="0" err="1"/>
              <a:t>Getty</a:t>
            </a:r>
            <a:r>
              <a:rPr lang="es-ES" sz="1200" dirty="0"/>
              <a:t> </a:t>
            </a:r>
            <a:r>
              <a:rPr lang="es-ES" sz="1200" dirty="0" err="1"/>
              <a:t>Images</a:t>
            </a:r>
            <a:r>
              <a:rPr lang="es-ES" sz="1200" dirty="0"/>
              <a:t>)</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968" y="773415"/>
            <a:ext cx="2030363" cy="1527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uadroTexto 7">
            <a:extLst>
              <a:ext uri="{FF2B5EF4-FFF2-40B4-BE49-F238E27FC236}">
                <a16:creationId xmlns:a16="http://schemas.microsoft.com/office/drawing/2014/main" xmlns="" id="{7127AC51-F465-2C44-BC4B-09874CA08892}"/>
              </a:ext>
            </a:extLst>
          </p:cNvPr>
          <p:cNvSpPr txBox="1"/>
          <p:nvPr/>
        </p:nvSpPr>
        <p:spPr>
          <a:xfrm>
            <a:off x="179512" y="188640"/>
            <a:ext cx="8964488" cy="584775"/>
          </a:xfrm>
          <a:prstGeom prst="rect">
            <a:avLst/>
          </a:prstGeom>
          <a:noFill/>
        </p:spPr>
        <p:txBody>
          <a:bodyPr wrap="square" rtlCol="0">
            <a:spAutoFit/>
          </a:bodyPr>
          <a:lstStyle/>
          <a:p>
            <a:pPr fontAlgn="base"/>
            <a:r>
              <a:rPr lang="es-ES" sz="3200" dirty="0">
                <a:solidFill>
                  <a:srgbClr val="FFFF00"/>
                </a:solidFill>
              </a:rPr>
              <a:t>NHS tribute </a:t>
            </a:r>
            <a:r>
              <a:rPr lang="es-ES" sz="3200" dirty="0" err="1">
                <a:solidFill>
                  <a:srgbClr val="FFFF00"/>
                </a:solidFill>
              </a:rPr>
              <a:t>from</a:t>
            </a:r>
            <a:r>
              <a:rPr lang="es-ES" sz="3200" dirty="0">
                <a:solidFill>
                  <a:srgbClr val="FFFF00"/>
                </a:solidFill>
              </a:rPr>
              <a:t> 2012 </a:t>
            </a:r>
            <a:r>
              <a:rPr lang="es-ES" sz="3200" dirty="0" err="1">
                <a:solidFill>
                  <a:srgbClr val="FFFF00"/>
                </a:solidFill>
              </a:rPr>
              <a:t>Olympics</a:t>
            </a:r>
            <a:r>
              <a:rPr lang="es-ES" sz="3200" dirty="0">
                <a:solidFill>
                  <a:srgbClr val="FFFF00"/>
                </a:solidFill>
              </a:rPr>
              <a:t> </a:t>
            </a:r>
            <a:r>
              <a:rPr lang="es-ES" sz="3200" dirty="0" err="1">
                <a:solidFill>
                  <a:srgbClr val="FFFF00"/>
                </a:solidFill>
              </a:rPr>
              <a:t>opening</a:t>
            </a:r>
            <a:r>
              <a:rPr lang="es-ES" sz="3200" dirty="0">
                <a:solidFill>
                  <a:srgbClr val="FFFF00"/>
                </a:solidFill>
              </a:rPr>
              <a:t> </a:t>
            </a:r>
            <a:r>
              <a:rPr lang="es-ES" sz="3200" dirty="0" err="1">
                <a:solidFill>
                  <a:srgbClr val="FFFF00"/>
                </a:solidFill>
              </a:rPr>
              <a:t>ceremony</a:t>
            </a:r>
            <a:r>
              <a:rPr lang="es-ES" sz="3200" dirty="0">
                <a:solidFill>
                  <a:srgbClr val="FFFF00"/>
                </a:solidFill>
              </a:rPr>
              <a:t>’</a:t>
            </a:r>
          </a:p>
        </p:txBody>
      </p:sp>
    </p:spTree>
    <p:extLst>
      <p:ext uri="{BB962C8B-B14F-4D97-AF65-F5344CB8AC3E}">
        <p14:creationId xmlns:p14="http://schemas.microsoft.com/office/powerpoint/2010/main" val="3719093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700A2"/>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39552" y="116632"/>
            <a:ext cx="4608512" cy="792088"/>
          </a:xfrm>
        </p:spPr>
        <p:txBody>
          <a:bodyPr>
            <a:normAutofit fontScale="90000"/>
          </a:bodyPr>
          <a:lstStyle/>
          <a:p>
            <a:r>
              <a:rPr lang="es-ES" dirty="0" smtClean="0">
                <a:solidFill>
                  <a:srgbClr val="FFFF00"/>
                </a:solidFill>
              </a:rPr>
              <a:t/>
            </a:r>
            <a:br>
              <a:rPr lang="es-ES" dirty="0" smtClean="0">
                <a:solidFill>
                  <a:srgbClr val="FFFF00"/>
                </a:solidFill>
              </a:rPr>
            </a:br>
            <a:r>
              <a:rPr lang="es-ES" sz="3600" dirty="0" smtClean="0">
                <a:solidFill>
                  <a:srgbClr val="FFFF00"/>
                </a:solidFill>
              </a:rPr>
              <a:t>¿</a:t>
            </a:r>
            <a:r>
              <a:rPr lang="es-ES" sz="3600" dirty="0" smtClean="0">
                <a:solidFill>
                  <a:srgbClr val="FFFF00"/>
                </a:solidFill>
              </a:rPr>
              <a:t>DÓNDE ESTAMOS?</a:t>
            </a:r>
            <a:br>
              <a:rPr lang="es-ES" sz="3600" dirty="0" smtClean="0">
                <a:solidFill>
                  <a:srgbClr val="FFFF00"/>
                </a:solidFill>
              </a:rPr>
            </a:br>
            <a:endParaRPr lang="es-ES" sz="3600" dirty="0">
              <a:solidFill>
                <a:srgbClr val="FFFF00"/>
              </a:solidFill>
            </a:endParaRPr>
          </a:p>
        </p:txBody>
      </p:sp>
      <p:sp>
        <p:nvSpPr>
          <p:cNvPr id="3" name="Marcador de número de diapositiva 2"/>
          <p:cNvSpPr>
            <a:spLocks noGrp="1"/>
          </p:cNvSpPr>
          <p:nvPr>
            <p:ph type="sldNum" sz="quarter" idx="12"/>
          </p:nvPr>
        </p:nvSpPr>
        <p:spPr/>
        <p:txBody>
          <a:bodyPr/>
          <a:lstStyle/>
          <a:p>
            <a:fld id="{6C05EFED-01F0-4E9B-801C-25716255058C}" type="slidenum">
              <a:rPr lang="es-ES" smtClean="0"/>
              <a:pPr/>
              <a:t>9</a:t>
            </a:fld>
            <a:endParaRPr lang="es-ES"/>
          </a:p>
        </p:txBody>
      </p:sp>
      <p:sp>
        <p:nvSpPr>
          <p:cNvPr id="5" name="CuadroTexto 4"/>
          <p:cNvSpPr txBox="1"/>
          <p:nvPr/>
        </p:nvSpPr>
        <p:spPr>
          <a:xfrm>
            <a:off x="4657512" y="1772816"/>
            <a:ext cx="184666" cy="789960"/>
          </a:xfrm>
          <a:prstGeom prst="rect">
            <a:avLst/>
          </a:prstGeom>
          <a:noFill/>
        </p:spPr>
        <p:txBody>
          <a:bodyPr wrap="none" rtlCol="0">
            <a:spAutoFit/>
          </a:bodyPr>
          <a:lstStyle/>
          <a:p>
            <a:pPr algn="ctr">
              <a:lnSpc>
                <a:spcPct val="150000"/>
              </a:lnSpc>
            </a:pPr>
            <a:endParaRPr lang="es-ES" sz="3200" dirty="0">
              <a:solidFill>
                <a:srgbClr val="FFFF00"/>
              </a:solidFill>
            </a:endParaRPr>
          </a:p>
        </p:txBody>
      </p:sp>
      <p:sp>
        <p:nvSpPr>
          <p:cNvPr id="6" name="CuadroTexto 5"/>
          <p:cNvSpPr txBox="1"/>
          <p:nvPr/>
        </p:nvSpPr>
        <p:spPr>
          <a:xfrm>
            <a:off x="271482" y="1124744"/>
            <a:ext cx="8385469" cy="5601533"/>
          </a:xfrm>
          <a:prstGeom prst="rect">
            <a:avLst/>
          </a:prstGeom>
          <a:noFill/>
        </p:spPr>
        <p:txBody>
          <a:bodyPr wrap="square" rtlCol="0">
            <a:spAutoFit/>
          </a:bodyPr>
          <a:lstStyle/>
          <a:p>
            <a:pPr marL="342900" indent="-342900" algn="just">
              <a:buAutoNum type="arabicPeriod"/>
            </a:pPr>
            <a:r>
              <a:rPr lang="es-ES" sz="2000" dirty="0" smtClean="0">
                <a:solidFill>
                  <a:srgbClr val="FFFF00"/>
                </a:solidFill>
              </a:rPr>
              <a:t>NUESTRO SISTEMA SANITARIO PÚBLICO ES UN TESORO QUE DEBEMOS PRESERVAR Y CUIDAR PARA NOSOTROS Y PARA LAS GENERACIONES VENIDERAS</a:t>
            </a:r>
          </a:p>
          <a:p>
            <a:pPr marL="342900" indent="-342900" algn="just">
              <a:buAutoNum type="arabicPeriod"/>
            </a:pPr>
            <a:endParaRPr lang="es-ES" sz="2000" dirty="0" smtClean="0">
              <a:solidFill>
                <a:srgbClr val="FFFF00"/>
              </a:solidFill>
            </a:endParaRPr>
          </a:p>
          <a:p>
            <a:pPr marL="342900" indent="-342900" algn="just">
              <a:buFont typeface="Arial"/>
              <a:buChar char="•"/>
            </a:pPr>
            <a:r>
              <a:rPr lang="es-ES" sz="2000" dirty="0" smtClean="0">
                <a:solidFill>
                  <a:srgbClr val="FFFF00"/>
                </a:solidFill>
              </a:rPr>
              <a:t>Previene y cura la enfermedad y cuida de los enfermos a un nivel que compara muy favorablemente con los países más avanzados. Y la salud es componente fundamental del bienestar y de la libertad humana (</a:t>
            </a:r>
            <a:r>
              <a:rPr lang="es-ES" sz="2000" dirty="0" err="1" smtClean="0">
                <a:solidFill>
                  <a:srgbClr val="FFFF00"/>
                </a:solidFill>
              </a:rPr>
              <a:t>Sen</a:t>
            </a:r>
            <a:r>
              <a:rPr lang="es-ES" sz="2000" dirty="0" smtClean="0">
                <a:solidFill>
                  <a:srgbClr val="FFFF00"/>
                </a:solidFill>
              </a:rPr>
              <a:t>).</a:t>
            </a:r>
          </a:p>
          <a:p>
            <a:pPr marL="342900" indent="-342900" algn="just">
              <a:buFont typeface="Arial"/>
              <a:buChar char="•"/>
            </a:pPr>
            <a:r>
              <a:rPr lang="es-ES" sz="2000" dirty="0" smtClean="0">
                <a:solidFill>
                  <a:srgbClr val="FFFF00"/>
                </a:solidFill>
              </a:rPr>
              <a:t>Su carácter público garantiza la universalidad de la atención (El RD16/2012 la puso en cuestión pero ha sido casi neutralizado)</a:t>
            </a:r>
          </a:p>
          <a:p>
            <a:pPr marL="342900" indent="-342900" algn="just">
              <a:buFont typeface="Arial"/>
              <a:buChar char="•"/>
            </a:pPr>
            <a:r>
              <a:rPr lang="es-ES" sz="2000" dirty="0">
                <a:solidFill>
                  <a:srgbClr val="FFFF00"/>
                </a:solidFill>
              </a:rPr>
              <a:t>L</a:t>
            </a:r>
            <a:r>
              <a:rPr lang="es-ES" sz="2000" dirty="0" smtClean="0">
                <a:solidFill>
                  <a:srgbClr val="FFFF00"/>
                </a:solidFill>
              </a:rPr>
              <a:t>a financiación fundamentalmente con impuestos es condición necesaria de equidad (aunque no suficiente)</a:t>
            </a:r>
          </a:p>
          <a:p>
            <a:pPr marL="342900" indent="-342900" algn="just">
              <a:buFont typeface="Arial"/>
              <a:buChar char="•"/>
            </a:pPr>
            <a:r>
              <a:rPr lang="es-ES" sz="2000" dirty="0" smtClean="0">
                <a:solidFill>
                  <a:srgbClr val="FFFF00"/>
                </a:solidFill>
              </a:rPr>
              <a:t>La atención se presta en función de la necesidad y no de la capacidad de pago</a:t>
            </a:r>
          </a:p>
          <a:p>
            <a:pPr marL="342900" indent="-342900" algn="just">
              <a:buFont typeface="Arial"/>
              <a:buChar char="•"/>
            </a:pPr>
            <a:r>
              <a:rPr lang="es-ES" sz="2000" dirty="0" smtClean="0">
                <a:solidFill>
                  <a:srgbClr val="FFFF00"/>
                </a:solidFill>
              </a:rPr>
              <a:t>Esta es la auténtica línea roja frene a la privatización (no la provisión de servicios por empresas privadas concertadas)</a:t>
            </a:r>
          </a:p>
          <a:p>
            <a:pPr marL="342900" indent="-342900" algn="just">
              <a:buFont typeface="Arial"/>
              <a:buChar char="•"/>
            </a:pPr>
            <a:r>
              <a:rPr lang="es-ES" sz="2000" dirty="0" smtClean="0">
                <a:solidFill>
                  <a:srgbClr val="FFFF00"/>
                </a:solidFill>
              </a:rPr>
              <a:t>Es un factor decisivo de redistribución entre grupos sociales que pone coto a la desigualdad</a:t>
            </a:r>
          </a:p>
          <a:p>
            <a:pPr algn="just"/>
            <a:endParaRPr lang="es-ES" dirty="0">
              <a:solidFill>
                <a:srgbClr val="FFFF00"/>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283785"/>
            <a:ext cx="1255713"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0341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3839</TotalTime>
  <Words>1361</Words>
  <Application>Microsoft Office PowerPoint</Application>
  <PresentationFormat>Presentación en pantalla (4:3)</PresentationFormat>
  <Paragraphs>279</Paragraphs>
  <Slides>43</Slides>
  <Notes>19</Notes>
  <HiddenSlides>0</HiddenSlides>
  <MMClips>0</MMClips>
  <ScaleCrop>false</ScaleCrop>
  <HeadingPairs>
    <vt:vector size="4" baseType="variant">
      <vt:variant>
        <vt:lpstr>Tema</vt:lpstr>
      </vt:variant>
      <vt:variant>
        <vt:i4>3</vt:i4>
      </vt:variant>
      <vt:variant>
        <vt:lpstr>Títulos de diapositiva</vt:lpstr>
      </vt:variant>
      <vt:variant>
        <vt:i4>43</vt:i4>
      </vt:variant>
    </vt:vector>
  </HeadingPairs>
  <TitlesOfParts>
    <vt:vector size="46" baseType="lpstr">
      <vt:lpstr>Tema de Office</vt:lpstr>
      <vt:lpstr>4_Tema de Office</vt:lpstr>
      <vt:lpstr>1_Tema de Office</vt:lpstr>
      <vt:lpstr>Presentación de PowerPoint</vt:lpstr>
      <vt:lpstr>F. LOBO UNIVERSIDAD CARLOS III DE MADRID </vt:lpstr>
      <vt:lpstr>QUÉ PUEDE DECIR UN ECONOMISTA? </vt:lpstr>
      <vt:lpstr>LOS REYES MAGOS NO EXISTEN</vt:lpstr>
      <vt:lpstr>NINGÚN DESAYUNO ES GRATIS</vt:lpstr>
      <vt:lpstr>I. ¿DÓNDE ESTAMOS?</vt:lpstr>
      <vt:lpstr>Presentación de PowerPoint</vt:lpstr>
      <vt:lpstr>Presentación de PowerPoint</vt:lpstr>
      <vt:lpstr> ¿DÓNDE ESTAMOS? </vt:lpstr>
      <vt:lpstr> ¿DÓNDE ESTAMOS? </vt:lpstr>
      <vt:lpstr>¿DÓNDE ESTAMOS?</vt:lpstr>
      <vt:lpstr>¿DÓNDE ESTAMOS?</vt:lpstr>
      <vt:lpstr>¿DÓNDE ESTAMOS?</vt:lpstr>
      <vt:lpstr>I. ¿DÓNDE ESTAMOS?</vt:lpstr>
      <vt:lpstr>EL TALÓN DE AQUILES</vt:lpstr>
      <vt:lpstr>EL TALÓN DE AQUILES</vt:lpstr>
      <vt:lpstr>¿DÓNDE ESTAMOS?</vt:lpstr>
      <vt:lpstr>Presentación de PowerPoint</vt:lpstr>
      <vt:lpstr>Presentación de PowerPoint</vt:lpstr>
      <vt:lpstr>LA DEUDA PÚBLICA</vt:lpstr>
      <vt:lpstr>Presentación de PowerPoint</vt:lpstr>
      <vt:lpstr>LA CARGA DE LOS INTERESES  DE LA DEUDA PÚBLICA</vt:lpstr>
      <vt:lpstr>Presentación de PowerPoint</vt:lpstr>
      <vt:lpstr>Presentación de PowerPoint</vt:lpstr>
      <vt:lpstr>Presentación de PowerPoint</vt:lpstr>
      <vt:lpstr>DÉFICIT Y DEUDA </vt:lpstr>
      <vt:lpstr>Presentación de PowerPoint</vt:lpstr>
      <vt:lpstr>GASTO SANITARIO Y  REFORMAS ESTRUCTURALES</vt:lpstr>
      <vt:lpstr>Presentación de PowerPoint</vt:lpstr>
      <vt:lpstr>GASTO SANITARIO Y REFORMAS</vt:lpstr>
      <vt:lpstr>LAS PREVISIONES DEL GOBIERNO SE ELEVAN SUCESIVAMENTE</vt:lpstr>
      <vt:lpstr>Presentación de PowerPoint</vt:lpstr>
      <vt:lpstr>Presentación de PowerPoint</vt:lpstr>
      <vt:lpstr>III. ¿QUÉ HACER? ¿HAY SOLUCIONES?</vt:lpstr>
      <vt:lpstr>III. ¿QUÉ HACER? ¿HAY SOLUCIONES?</vt:lpstr>
      <vt:lpstr>III. ¿QUÉ HACER? ¿HAY SOLUCIONES?</vt:lpstr>
      <vt:lpstr>Presentación de PowerPoint</vt:lpstr>
      <vt:lpstr>Presentación de PowerPoint</vt:lpstr>
      <vt:lpstr>Presentación de PowerPoint</vt:lpstr>
      <vt:lpstr>EL NUEVO MODELO SANITARIO VASCO SUPONE TRANSFORMAR EL MODELO ASISTENCIAL…</vt:lpstr>
      <vt:lpstr>Presentación de PowerPoint</vt:lpstr>
      <vt:lpstr>F. LOBO UNIVERSIDAD CARLOS III DE MADRID </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PRESENTACIÓN</dc:title>
  <dc:creator>Alberto</dc:creator>
  <cp:lastModifiedBy>flobo</cp:lastModifiedBy>
  <cp:revision>193</cp:revision>
  <cp:lastPrinted>2018-01-31T06:38:46Z</cp:lastPrinted>
  <dcterms:created xsi:type="dcterms:W3CDTF">2017-05-10T09:54:50Z</dcterms:created>
  <dcterms:modified xsi:type="dcterms:W3CDTF">2018-06-07T07:36:59Z</dcterms:modified>
</cp:coreProperties>
</file>