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2.xml" ContentType="application/vnd.openxmlformats-officedocument.drawingml.chart+xml"/>
  <Override PartName="/ppt/notesSlides/notesSlide8.xml" ContentType="application/vnd.openxmlformats-officedocument.presentationml.notesSlide+xml"/>
  <Override PartName="/ppt/charts/chart3.xml" ContentType="application/vnd.openxmlformats-officedocument.drawingml.chart+xml"/>
  <Override PartName="/ppt/notesSlides/notesSlide9.xml" ContentType="application/vnd.openxmlformats-officedocument.presentationml.notesSlide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notesSlides/notesSlide10.xml" ContentType="application/vnd.openxmlformats-officedocument.presentationml.notesSlide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notesSlides/notesSlide11.xml" ContentType="application/vnd.openxmlformats-officedocument.presentationml.notesSlide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notesSlides/notesSlide12.xml" ContentType="application/vnd.openxmlformats-officedocument.presentationml.notesSlide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notesSlides/notesSlide13.xml" ContentType="application/vnd.openxmlformats-officedocument.presentationml.notesSlide+xml"/>
  <Override PartName="/ppt/charts/chart15.xml" ContentType="application/vnd.openxmlformats-officedocument.drawingml.chart+xml"/>
  <Override PartName="/ppt/theme/themeOverride1.xml" ContentType="application/vnd.openxmlformats-officedocument.themeOverr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tags/tag1.xml" ContentType="application/vnd.openxmlformats-officedocument.presentationml.tags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.xml" ContentType="application/vnd.ms-office.chartstyle+xml"/>
  <Override PartName="/ppt/charts/colors1.xml" ContentType="application/vnd.ms-office.chartcolorstyle+xml"/>
  <Override PartName="/ppt/charts/style2.xml" ContentType="application/vnd.ms-office.chartstyle+xml"/>
  <Override PartName="/ppt/charts/colors2.xml" ContentType="application/vnd.ms-office.chartcolorstyle+xml"/>
  <Override PartName="/ppt/charts/style3.xml" ContentType="application/vnd.ms-office.chartstyle+xml"/>
  <Override PartName="/ppt/charts/colors3.xml" ContentType="application/vnd.ms-office.chartcolorstyle+xml"/>
  <Override PartName="/ppt/charts/style4.xml" ContentType="application/vnd.ms-office.chartstyle+xml"/>
  <Override PartName="/ppt/charts/colors4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1"/>
  </p:notesMasterIdLst>
  <p:sldIdLst>
    <p:sldId id="256" r:id="rId2"/>
    <p:sldId id="325" r:id="rId3"/>
    <p:sldId id="463" r:id="rId4"/>
    <p:sldId id="324" r:id="rId5"/>
    <p:sldId id="456" r:id="rId6"/>
    <p:sldId id="457" r:id="rId7"/>
    <p:sldId id="458" r:id="rId8"/>
    <p:sldId id="328" r:id="rId9"/>
    <p:sldId id="329" r:id="rId10"/>
    <p:sldId id="317" r:id="rId11"/>
    <p:sldId id="305" r:id="rId12"/>
    <p:sldId id="292" r:id="rId13"/>
    <p:sldId id="347" r:id="rId14"/>
    <p:sldId id="429" r:id="rId15"/>
    <p:sldId id="430" r:id="rId16"/>
    <p:sldId id="464" r:id="rId17"/>
    <p:sldId id="454" r:id="rId18"/>
    <p:sldId id="453" r:id="rId19"/>
    <p:sldId id="339" r:id="rId20"/>
    <p:sldId id="306" r:id="rId21"/>
    <p:sldId id="307" r:id="rId22"/>
    <p:sldId id="461" r:id="rId23"/>
    <p:sldId id="361" r:id="rId24"/>
    <p:sldId id="465" r:id="rId25"/>
    <p:sldId id="466" r:id="rId26"/>
    <p:sldId id="354" r:id="rId27"/>
    <p:sldId id="455" r:id="rId28"/>
    <p:sldId id="283" r:id="rId29"/>
    <p:sldId id="313" r:id="rId3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2941" autoAdjust="0"/>
    <p:restoredTop sz="94291" autoAdjust="0"/>
  </p:normalViewPr>
  <p:slideViewPr>
    <p:cSldViewPr snapToGrid="0">
      <p:cViewPr>
        <p:scale>
          <a:sx n="76" d="100"/>
          <a:sy n="76" d="100"/>
        </p:scale>
        <p:origin x="-1842" y="-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120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09.05.2018%20DOING\09.05.2018%20ENVEJECIMIENTO\morbilidad-hospitalaria-figuras-2016a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D:\CURSO%20UIMP%20CRISIS%20AUSTERIDAD%20Y%20SALUD%20UIMP%203%20JULIO%202017\presupuestosIniciales%20excel%20sanidad.xls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Libro1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Libro1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D:\08.05.2018%20DOING\07.05.2018%20GR&#193;FICOS+TABLAS\Libro1.xlsx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D:\08.05.2018%20DOING\07.05.2018%20GR&#193;FICOS+TABLAS\Libro1.xlsx" TargetMode="External"/></Relationships>
</file>

<file path=ppt/charts/_rels/chart15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devaux_m\AppData\Local\Microsoft\Windows\Temporary%20Internet%20Files\Content.Outlook\NSUMYOSN\COST_PER_AGE.xls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D:\CURSO%20UIMP%20CRISIS%20AUSTERIDAD%20Y%20SALUD%20UIMP%203%20JULIO%202017\presupuestosIniciales%20excel%20sanidad.xls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oleObject" Target="file:///F:\PPT\07.05.2018%20ACTUALIZAR%20PPT\PRESUPUESTOS%202010-2017.xlsx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oleObject" Target="file:///F:\30.05.2018%20DOING\04.06.2018%20SOSTENIBILIDAD%20FINANCIERA%20Y%20DERECHO%20A%20LAS%20PRESTACIONES%20SANITARIAS\PRESUPUESTOS%202010-2017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F:\PPT\07.05.2018%20GR&#193;FICOS+TABLAS\Tablas%20ministerio%20salud%2007.05.2018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F:\05.06.2018%20DOING\06.06.2018%20PPT%20MURCIA\PRESUPUESTOS%202010-2017.xlsx" TargetMode="External"/></Relationships>
</file>

<file path=ppt/charts/_rels/chart7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oleObject" Target="file:///F:\05.06.2018%20DOING\06.06.2018%20PPT%20MURCIA\PRESUPUESTOS%202010-2017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D:\05.06.2018%20DOING\06.06.2018%20PPT%20MURCIA\PRESUPUESTOS%202010-2017.xlsx" TargetMode="External"/></Relationships>
</file>

<file path=ppt/charts/_rels/chart9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oleObject" Target="file:///D:\05.06.2018%20DOING\06.06.2018%20PPT%20MURCIA\PRESUPUESTOS%202010-2017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8939836517266558E-2"/>
          <c:y val="4.7597445311661726E-2"/>
          <c:w val="0.77187294349149282"/>
          <c:h val="0.71861873973070445"/>
        </c:manualLayout>
      </c:layout>
      <c:lineChart>
        <c:grouping val="standard"/>
        <c:varyColors val="0"/>
        <c:ser>
          <c:idx val="1"/>
          <c:order val="0"/>
          <c:tx>
            <c:strRef>
              <c:f>'D:\09.05.2018 DOING\09.05.2018 ENVEJECIMIENTO\[morbilidad 2014.xls]edad media'!$B$151</c:f>
              <c:strCache>
                <c:ptCount val="1"/>
                <c:pt idx="0">
                  <c:v>Mujeres</c:v>
                </c:pt>
              </c:strCache>
            </c:strRef>
          </c:tx>
          <c:spPr>
            <a:ln w="28575" cap="rnd" cmpd="sng" algn="ctr">
              <a:solidFill>
                <a:schemeClr val="accent4">
                  <a:shade val="95000"/>
                  <a:satMod val="105000"/>
                </a:schemeClr>
              </a:solidFill>
              <a:prstDash val="solid"/>
              <a:round/>
            </a:ln>
            <a:effectLst/>
          </c:spPr>
          <c:marker>
            <c:symbol val="square"/>
            <c:size val="5"/>
            <c:spPr>
              <a:solidFill>
                <a:schemeClr val="accent4"/>
              </a:solidFill>
              <a:ln w="9525" cap="flat" cmpd="sng" algn="ctr">
                <a:solidFill>
                  <a:schemeClr val="accent4">
                    <a:shade val="95000"/>
                    <a:satMod val="105000"/>
                  </a:schemeClr>
                </a:solidFill>
                <a:prstDash val="solid"/>
                <a:round/>
              </a:ln>
              <a:effectLst/>
            </c:spPr>
          </c:marker>
          <c:dLbls>
            <c:dLbl>
              <c:idx val="10"/>
              <c:layout/>
              <c:tx>
                <c:rich>
                  <a:bodyPr/>
                  <a:lstStyle/>
                  <a:p>
                    <a:r>
                      <a:rPr lang="en-US"/>
                      <a:t>79,3</a:t>
                    </a:r>
                  </a:p>
                </c:rich>
              </c:tx>
              <c:dLblPos val="t"/>
              <c:showLegendKey val="0"/>
              <c:showVal val="0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8824-4997-BC61-9C4FD95384D6}"/>
                </c:ext>
              </c:extLst>
            </c:dLbl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/>
                    <a:cs typeface="Times New Roman" panose="02020603050405020304" pitchFamily="18" charset="0"/>
                  </a:defRPr>
                </a:pPr>
                <a:endParaRPr lang="es-E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'[1]edad media'!$D$61:$N$61</c:f>
              <c:numCache>
                <c:formatCode>General</c:formatCode>
                <c:ptCount val="11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</c:numCache>
            </c:numRef>
          </c:cat>
          <c:val>
            <c:numRef>
              <c:f>'[1]edad media'!$D$151:$P$151</c:f>
              <c:numCache>
                <c:formatCode>General</c:formatCode>
                <c:ptCount val="13"/>
                <c:pt idx="0">
                  <c:v>77.744569026766726</c:v>
                </c:pt>
                <c:pt idx="1">
                  <c:v>78.00167287983551</c:v>
                </c:pt>
                <c:pt idx="2">
                  <c:v>78.153154950229421</c:v>
                </c:pt>
                <c:pt idx="3">
                  <c:v>78.445864839531424</c:v>
                </c:pt>
                <c:pt idx="4">
                  <c:v>78.655704959831198</c:v>
                </c:pt>
                <c:pt idx="5">
                  <c:v>78.807128955985959</c:v>
                </c:pt>
                <c:pt idx="6">
                  <c:v>78.980628019635844</c:v>
                </c:pt>
                <c:pt idx="7">
                  <c:v>79.185098655316352</c:v>
                </c:pt>
                <c:pt idx="8">
                  <c:v>79.383022648612538</c:v>
                </c:pt>
                <c:pt idx="9">
                  <c:v>79.32851528150465</c:v>
                </c:pt>
                <c:pt idx="10">
                  <c:v>79.389237603470235</c:v>
                </c:pt>
                <c:pt idx="11">
                  <c:v>79.656674898945568</c:v>
                </c:pt>
                <c:pt idx="12">
                  <c:v>79.705752423627956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8824-4997-BC61-9C4FD95384D6}"/>
            </c:ext>
          </c:extLst>
        </c:ser>
        <c:ser>
          <c:idx val="2"/>
          <c:order val="1"/>
          <c:tx>
            <c:strRef>
              <c:f>'D:\09.05.2018 DOING\09.05.2018 ENVEJECIMIENTO\[morbilidad 2014.xls]edad media'!$B$152</c:f>
              <c:strCache>
                <c:ptCount val="1"/>
                <c:pt idx="0">
                  <c:v>Ambos sexos</c:v>
                </c:pt>
              </c:strCache>
            </c:strRef>
          </c:tx>
          <c:spPr>
            <a:ln w="28575" cap="rnd" cmpd="sng" algn="ctr">
              <a:solidFill>
                <a:schemeClr val="accent6">
                  <a:shade val="95000"/>
                  <a:satMod val="105000"/>
                </a:schemeClr>
              </a:solidFill>
              <a:prstDash val="solid"/>
              <a:round/>
            </a:ln>
            <a:effectLst/>
          </c:spPr>
          <c:marker>
            <c:symbol val="square"/>
            <c:size val="5"/>
            <c:spPr>
              <a:solidFill>
                <a:schemeClr val="accent6"/>
              </a:solidFill>
              <a:ln w="9525" cap="flat" cmpd="sng" algn="ctr">
                <a:solidFill>
                  <a:schemeClr val="accent6">
                    <a:shade val="95000"/>
                    <a:satMod val="105000"/>
                  </a:schemeClr>
                </a:solidFill>
                <a:prstDash val="solid"/>
                <a:round/>
              </a:ln>
              <a:effectLst/>
            </c:spPr>
          </c:marker>
          <c:dLbls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/>
                    <a:cs typeface="Times New Roman" panose="02020603050405020304" pitchFamily="18" charset="0"/>
                  </a:defRPr>
                </a:pPr>
                <a:endParaRPr lang="es-E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'[1]edad media'!$D$61:$N$61</c:f>
              <c:numCache>
                <c:formatCode>General</c:formatCode>
                <c:ptCount val="11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</c:numCache>
            </c:numRef>
          </c:cat>
          <c:val>
            <c:numRef>
              <c:f>'[1]edad media'!$D$152:$P$152</c:f>
              <c:numCache>
                <c:formatCode>General</c:formatCode>
                <c:ptCount val="13"/>
                <c:pt idx="0">
                  <c:v>76.761965032928487</c:v>
                </c:pt>
                <c:pt idx="1">
                  <c:v>76.99408805886452</c:v>
                </c:pt>
                <c:pt idx="2">
                  <c:v>77.158044739765927</c:v>
                </c:pt>
                <c:pt idx="3">
                  <c:v>77.433071126278961</c:v>
                </c:pt>
                <c:pt idx="4">
                  <c:v>77.618744240006066</c:v>
                </c:pt>
                <c:pt idx="5">
                  <c:v>77.774398816367182</c:v>
                </c:pt>
                <c:pt idx="6">
                  <c:v>77.931303601103039</c:v>
                </c:pt>
                <c:pt idx="7">
                  <c:v>78.095889935706822</c:v>
                </c:pt>
                <c:pt idx="8">
                  <c:v>78.279024084415326</c:v>
                </c:pt>
                <c:pt idx="9">
                  <c:v>78.241129778977438</c:v>
                </c:pt>
                <c:pt idx="10">
                  <c:v>78.271302885573022</c:v>
                </c:pt>
                <c:pt idx="11">
                  <c:v>78.493673594378507</c:v>
                </c:pt>
                <c:pt idx="12">
                  <c:v>78.535093354245575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8824-4997-BC61-9C4FD95384D6}"/>
            </c:ext>
          </c:extLst>
        </c:ser>
        <c:ser>
          <c:idx val="0"/>
          <c:order val="2"/>
          <c:tx>
            <c:strRef>
              <c:f>'D:\09.05.2018 DOING\09.05.2018 ENVEJECIMIENTO\[morbilidad 2014.xls]edad media'!$B$150</c:f>
              <c:strCache>
                <c:ptCount val="1"/>
                <c:pt idx="0">
                  <c:v>Hombres</c:v>
                </c:pt>
              </c:strCache>
            </c:strRef>
          </c:tx>
          <c:spPr>
            <a:ln w="28575" cap="rnd" cmpd="sng" algn="ctr">
              <a:solidFill>
                <a:schemeClr val="accent2">
                  <a:shade val="95000"/>
                  <a:satMod val="105000"/>
                </a:schemeClr>
              </a:solidFill>
              <a:prstDash val="solid"/>
              <a:round/>
            </a:ln>
            <a:effectLst/>
          </c:spPr>
          <c:marker>
            <c:symbol val="square"/>
            <c:size val="5"/>
            <c:spPr>
              <a:solidFill>
                <a:schemeClr val="accent2"/>
              </a:solidFill>
              <a:ln w="9525" cap="flat" cmpd="sng" algn="ctr">
                <a:solidFill>
                  <a:schemeClr val="accent2">
                    <a:shade val="95000"/>
                    <a:satMod val="105000"/>
                  </a:schemeClr>
                </a:solidFill>
                <a:prstDash val="solid"/>
                <a:round/>
              </a:ln>
              <a:effectLst/>
            </c:spPr>
          </c:marker>
          <c:dLbls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rgbClr val="000000"/>
                    </a:solidFill>
                    <a:latin typeface="Times New Roman" panose="02020603050405020304" pitchFamily="18" charset="0"/>
                    <a:ea typeface="Calibri"/>
                    <a:cs typeface="Times New Roman" panose="02020603050405020304" pitchFamily="18" charset="0"/>
                  </a:defRPr>
                </a:pPr>
                <a:endParaRPr lang="es-E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'[1]edad media'!$D$149:$P$149</c:f>
              <c:numCache>
                <c:formatCode>General</c:formatCode>
                <c:ptCount val="13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  <c:pt idx="11">
                  <c:v>2015</c:v>
                </c:pt>
                <c:pt idx="12">
                  <c:v>2016</c:v>
                </c:pt>
              </c:numCache>
            </c:numRef>
          </c:cat>
          <c:val>
            <c:numRef>
              <c:f>'[1]edad media'!$D$150:$P$150</c:f>
              <c:numCache>
                <c:formatCode>General</c:formatCode>
                <c:ptCount val="13"/>
                <c:pt idx="0">
                  <c:v>75.818327704643096</c:v>
                </c:pt>
                <c:pt idx="1">
                  <c:v>76.023542710606094</c:v>
                </c:pt>
                <c:pt idx="2">
                  <c:v>76.197328979318428</c:v>
                </c:pt>
                <c:pt idx="3">
                  <c:v>76.455740152666806</c:v>
                </c:pt>
                <c:pt idx="4">
                  <c:v>76.60928481484612</c:v>
                </c:pt>
                <c:pt idx="5">
                  <c:v>76.771975588873204</c:v>
                </c:pt>
                <c:pt idx="6">
                  <c:v>76.913063199116252</c:v>
                </c:pt>
                <c:pt idx="7">
                  <c:v>77.038821601588523</c:v>
                </c:pt>
                <c:pt idx="8">
                  <c:v>77.207745806378213</c:v>
                </c:pt>
                <c:pt idx="9">
                  <c:v>77.187156552964453</c:v>
                </c:pt>
                <c:pt idx="10">
                  <c:v>77.188985767455478</c:v>
                </c:pt>
                <c:pt idx="11">
                  <c:v>77.368432302663393</c:v>
                </c:pt>
                <c:pt idx="12">
                  <c:v>77.409089503843518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3-8824-4997-BC61-9C4FD95384D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85000704"/>
        <c:axId val="185001472"/>
      </c:lineChart>
      <c:catAx>
        <c:axId val="1850007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tint val="75000"/>
                <a:shade val="95000"/>
                <a:satMod val="105000"/>
              </a:schemeClr>
            </a:solidFill>
            <a:prstDash val="solid"/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100" b="0" i="0" u="none" strike="noStrike" kern="1200" baseline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defRPr>
            </a:pPr>
            <a:endParaRPr lang="es-ES"/>
          </a:p>
        </c:txPr>
        <c:crossAx val="185001472"/>
        <c:crosses val="autoZero"/>
        <c:auto val="1"/>
        <c:lblAlgn val="ctr"/>
        <c:lblOffset val="100"/>
        <c:noMultiLvlLbl val="0"/>
      </c:catAx>
      <c:valAx>
        <c:axId val="185001472"/>
        <c:scaling>
          <c:orientation val="minMax"/>
          <c:min val="75"/>
        </c:scaling>
        <c:delete val="0"/>
        <c:axPos val="l"/>
        <c:majorGridlines>
          <c:spPr>
            <a:ln w="9525" cap="flat" cmpd="sng" algn="ctr">
              <a:solidFill>
                <a:schemeClr val="tx1">
                  <a:tint val="75000"/>
                  <a:shade val="95000"/>
                  <a:satMod val="105000"/>
                </a:schemeClr>
              </a:solidFill>
              <a:prstDash val="solid"/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tint val="75000"/>
                <a:shade val="95000"/>
                <a:satMod val="105000"/>
              </a:schemeClr>
            </a:solidFill>
            <a:prstDash val="solid"/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100" b="0" i="0" u="none" strike="noStrike" kern="1200" baseline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defRPr>
            </a:pPr>
            <a:endParaRPr lang="es-ES"/>
          </a:p>
        </c:txPr>
        <c:crossAx val="18500070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5895414747398469"/>
          <c:y val="0.2163906863042393"/>
          <c:w val="0.1151740601417475"/>
          <c:h val="0.1468139043595160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rgbClr val="00000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defRPr>
          </a:pPr>
          <a:endParaRPr lang="es-ES"/>
        </a:p>
      </c:txPr>
    </c:legend>
    <c:plotVisOnly val="1"/>
    <c:dispBlanksAs val="gap"/>
    <c:showDLblsOverMax val="0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 sz="1100" b="0" i="0" u="none" strike="noStrike" baseline="0">
          <a:solidFill>
            <a:srgbClr val="000000"/>
          </a:solidFill>
          <a:latin typeface="Times New Roman" panose="02020603050405020304" pitchFamily="18" charset="0"/>
          <a:ea typeface="Calibri"/>
          <a:cs typeface="Times New Roman" panose="02020603050405020304" pitchFamily="18" charset="0"/>
        </a:defRPr>
      </a:pPr>
      <a:endParaRPr lang="es-ES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Comunidades!$J$104</c:f>
              <c:strCache>
                <c:ptCount val="1"/>
                <c:pt idx="0">
                  <c:v>%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Comunidades!$I$105:$I$119</c:f>
              <c:strCache>
                <c:ptCount val="15"/>
                <c:pt idx="0">
                  <c:v>ANDALUCIA</c:v>
                </c:pt>
                <c:pt idx="1">
                  <c:v>ARAGÓN</c:v>
                </c:pt>
                <c:pt idx="2">
                  <c:v>ASTURIAS</c:v>
                </c:pt>
                <c:pt idx="3">
                  <c:v> BALEARES</c:v>
                </c:pt>
                <c:pt idx="4">
                  <c:v> CANARIAS</c:v>
                </c:pt>
                <c:pt idx="5">
                  <c:v>CANTABRIA</c:v>
                </c:pt>
                <c:pt idx="6">
                  <c:v>CASTILLA Y LEÓN</c:v>
                </c:pt>
                <c:pt idx="7">
                  <c:v> CASTILLA-LA MANCHA</c:v>
                </c:pt>
                <c:pt idx="8">
                  <c:v>CATALUÑA</c:v>
                </c:pt>
                <c:pt idx="9">
                  <c:v>COM. VALENCIANA  </c:v>
                </c:pt>
                <c:pt idx="10">
                  <c:v> EXTREMADURA</c:v>
                </c:pt>
                <c:pt idx="11">
                  <c:v> GALICIA</c:v>
                </c:pt>
                <c:pt idx="12">
                  <c:v> MADRID</c:v>
                </c:pt>
                <c:pt idx="13">
                  <c:v> MURCIA</c:v>
                </c:pt>
                <c:pt idx="14">
                  <c:v> LA RIOJA</c:v>
                </c:pt>
              </c:strCache>
            </c:strRef>
          </c:cat>
          <c:val>
            <c:numRef>
              <c:f>Comunidades!$J$105:$J$119</c:f>
              <c:numCache>
                <c:formatCode>0.00</c:formatCode>
                <c:ptCount val="15"/>
                <c:pt idx="0">
                  <c:v>45.606025856035707</c:v>
                </c:pt>
                <c:pt idx="1">
                  <c:v>45.929351961384299</c:v>
                </c:pt>
                <c:pt idx="2">
                  <c:v>55.135768101392522</c:v>
                </c:pt>
                <c:pt idx="3">
                  <c:v>61.369146287604146</c:v>
                </c:pt>
                <c:pt idx="4">
                  <c:v>61.593851685055675</c:v>
                </c:pt>
                <c:pt idx="5">
                  <c:v>43.138432084312342</c:v>
                </c:pt>
                <c:pt idx="6">
                  <c:v>50.234388305298992</c:v>
                </c:pt>
                <c:pt idx="7">
                  <c:v>50.211745648515993</c:v>
                </c:pt>
                <c:pt idx="8">
                  <c:v>45.612545376390997</c:v>
                </c:pt>
                <c:pt idx="9">
                  <c:v>56.252643460143702</c:v>
                </c:pt>
                <c:pt idx="10">
                  <c:v>46.474892193092003</c:v>
                </c:pt>
                <c:pt idx="11">
                  <c:v>47.363288463604434</c:v>
                </c:pt>
                <c:pt idx="12">
                  <c:v>47.5589174537999</c:v>
                </c:pt>
                <c:pt idx="13">
                  <c:v>55.42289924645678</c:v>
                </c:pt>
                <c:pt idx="14">
                  <c:v>37.475992257736657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0AC3-41C6-9903-2ED539636AA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84502528"/>
        <c:axId val="184512512"/>
      </c:barChart>
      <c:catAx>
        <c:axId val="18450252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84512512"/>
        <c:crosses val="autoZero"/>
        <c:auto val="1"/>
        <c:lblAlgn val="ctr"/>
        <c:lblOffset val="100"/>
        <c:noMultiLvlLbl val="0"/>
      </c:catAx>
      <c:valAx>
        <c:axId val="184512512"/>
        <c:scaling>
          <c:orientation val="minMax"/>
        </c:scaling>
        <c:delete val="0"/>
        <c:axPos val="l"/>
        <c:majorGridlines/>
        <c:numFmt formatCode="0.00" sourceLinked="1"/>
        <c:majorTickMark val="out"/>
        <c:minorTickMark val="none"/>
        <c:tickLblPos val="nextTo"/>
        <c:crossAx val="18450252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es-E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Gasto en salud.</a:t>
            </a:r>
            <a:r>
              <a:rPr lang="es-ES" b="1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Mill.€. 2012-2021</a:t>
            </a:r>
            <a:endParaRPr lang="es-E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Hoja1!$C$3</c:f>
              <c:strCache>
                <c:ptCount val="1"/>
                <c:pt idx="0">
                  <c:v>Mill.€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Hoja1!$B$9:$B$18</c:f>
              <c:numCache>
                <c:formatCode>General</c:formatCode>
                <c:ptCount val="10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  <c:pt idx="7">
                  <c:v>2019</c:v>
                </c:pt>
                <c:pt idx="8">
                  <c:v>2020</c:v>
                </c:pt>
                <c:pt idx="9">
                  <c:v>2021</c:v>
                </c:pt>
              </c:numCache>
            </c:numRef>
          </c:cat>
          <c:val>
            <c:numRef>
              <c:f>Hoja1!$C$9:$C$18</c:f>
              <c:numCache>
                <c:formatCode>#,##0</c:formatCode>
                <c:ptCount val="10"/>
                <c:pt idx="0">
                  <c:v>64685</c:v>
                </c:pt>
                <c:pt idx="1">
                  <c:v>63307</c:v>
                </c:pt>
                <c:pt idx="2">
                  <c:v>63492</c:v>
                </c:pt>
                <c:pt idx="3">
                  <c:v>66483</c:v>
                </c:pt>
                <c:pt idx="4">
                  <c:v>67598</c:v>
                </c:pt>
                <c:pt idx="5">
                  <c:v>69258</c:v>
                </c:pt>
                <c:pt idx="6">
                  <c:v>71198</c:v>
                </c:pt>
                <c:pt idx="7">
                  <c:v>72916</c:v>
                </c:pt>
                <c:pt idx="8">
                  <c:v>74721</c:v>
                </c:pt>
                <c:pt idx="9">
                  <c:v>76889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C1C9-448C-AA0D-E5FD6ED9A92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86684160"/>
        <c:axId val="186686464"/>
      </c:lineChart>
      <c:catAx>
        <c:axId val="18668416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s-ES" b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Año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s-ES"/>
          </a:p>
        </c:txPr>
        <c:crossAx val="186686464"/>
        <c:crosses val="autoZero"/>
        <c:auto val="1"/>
        <c:lblAlgn val="ctr"/>
        <c:lblOffset val="100"/>
        <c:noMultiLvlLbl val="0"/>
      </c:catAx>
      <c:valAx>
        <c:axId val="186686464"/>
        <c:scaling>
          <c:orientation val="minMax"/>
          <c:min val="55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s-ES" sz="1100" b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Mill.</a:t>
                </a:r>
                <a:r>
                  <a:rPr lang="es-ES" sz="1100" b="1" baseline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€</a:t>
                </a:r>
                <a:endParaRPr lang="es-ES" sz="1100" b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s-ES"/>
          </a:p>
        </c:txPr>
        <c:crossAx val="1866841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es-E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Gasto en salud (%PIB) 2012-2021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lineChart>
        <c:grouping val="standard"/>
        <c:varyColors val="0"/>
        <c:ser>
          <c:idx val="0"/>
          <c:order val="0"/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Hoja1!$B$9:$B$18</c:f>
              <c:numCache>
                <c:formatCode>General</c:formatCode>
                <c:ptCount val="10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  <c:pt idx="7">
                  <c:v>2019</c:v>
                </c:pt>
                <c:pt idx="8">
                  <c:v>2020</c:v>
                </c:pt>
                <c:pt idx="9">
                  <c:v>2021</c:v>
                </c:pt>
              </c:numCache>
            </c:numRef>
          </c:cat>
          <c:val>
            <c:numRef>
              <c:f>Hoja1!$D$9:$D$18</c:f>
              <c:numCache>
                <c:formatCode>General</c:formatCode>
                <c:ptCount val="10"/>
                <c:pt idx="0">
                  <c:v>14</c:v>
                </c:pt>
                <c:pt idx="1">
                  <c:v>13.7</c:v>
                </c:pt>
                <c:pt idx="2">
                  <c:v>13.7</c:v>
                </c:pt>
                <c:pt idx="3">
                  <c:v>14.1</c:v>
                </c:pt>
                <c:pt idx="4">
                  <c:v>14.4</c:v>
                </c:pt>
                <c:pt idx="5">
                  <c:v>14.5</c:v>
                </c:pt>
                <c:pt idx="6">
                  <c:v>14.5</c:v>
                </c:pt>
                <c:pt idx="7">
                  <c:v>14.5</c:v>
                </c:pt>
                <c:pt idx="8">
                  <c:v>14.5</c:v>
                </c:pt>
                <c:pt idx="9">
                  <c:v>14.5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3BE4-4C6D-BF1D-F8846091BA2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86699136"/>
        <c:axId val="186713984"/>
      </c:lineChart>
      <c:catAx>
        <c:axId val="18669913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s-ES" sz="1100" b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Año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s-ES"/>
          </a:p>
        </c:txPr>
        <c:crossAx val="186713984"/>
        <c:crosses val="autoZero"/>
        <c:auto val="1"/>
        <c:lblAlgn val="ctr"/>
        <c:lblOffset val="100"/>
        <c:noMultiLvlLbl val="0"/>
      </c:catAx>
      <c:valAx>
        <c:axId val="186713984"/>
        <c:scaling>
          <c:orientation val="minMax"/>
          <c:min val="13.4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s-ES" b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%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s-ES"/>
          </a:p>
        </c:txPr>
        <c:crossAx val="1866991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5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s-E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v>AE</c:v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AE!$B$4:$B$13</c:f>
              <c:numCache>
                <c:formatCode>General</c:formatCode>
                <c:ptCount val="10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  <c:pt idx="7">
                  <c:v>2019</c:v>
                </c:pt>
                <c:pt idx="8">
                  <c:v>2020</c:v>
                </c:pt>
                <c:pt idx="9">
                  <c:v>2021</c:v>
                </c:pt>
              </c:numCache>
            </c:numRef>
          </c:cat>
          <c:val>
            <c:numRef>
              <c:f>AE!$E$4:$E$13</c:f>
              <c:numCache>
                <c:formatCode>#,##0</c:formatCode>
                <c:ptCount val="10"/>
                <c:pt idx="0">
                  <c:v>38720</c:v>
                </c:pt>
                <c:pt idx="1">
                  <c:v>37421</c:v>
                </c:pt>
                <c:pt idx="2">
                  <c:v>38003</c:v>
                </c:pt>
                <c:pt idx="3">
                  <c:v>41110</c:v>
                </c:pt>
                <c:pt idx="4">
                  <c:v>41586</c:v>
                </c:pt>
                <c:pt idx="5">
                  <c:v>42283.447317359321</c:v>
                </c:pt>
                <c:pt idx="6">
                  <c:v>43321.799377284413</c:v>
                </c:pt>
                <c:pt idx="7">
                  <c:v>44535.295158160727</c:v>
                </c:pt>
                <c:pt idx="8">
                  <c:v>45609.926988854284</c:v>
                </c:pt>
                <c:pt idx="9">
                  <c:v>46738.978475700547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E174-4D24-ACCC-FFCB8E02447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86769408"/>
        <c:axId val="186771712"/>
      </c:lineChart>
      <c:catAx>
        <c:axId val="18676940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s-ES" sz="1100" b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Año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s-ES"/>
          </a:p>
        </c:txPr>
        <c:crossAx val="186771712"/>
        <c:crosses val="autoZero"/>
        <c:auto val="1"/>
        <c:lblAlgn val="ctr"/>
        <c:lblOffset val="100"/>
        <c:noMultiLvlLbl val="0"/>
      </c:catAx>
      <c:valAx>
        <c:axId val="186771712"/>
        <c:scaling>
          <c:orientation val="minMax"/>
          <c:min val="34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s-ES" sz="1100" b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Mill. €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s-ES"/>
          </a:p>
        </c:txPr>
        <c:crossAx val="18676940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5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s-E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v>AP</c:v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AP!$B$4:$B$13</c:f>
              <c:numCache>
                <c:formatCode>General</c:formatCode>
                <c:ptCount val="10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  <c:pt idx="6">
                  <c:v>2018</c:v>
                </c:pt>
                <c:pt idx="7">
                  <c:v>2019</c:v>
                </c:pt>
                <c:pt idx="8">
                  <c:v>2020</c:v>
                </c:pt>
                <c:pt idx="9">
                  <c:v>2021</c:v>
                </c:pt>
              </c:numCache>
            </c:numRef>
          </c:cat>
          <c:val>
            <c:numRef>
              <c:f>AP!$E$4:$E$13</c:f>
              <c:numCache>
                <c:formatCode>#,##0</c:formatCode>
                <c:ptCount val="10"/>
                <c:pt idx="0">
                  <c:v>9468</c:v>
                </c:pt>
                <c:pt idx="1">
                  <c:v>9138</c:v>
                </c:pt>
                <c:pt idx="2">
                  <c:v>9045</c:v>
                </c:pt>
                <c:pt idx="3">
                  <c:v>9358</c:v>
                </c:pt>
                <c:pt idx="4">
                  <c:v>9530</c:v>
                </c:pt>
                <c:pt idx="5">
                  <c:v>9689.8295804942609</c:v>
                </c:pt>
                <c:pt idx="6">
                  <c:v>9927.7821397951338</c:v>
                </c:pt>
                <c:pt idx="7">
                  <c:v>10205.871275363625</c:v>
                </c:pt>
                <c:pt idx="8">
                  <c:v>10452.137839748504</c:v>
                </c:pt>
                <c:pt idx="9">
                  <c:v>10710.875411759394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0301-4186-AEB3-92C829C60B2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86817152"/>
        <c:axId val="186819712"/>
      </c:lineChart>
      <c:catAx>
        <c:axId val="18681715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s-ES" sz="1100" b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Año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s-ES"/>
          </a:p>
        </c:txPr>
        <c:crossAx val="186819712"/>
        <c:crosses val="autoZero"/>
        <c:auto val="1"/>
        <c:lblAlgn val="ctr"/>
        <c:lblOffset val="100"/>
        <c:noMultiLvlLbl val="0"/>
      </c:catAx>
      <c:valAx>
        <c:axId val="1868197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s-ES" sz="1100" b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Mill.</a:t>
                </a:r>
                <a:r>
                  <a:rPr lang="es-ES" sz="1100" b="1" baseline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€</a:t>
                </a:r>
                <a:endParaRPr lang="es-ES" sz="1100" b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s-ES"/>
          </a:p>
        </c:txPr>
        <c:crossAx val="1868171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vert="horz"/>
          <a:lstStyle/>
          <a:p>
            <a:pPr>
              <a:defRPr/>
            </a:pPr>
            <a:r>
              <a:rPr lang="fr-FR" sz="2000" dirty="0" err="1" smtClean="0"/>
              <a:t>Ejemplo</a:t>
            </a:r>
            <a:r>
              <a:rPr lang="fr-FR" sz="2000" dirty="0" smtClean="0"/>
              <a:t>: </a:t>
            </a:r>
            <a:r>
              <a:rPr lang="fr-FR" sz="2000" dirty="0" err="1" smtClean="0"/>
              <a:t>enfermedades</a:t>
            </a:r>
            <a:r>
              <a:rPr lang="fr-FR" sz="2000" dirty="0" smtClean="0"/>
              <a:t> </a:t>
            </a:r>
            <a:r>
              <a:rPr lang="fr-FR" sz="2000" dirty="0" err="1"/>
              <a:t>cardiovasculares</a:t>
            </a:r>
            <a:endParaRPr lang="fr-FR" sz="2000" dirty="0"/>
          </a:p>
        </c:rich>
      </c:tx>
      <c:layout/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09737887493793"/>
          <c:y val="6.9911068600156029E-2"/>
          <c:w val="0.85872685677803851"/>
          <c:h val="0.66722433828092564"/>
        </c:manualLayout>
      </c:layout>
      <c:lineChart>
        <c:grouping val="standard"/>
        <c:varyColors val="0"/>
        <c:ser>
          <c:idx val="0"/>
          <c:order val="0"/>
          <c:tx>
            <c:v>Men - no comorbidity</c:v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'[COST_PER_AGE.xls]Heart disease'!$B$3:$B$10</c:f>
              <c:strCache>
                <c:ptCount val="8"/>
                <c:pt idx="0">
                  <c:v>18-39</c:v>
                </c:pt>
                <c:pt idx="1">
                  <c:v>40-64</c:v>
                </c:pt>
                <c:pt idx="2">
                  <c:v>65-69</c:v>
                </c:pt>
                <c:pt idx="3">
                  <c:v>70-74</c:v>
                </c:pt>
                <c:pt idx="4">
                  <c:v>75-79</c:v>
                </c:pt>
                <c:pt idx="5">
                  <c:v>80-84</c:v>
                </c:pt>
                <c:pt idx="6">
                  <c:v>85-89</c:v>
                </c:pt>
                <c:pt idx="7">
                  <c:v>≥90</c:v>
                </c:pt>
              </c:strCache>
            </c:strRef>
          </c:cat>
          <c:val>
            <c:numRef>
              <c:f>'[COST_PER_AGE.xls]Heart disease'!$E$3:$E$10</c:f>
              <c:numCache>
                <c:formatCode>#,##0\ "€"</c:formatCode>
                <c:ptCount val="8"/>
                <c:pt idx="0">
                  <c:v>3951</c:v>
                </c:pt>
                <c:pt idx="1">
                  <c:v>1975</c:v>
                </c:pt>
                <c:pt idx="2">
                  <c:v>2047</c:v>
                </c:pt>
                <c:pt idx="3">
                  <c:v>2210</c:v>
                </c:pt>
                <c:pt idx="4">
                  <c:v>2401</c:v>
                </c:pt>
                <c:pt idx="5">
                  <c:v>2269</c:v>
                </c:pt>
                <c:pt idx="6">
                  <c:v>1989</c:v>
                </c:pt>
                <c:pt idx="7">
                  <c:v>2210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EF1B-4C88-B78E-78A198017609}"/>
            </c:ext>
          </c:extLst>
        </c:ser>
        <c:ser>
          <c:idx val="1"/>
          <c:order val="1"/>
          <c:tx>
            <c:v>Women - no comorbidity</c:v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strRef>
              <c:f>'[COST_PER_AGE.xls]Heart disease'!$B$3:$B$10</c:f>
              <c:strCache>
                <c:ptCount val="8"/>
                <c:pt idx="0">
                  <c:v>18-39</c:v>
                </c:pt>
                <c:pt idx="1">
                  <c:v>40-64</c:v>
                </c:pt>
                <c:pt idx="2">
                  <c:v>65-69</c:v>
                </c:pt>
                <c:pt idx="3">
                  <c:v>70-74</c:v>
                </c:pt>
                <c:pt idx="4">
                  <c:v>75-79</c:v>
                </c:pt>
                <c:pt idx="5">
                  <c:v>80-84</c:v>
                </c:pt>
                <c:pt idx="6">
                  <c:v>85-89</c:v>
                </c:pt>
                <c:pt idx="7">
                  <c:v>≥90</c:v>
                </c:pt>
              </c:strCache>
            </c:strRef>
          </c:cat>
          <c:val>
            <c:numRef>
              <c:f>'[COST_PER_AGE.xls]Heart disease'!$E$11:$E$18</c:f>
              <c:numCache>
                <c:formatCode>#,##0\ "€"</c:formatCode>
                <c:ptCount val="8"/>
                <c:pt idx="0">
                  <c:v>908</c:v>
                </c:pt>
                <c:pt idx="1">
                  <c:v>2331</c:v>
                </c:pt>
                <c:pt idx="2">
                  <c:v>2416</c:v>
                </c:pt>
                <c:pt idx="3">
                  <c:v>2820</c:v>
                </c:pt>
                <c:pt idx="4">
                  <c:v>2811</c:v>
                </c:pt>
                <c:pt idx="5">
                  <c:v>2029</c:v>
                </c:pt>
                <c:pt idx="6">
                  <c:v>2811</c:v>
                </c:pt>
                <c:pt idx="7">
                  <c:v>2245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EF1B-4C88-B78E-78A198017609}"/>
            </c:ext>
          </c:extLst>
        </c:ser>
        <c:ser>
          <c:idx val="2"/>
          <c:order val="2"/>
          <c:tx>
            <c:v>"Men - at least one comorbidity"</c:v>
          </c:tx>
          <c:spPr>
            <a:ln w="28575" cap="rnd">
              <a:solidFill>
                <a:schemeClr val="accent1"/>
              </a:solidFill>
              <a:prstDash val="dash"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'[COST_PER_AGE.xls]Heart disease'!$B$3:$B$10</c:f>
              <c:strCache>
                <c:ptCount val="8"/>
                <c:pt idx="0">
                  <c:v>18-39</c:v>
                </c:pt>
                <c:pt idx="1">
                  <c:v>40-64</c:v>
                </c:pt>
                <c:pt idx="2">
                  <c:v>65-69</c:v>
                </c:pt>
                <c:pt idx="3">
                  <c:v>70-74</c:v>
                </c:pt>
                <c:pt idx="4">
                  <c:v>75-79</c:v>
                </c:pt>
                <c:pt idx="5">
                  <c:v>80-84</c:v>
                </c:pt>
                <c:pt idx="6">
                  <c:v>85-89</c:v>
                </c:pt>
                <c:pt idx="7">
                  <c:v>≥90</c:v>
                </c:pt>
              </c:strCache>
            </c:strRef>
          </c:cat>
          <c:val>
            <c:numRef>
              <c:f>'[COST_PER_AGE.xls]Heart disease'!$H$3:$H$10</c:f>
              <c:numCache>
                <c:formatCode>#,##0\ "€"</c:formatCode>
                <c:ptCount val="8"/>
                <c:pt idx="0">
                  <c:v>8025</c:v>
                </c:pt>
                <c:pt idx="1">
                  <c:v>4571</c:v>
                </c:pt>
                <c:pt idx="2">
                  <c:v>4766</c:v>
                </c:pt>
                <c:pt idx="3">
                  <c:v>4682</c:v>
                </c:pt>
                <c:pt idx="4">
                  <c:v>5169</c:v>
                </c:pt>
                <c:pt idx="5">
                  <c:v>5590</c:v>
                </c:pt>
                <c:pt idx="6">
                  <c:v>4938</c:v>
                </c:pt>
                <c:pt idx="7">
                  <c:v>3841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EF1B-4C88-B78E-78A198017609}"/>
            </c:ext>
          </c:extLst>
        </c:ser>
        <c:ser>
          <c:idx val="3"/>
          <c:order val="3"/>
          <c:tx>
            <c:v>"Women - at least one comorbidity"</c:v>
          </c:tx>
          <c:spPr>
            <a:ln w="28575" cap="rnd">
              <a:solidFill>
                <a:schemeClr val="accent2"/>
              </a:solidFill>
              <a:prstDash val="dash"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strRef>
              <c:f>'[COST_PER_AGE.xls]Heart disease'!$B$3:$B$10</c:f>
              <c:strCache>
                <c:ptCount val="8"/>
                <c:pt idx="0">
                  <c:v>18-39</c:v>
                </c:pt>
                <c:pt idx="1">
                  <c:v>40-64</c:v>
                </c:pt>
                <c:pt idx="2">
                  <c:v>65-69</c:v>
                </c:pt>
                <c:pt idx="3">
                  <c:v>70-74</c:v>
                </c:pt>
                <c:pt idx="4">
                  <c:v>75-79</c:v>
                </c:pt>
                <c:pt idx="5">
                  <c:v>80-84</c:v>
                </c:pt>
                <c:pt idx="6">
                  <c:v>85-89</c:v>
                </c:pt>
                <c:pt idx="7">
                  <c:v>≥90</c:v>
                </c:pt>
              </c:strCache>
            </c:strRef>
          </c:cat>
          <c:val>
            <c:numRef>
              <c:f>'[COST_PER_AGE.xls]Heart disease'!$H$11:$H$18</c:f>
              <c:numCache>
                <c:formatCode>#,##0\ "€"</c:formatCode>
                <c:ptCount val="8"/>
                <c:pt idx="0">
                  <c:v>5906</c:v>
                </c:pt>
                <c:pt idx="1">
                  <c:v>5076</c:v>
                </c:pt>
                <c:pt idx="2">
                  <c:v>4669</c:v>
                </c:pt>
                <c:pt idx="3">
                  <c:v>6119</c:v>
                </c:pt>
                <c:pt idx="4">
                  <c:v>5819</c:v>
                </c:pt>
                <c:pt idx="5">
                  <c:v>5476</c:v>
                </c:pt>
                <c:pt idx="6">
                  <c:v>5222</c:v>
                </c:pt>
                <c:pt idx="7">
                  <c:v>4339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3-EF1B-4C88-B78E-78A19801760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86502144"/>
        <c:axId val="186512512"/>
      </c:lineChart>
      <c:catAx>
        <c:axId val="1865021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es-ES"/>
          </a:p>
        </c:txPr>
        <c:crossAx val="186512512"/>
        <c:crosses val="autoZero"/>
        <c:auto val="1"/>
        <c:lblAlgn val="ctr"/>
        <c:lblOffset val="100"/>
        <c:noMultiLvlLbl val="0"/>
      </c:catAx>
      <c:valAx>
        <c:axId val="186512512"/>
        <c:scaling>
          <c:orientation val="minMax"/>
        </c:scaling>
        <c:delete val="0"/>
        <c:axPos val="l"/>
        <c:numFmt formatCode="#,##0\ &quot;€&quot;" sourceLinked="1"/>
        <c:majorTickMark val="none"/>
        <c:minorTickMark val="none"/>
        <c:tickLblPos val="nextTo"/>
        <c:spPr>
          <a:noFill/>
          <a:ln>
            <a:solidFill>
              <a:schemeClr val="bg1">
                <a:lumMod val="75000"/>
              </a:schemeClr>
            </a:solidFill>
          </a:ln>
          <a:effectLst/>
        </c:spPr>
        <c:txPr>
          <a:bodyPr rot="-60000000" vert="horz"/>
          <a:lstStyle/>
          <a:p>
            <a:pPr>
              <a:defRPr/>
            </a:pPr>
            <a:endParaRPr lang="es-ES"/>
          </a:p>
        </c:txPr>
        <c:crossAx val="186502144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6.8910323813339516E-2"/>
          <c:y val="0.8211395696038466"/>
          <c:w val="0.9241461403862975"/>
          <c:h val="0.14634170547395281"/>
        </c:manualLayout>
      </c:layout>
      <c:overlay val="0"/>
      <c:spPr>
        <a:noFill/>
        <a:ln w="25400">
          <a:noFill/>
        </a:ln>
      </c:spPr>
      <c:txPr>
        <a:bodyPr rot="0" vert="horz"/>
        <a:lstStyle/>
        <a:p>
          <a:pPr>
            <a:defRPr/>
          </a:pPr>
          <a:endParaRPr lang="es-E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 sz="1100"/>
      </a:pPr>
      <a:endParaRPr lang="es-ES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Comunidades!$F$77</c:f>
              <c:strCache>
                <c:ptCount val="1"/>
                <c:pt idx="0">
                  <c:v>2017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Comunidades!$E$78:$E$94</c:f>
              <c:strCache>
                <c:ptCount val="17"/>
                <c:pt idx="0">
                  <c:v>ANDALUCIA</c:v>
                </c:pt>
                <c:pt idx="1">
                  <c:v>ARAGÓN</c:v>
                </c:pt>
                <c:pt idx="2">
                  <c:v>ASTURIAS</c:v>
                </c:pt>
                <c:pt idx="3">
                  <c:v> BALEARES</c:v>
                </c:pt>
                <c:pt idx="4">
                  <c:v> CANARIAS</c:v>
                </c:pt>
                <c:pt idx="5">
                  <c:v>CANTABRIA</c:v>
                </c:pt>
                <c:pt idx="6">
                  <c:v>CASTILLA Y LEÓN</c:v>
                </c:pt>
                <c:pt idx="7">
                  <c:v> CASTILLA-LA MANCHA</c:v>
                </c:pt>
                <c:pt idx="8">
                  <c:v>CATALUÑA</c:v>
                </c:pt>
                <c:pt idx="9">
                  <c:v>COM. VALENCIANA  </c:v>
                </c:pt>
                <c:pt idx="10">
                  <c:v> EXTREMADURA</c:v>
                </c:pt>
                <c:pt idx="11">
                  <c:v> GALICIA</c:v>
                </c:pt>
                <c:pt idx="12">
                  <c:v> MADRID</c:v>
                </c:pt>
                <c:pt idx="13">
                  <c:v> MURCIA</c:v>
                </c:pt>
                <c:pt idx="14">
                  <c:v> NAVARRA</c:v>
                </c:pt>
                <c:pt idx="15">
                  <c:v>PAÍS VASCO</c:v>
                </c:pt>
                <c:pt idx="16">
                  <c:v> LA RIOJA</c:v>
                </c:pt>
              </c:strCache>
            </c:strRef>
          </c:cat>
          <c:val>
            <c:numRef>
              <c:f>Comunidades!$F$78:$F$94</c:f>
              <c:numCache>
                <c:formatCode>#,##0.0</c:formatCode>
                <c:ptCount val="17"/>
                <c:pt idx="0">
                  <c:v>27.9</c:v>
                </c:pt>
                <c:pt idx="1">
                  <c:v>34</c:v>
                </c:pt>
                <c:pt idx="2">
                  <c:v>39.700000000000003</c:v>
                </c:pt>
                <c:pt idx="3">
                  <c:v>32.1</c:v>
                </c:pt>
                <c:pt idx="4">
                  <c:v>37.200000000000003</c:v>
                </c:pt>
                <c:pt idx="5">
                  <c:v>31.7</c:v>
                </c:pt>
                <c:pt idx="6">
                  <c:v>33</c:v>
                </c:pt>
                <c:pt idx="7">
                  <c:v>30.2</c:v>
                </c:pt>
                <c:pt idx="8">
                  <c:v>36.4</c:v>
                </c:pt>
                <c:pt idx="9">
                  <c:v>34.299999999999997</c:v>
                </c:pt>
                <c:pt idx="10">
                  <c:v>30.8</c:v>
                </c:pt>
                <c:pt idx="11">
                  <c:v>39.9</c:v>
                </c:pt>
                <c:pt idx="12">
                  <c:v>37.200000000000003</c:v>
                </c:pt>
                <c:pt idx="13">
                  <c:v>41.7</c:v>
                </c:pt>
                <c:pt idx="14">
                  <c:v>25.7</c:v>
                </c:pt>
                <c:pt idx="15">
                  <c:v>32</c:v>
                </c:pt>
                <c:pt idx="16">
                  <c:v>29.3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F8BF-4DB7-8083-F53406469968}"/>
            </c:ext>
          </c:extLst>
        </c:ser>
        <c:ser>
          <c:idx val="1"/>
          <c:order val="1"/>
          <c:tx>
            <c:strRef>
              <c:f>Comunidades!$G$77</c:f>
              <c:strCache>
                <c:ptCount val="1"/>
                <c:pt idx="0">
                  <c:v>ESFUERZO SANIDAD</c:v>
                </c:pt>
              </c:strCache>
            </c:strRef>
          </c:tx>
          <c:invertIfNegative val="0"/>
          <c:cat>
            <c:strRef>
              <c:f>Comunidades!$E$78:$E$94</c:f>
              <c:strCache>
                <c:ptCount val="17"/>
                <c:pt idx="0">
                  <c:v>ANDALUCIA</c:v>
                </c:pt>
                <c:pt idx="1">
                  <c:v>ARAGÓN</c:v>
                </c:pt>
                <c:pt idx="2">
                  <c:v>ASTURIAS</c:v>
                </c:pt>
                <c:pt idx="3">
                  <c:v> BALEARES</c:v>
                </c:pt>
                <c:pt idx="4">
                  <c:v> CANARIAS</c:v>
                </c:pt>
                <c:pt idx="5">
                  <c:v>CANTABRIA</c:v>
                </c:pt>
                <c:pt idx="6">
                  <c:v>CASTILLA Y LEÓN</c:v>
                </c:pt>
                <c:pt idx="7">
                  <c:v> CASTILLA-LA MANCHA</c:v>
                </c:pt>
                <c:pt idx="8">
                  <c:v>CATALUÑA</c:v>
                </c:pt>
                <c:pt idx="9">
                  <c:v>COM. VALENCIANA  </c:v>
                </c:pt>
                <c:pt idx="10">
                  <c:v> EXTREMADURA</c:v>
                </c:pt>
                <c:pt idx="11">
                  <c:v> GALICIA</c:v>
                </c:pt>
                <c:pt idx="12">
                  <c:v> MADRID</c:v>
                </c:pt>
                <c:pt idx="13">
                  <c:v> MURCIA</c:v>
                </c:pt>
                <c:pt idx="14">
                  <c:v> NAVARRA</c:v>
                </c:pt>
                <c:pt idx="15">
                  <c:v>PAÍS VASCO</c:v>
                </c:pt>
                <c:pt idx="16">
                  <c:v> LA RIOJA</c:v>
                </c:pt>
              </c:strCache>
            </c:strRef>
          </c:cat>
          <c:val>
            <c:numRef>
              <c:f>Comunidades!$G$78:$G$94</c:f>
              <c:numCache>
                <c:formatCode>General</c:formatCode>
                <c:ptCount val="17"/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F8BF-4DB7-8083-F5340646996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85262464"/>
        <c:axId val="185264000"/>
      </c:barChart>
      <c:catAx>
        <c:axId val="18526246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85264000"/>
        <c:crosses val="autoZero"/>
        <c:auto val="1"/>
        <c:lblAlgn val="ctr"/>
        <c:lblOffset val="100"/>
        <c:noMultiLvlLbl val="0"/>
      </c:catAx>
      <c:valAx>
        <c:axId val="185264000"/>
        <c:scaling>
          <c:orientation val="minMax"/>
        </c:scaling>
        <c:delete val="0"/>
        <c:axPos val="l"/>
        <c:majorGridlines/>
        <c:numFmt formatCode="#,##0.0" sourceLinked="1"/>
        <c:majorTickMark val="out"/>
        <c:minorTickMark val="none"/>
        <c:tickLblPos val="nextTo"/>
        <c:crossAx val="18526246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'Presup. sanidad per capita'!$J$7:$J$24</c:f>
              <c:strCache>
                <c:ptCount val="18"/>
                <c:pt idx="0">
                  <c:v>País Vasco</c:v>
                </c:pt>
                <c:pt idx="1">
                  <c:v>Asturias</c:v>
                </c:pt>
                <c:pt idx="2">
                  <c:v>Navarra</c:v>
                </c:pt>
                <c:pt idx="3">
                  <c:v>Aragón</c:v>
                </c:pt>
                <c:pt idx="4">
                  <c:v>Extremadura</c:v>
                </c:pt>
                <c:pt idx="5">
                  <c:v>C. y León</c:v>
                </c:pt>
                <c:pt idx="6">
                  <c:v>Cantabria</c:v>
                </c:pt>
                <c:pt idx="7">
                  <c:v>La Rioja</c:v>
                </c:pt>
                <c:pt idx="8">
                  <c:v>Galicia</c:v>
                </c:pt>
                <c:pt idx="9">
                  <c:v>Baleares</c:v>
                </c:pt>
                <c:pt idx="10">
                  <c:v>Castilla La-Mancha</c:v>
                </c:pt>
                <c:pt idx="11">
                  <c:v>C. Valenciana</c:v>
                </c:pt>
                <c:pt idx="12">
                  <c:v>Total CC.AA.</c:v>
                </c:pt>
                <c:pt idx="13">
                  <c:v>Canarias</c:v>
                </c:pt>
                <c:pt idx="14">
                  <c:v>Murcia</c:v>
                </c:pt>
                <c:pt idx="15">
                  <c:v>Madrid</c:v>
                </c:pt>
                <c:pt idx="16">
                  <c:v>Cataluña</c:v>
                </c:pt>
                <c:pt idx="17">
                  <c:v>Andalucía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'Presup. sanidad per capita'!$J$7:$J$24</c:f>
              <c:strCache>
                <c:ptCount val="18"/>
                <c:pt idx="0">
                  <c:v>País Vasco</c:v>
                </c:pt>
                <c:pt idx="1">
                  <c:v>Asturias</c:v>
                </c:pt>
                <c:pt idx="2">
                  <c:v>Navarra</c:v>
                </c:pt>
                <c:pt idx="3">
                  <c:v>Aragón</c:v>
                </c:pt>
                <c:pt idx="4">
                  <c:v>Extremadura</c:v>
                </c:pt>
                <c:pt idx="5">
                  <c:v>C. y León</c:v>
                </c:pt>
                <c:pt idx="6">
                  <c:v>Cantabria</c:v>
                </c:pt>
                <c:pt idx="7">
                  <c:v>La Rioja</c:v>
                </c:pt>
                <c:pt idx="8">
                  <c:v>Galicia</c:v>
                </c:pt>
                <c:pt idx="9">
                  <c:v>Baleares</c:v>
                </c:pt>
                <c:pt idx="10">
                  <c:v>Castilla La-Mancha</c:v>
                </c:pt>
                <c:pt idx="11">
                  <c:v>C. Valenciana</c:v>
                </c:pt>
                <c:pt idx="12">
                  <c:v>Total CC.AA.</c:v>
                </c:pt>
                <c:pt idx="13">
                  <c:v>Canarias</c:v>
                </c:pt>
                <c:pt idx="14">
                  <c:v>Murcia</c:v>
                </c:pt>
                <c:pt idx="15">
                  <c:v>Madrid</c:v>
                </c:pt>
                <c:pt idx="16">
                  <c:v>Cataluña</c:v>
                </c:pt>
                <c:pt idx="17">
                  <c:v>Andalucía</c:v>
                </c:pt>
              </c:strCache>
            </c:strRef>
          </c:cat>
          <c:val>
            <c:numRef>
              <c:f>'Presup. sanidad per capita'!$I$7:$I$24</c:f>
              <c:numCache>
                <c:formatCode>#,##0.00</c:formatCode>
                <c:ptCount val="18"/>
                <c:pt idx="0">
                  <c:v>1693.49</c:v>
                </c:pt>
                <c:pt idx="1">
                  <c:v>1655.95</c:v>
                </c:pt>
                <c:pt idx="2">
                  <c:v>1653.39</c:v>
                </c:pt>
                <c:pt idx="3" formatCode="#,##0">
                  <c:v>1555</c:v>
                </c:pt>
                <c:pt idx="4">
                  <c:v>1488.42</c:v>
                </c:pt>
                <c:pt idx="5">
                  <c:v>1473.02</c:v>
                </c:pt>
                <c:pt idx="6">
                  <c:v>1469.7</c:v>
                </c:pt>
                <c:pt idx="7">
                  <c:v>1390.29</c:v>
                </c:pt>
                <c:pt idx="8">
                  <c:v>1380.87</c:v>
                </c:pt>
                <c:pt idx="9">
                  <c:v>1376.38</c:v>
                </c:pt>
                <c:pt idx="10">
                  <c:v>1375.23</c:v>
                </c:pt>
                <c:pt idx="11">
                  <c:v>1294.83</c:v>
                </c:pt>
                <c:pt idx="12">
                  <c:v>1289.97</c:v>
                </c:pt>
                <c:pt idx="13">
                  <c:v>1268.4000000000001</c:v>
                </c:pt>
                <c:pt idx="14">
                  <c:v>1239.55</c:v>
                </c:pt>
                <c:pt idx="15">
                  <c:v>1214.97</c:v>
                </c:pt>
                <c:pt idx="16">
                  <c:v>1192.83</c:v>
                </c:pt>
                <c:pt idx="17">
                  <c:v>1166.3900000000001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CFAE-4702-9719-F170EE36708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85728384"/>
        <c:axId val="185734656"/>
      </c:barChart>
      <c:catAx>
        <c:axId val="18572838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s-ES" sz="1600"/>
                  <a:t>CC.AA.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s-ES"/>
          </a:p>
        </c:txPr>
        <c:crossAx val="185734656"/>
        <c:crosses val="autoZero"/>
        <c:auto val="1"/>
        <c:lblAlgn val="ctr"/>
        <c:lblOffset val="100"/>
        <c:noMultiLvlLbl val="0"/>
      </c:catAx>
      <c:valAx>
        <c:axId val="1857346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s-ES" sz="1600" dirty="0"/>
                  <a:t>Presupuesto per cápita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#,##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s-ES"/>
          </a:p>
        </c:txPr>
        <c:crossAx val="1857283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>
          <a:latin typeface="Times New Roman" panose="02020603050405020304" pitchFamily="18" charset="0"/>
          <a:cs typeface="Times New Roman" panose="02020603050405020304" pitchFamily="18" charset="0"/>
        </a:defRPr>
      </a:pPr>
      <a:endParaRPr lang="es-E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9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B57E-4279-A9DC-EF5E28F3B215}"/>
              </c:ext>
            </c:extLst>
          </c:dPt>
          <c:cat>
            <c:strRef>
              <c:f>'Presup. sanidad % PIB'!$I$6:$I$23</c:f>
              <c:strCache>
                <c:ptCount val="18"/>
                <c:pt idx="0">
                  <c:v>Extremadura</c:v>
                </c:pt>
                <c:pt idx="1">
                  <c:v>Asturias</c:v>
                </c:pt>
                <c:pt idx="2">
                  <c:v>Castilla La-Mancha</c:v>
                </c:pt>
                <c:pt idx="3">
                  <c:v>Cantabria</c:v>
                </c:pt>
                <c:pt idx="4">
                  <c:v>Andalucía</c:v>
                </c:pt>
                <c:pt idx="5">
                  <c:v>C. y León</c:v>
                </c:pt>
                <c:pt idx="6">
                  <c:v>Canarias</c:v>
                </c:pt>
                <c:pt idx="7">
                  <c:v>Galicia</c:v>
                </c:pt>
                <c:pt idx="8">
                  <c:v>Murcia</c:v>
                </c:pt>
                <c:pt idx="9">
                  <c:v>Media CC.AA.</c:v>
                </c:pt>
                <c:pt idx="10">
                  <c:v>C. Valenciana</c:v>
                </c:pt>
                <c:pt idx="11">
                  <c:v>Aragón</c:v>
                </c:pt>
                <c:pt idx="12">
                  <c:v>Navarra</c:v>
                </c:pt>
                <c:pt idx="13">
                  <c:v>Baleares</c:v>
                </c:pt>
                <c:pt idx="14">
                  <c:v>La Rioja</c:v>
                </c:pt>
                <c:pt idx="15">
                  <c:v>País Vasco</c:v>
                </c:pt>
                <c:pt idx="16">
                  <c:v>Cataluña</c:v>
                </c:pt>
                <c:pt idx="17">
                  <c:v>Madrid</c:v>
                </c:pt>
              </c:strCache>
            </c:strRef>
          </c:cat>
          <c:val>
            <c:numRef>
              <c:f>'Presup. sanidad % PIB'!$H$6:$H$23</c:f>
              <c:numCache>
                <c:formatCode>0.00%</c:formatCode>
                <c:ptCount val="18"/>
                <c:pt idx="0">
                  <c:v>8.6226340879204111E-2</c:v>
                </c:pt>
                <c:pt idx="1">
                  <c:v>7.5114161789828784E-2</c:v>
                </c:pt>
                <c:pt idx="2">
                  <c:v>6.9877527495591577E-2</c:v>
                </c:pt>
                <c:pt idx="3">
                  <c:v>6.5281183143239163E-2</c:v>
                </c:pt>
                <c:pt idx="4">
                  <c:v>6.3149040895902508E-2</c:v>
                </c:pt>
                <c:pt idx="5">
                  <c:v>6.2535421265490859E-2</c:v>
                </c:pt>
                <c:pt idx="6">
                  <c:v>6.2100842294557063E-2</c:v>
                </c:pt>
                <c:pt idx="7">
                  <c:v>6.1380261742499991E-2</c:v>
                </c:pt>
                <c:pt idx="8">
                  <c:v>6.0215969521144573E-2</c:v>
                </c:pt>
                <c:pt idx="9">
                  <c:v>5.932780078695387E-2</c:v>
                </c:pt>
                <c:pt idx="10">
                  <c:v>5.8709365951074677E-2</c:v>
                </c:pt>
                <c:pt idx="11">
                  <c:v>5.6745997932337387E-2</c:v>
                </c:pt>
                <c:pt idx="12">
                  <c:v>5.348297207136541E-2</c:v>
                </c:pt>
                <c:pt idx="13">
                  <c:v>5.3405883219752953E-2</c:v>
                </c:pt>
                <c:pt idx="14">
                  <c:v>5.3383163928859417E-2</c:v>
                </c:pt>
                <c:pt idx="15">
                  <c:v>5.1181674972076638E-2</c:v>
                </c:pt>
                <c:pt idx="16">
                  <c:v>3.9846439762868939E-2</c:v>
                </c:pt>
                <c:pt idx="17">
                  <c:v>3.5936366512421568E-2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B57E-4279-A9DC-EF5E28F3B21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85939456"/>
        <c:axId val="185941376"/>
      </c:barChart>
      <c:catAx>
        <c:axId val="18593945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s-ES"/>
                  <a:t>CC.AA.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s-ES"/>
          </a:p>
        </c:txPr>
        <c:crossAx val="185941376"/>
        <c:crosses val="autoZero"/>
        <c:auto val="1"/>
        <c:lblAlgn val="ctr"/>
        <c:lblOffset val="100"/>
        <c:noMultiLvlLbl val="0"/>
      </c:catAx>
      <c:valAx>
        <c:axId val="1859413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s-ES"/>
                  <a:t>Presupuestos sobre PIB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0.0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s-ES"/>
          </a:p>
        </c:txPr>
        <c:crossAx val="1859394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1600">
          <a:latin typeface="Times New Roman" panose="02020603050405020304" pitchFamily="18" charset="0"/>
          <a:cs typeface="Times New Roman" panose="02020603050405020304" pitchFamily="18" charset="0"/>
        </a:defRPr>
      </a:pPr>
      <a:endParaRPr lang="es-E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'Health expend. % GDP CC.AA.'!$V$26:$V$42</c:f>
              <c:strCache>
                <c:ptCount val="17"/>
                <c:pt idx="0">
                  <c:v>Andalucia  </c:v>
                </c:pt>
                <c:pt idx="1">
                  <c:v>Aragón  </c:v>
                </c:pt>
                <c:pt idx="2">
                  <c:v>Asturias  (Principado de)</c:v>
                </c:pt>
                <c:pt idx="3">
                  <c:v>Balears, Illes</c:v>
                </c:pt>
                <c:pt idx="4">
                  <c:v>Canarias</c:v>
                </c:pt>
                <c:pt idx="5">
                  <c:v>Cantabria  </c:v>
                </c:pt>
                <c:pt idx="6">
                  <c:v>Castilla y León</c:v>
                </c:pt>
                <c:pt idx="7">
                  <c:v>Castilla - La Mancha  </c:v>
                </c:pt>
                <c:pt idx="8">
                  <c:v>Cataluña  </c:v>
                </c:pt>
                <c:pt idx="9">
                  <c:v>Comunitat Valenciana  </c:v>
                </c:pt>
                <c:pt idx="10">
                  <c:v>Extremadura  </c:v>
                </c:pt>
                <c:pt idx="11">
                  <c:v>Galicia  </c:v>
                </c:pt>
                <c:pt idx="12">
                  <c:v>Comunidad de Madrid  </c:v>
                </c:pt>
                <c:pt idx="13">
                  <c:v>Región de Murcia  </c:v>
                </c:pt>
                <c:pt idx="14">
                  <c:v>Comunidad Foral de Navarra  </c:v>
                </c:pt>
                <c:pt idx="15">
                  <c:v>País Vasco  </c:v>
                </c:pt>
                <c:pt idx="16">
                  <c:v>La Rioja  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/>
                      <a:t>Andalucía</a:t>
                    </a:r>
                  </a:p>
                </c:rich>
              </c:tx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61D5-4C14-B8F6-B6A7872DFE93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/>
                      <a:t>Aragón</a:t>
                    </a:r>
                  </a:p>
                </c:rich>
              </c:tx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61D5-4C14-B8F6-B6A7872DFE93}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/>
                      <a:t>Asturias</a:t>
                    </a:r>
                  </a:p>
                </c:rich>
              </c:tx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61D5-4C14-B8F6-B6A7872DFE93}"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/>
                      <a:t>Baleares</a:t>
                    </a:r>
                  </a:p>
                </c:rich>
              </c:tx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61D5-4C14-B8F6-B6A7872DFE93}"/>
                </c:ext>
              </c:extLst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/>
                      <a:t>Canarias</a:t>
                    </a:r>
                  </a:p>
                </c:rich>
              </c:tx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61D5-4C14-B8F6-B6A7872DFE93}"/>
                </c:ext>
              </c:extLst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/>
                      <a:t>Cantabria</a:t>
                    </a:r>
                  </a:p>
                </c:rich>
              </c:tx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61D5-4C14-B8F6-B6A7872DFE93}"/>
                </c:ext>
              </c:extLst>
            </c:dLbl>
            <c:dLbl>
              <c:idx val="6"/>
              <c:layout/>
              <c:tx>
                <c:rich>
                  <a:bodyPr/>
                  <a:lstStyle/>
                  <a:p>
                    <a:r>
                      <a:rPr lang="en-US"/>
                      <a:t>Castilla y León</a:t>
                    </a:r>
                  </a:p>
                </c:rich>
              </c:tx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61D5-4C14-B8F6-B6A7872DFE93}"/>
                </c:ext>
              </c:extLst>
            </c:dLbl>
            <c:dLbl>
              <c:idx val="7"/>
              <c:layout>
                <c:manualLayout>
                  <c:x val="7.7906269890650592E-3"/>
                  <c:y val="-5.5068100565433507E-3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Castilla-La Mancha</a:t>
                    </a:r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61D5-4C14-B8F6-B6A7872DFE93}"/>
                </c:ext>
              </c:extLst>
            </c:dLbl>
            <c:dLbl>
              <c:idx val="8"/>
              <c:layout>
                <c:manualLayout>
                  <c:x val="-2.9448246762070404E-2"/>
                  <c:y val="-7.3996183591880607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Cataluña</a:t>
                    </a:r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61D5-4C14-B8F6-B6A7872DFE93}"/>
                </c:ext>
              </c:extLst>
            </c:dLbl>
            <c:dLbl>
              <c:idx val="9"/>
              <c:layout/>
              <c:tx>
                <c:rich>
                  <a:bodyPr/>
                  <a:lstStyle/>
                  <a:p>
                    <a:r>
                      <a:rPr lang="en-US"/>
                      <a:t>C. Valenciana</a:t>
                    </a:r>
                  </a:p>
                </c:rich>
              </c:tx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61D5-4C14-B8F6-B6A7872DFE93}"/>
                </c:ext>
              </c:extLst>
            </c:dLbl>
            <c:dLbl>
              <c:idx val="10"/>
              <c:layout/>
              <c:tx>
                <c:rich>
                  <a:bodyPr/>
                  <a:lstStyle/>
                  <a:p>
                    <a:r>
                      <a:rPr lang="en-US"/>
                      <a:t>Extremadura</a:t>
                    </a:r>
                  </a:p>
                </c:rich>
              </c:tx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61D5-4C14-B8F6-B6A7872DFE93}"/>
                </c:ext>
              </c:extLst>
            </c:dLbl>
            <c:dLbl>
              <c:idx val="11"/>
              <c:layout/>
              <c:tx>
                <c:rich>
                  <a:bodyPr/>
                  <a:lstStyle/>
                  <a:p>
                    <a:r>
                      <a:rPr lang="en-US"/>
                      <a:t>Galicia</a:t>
                    </a:r>
                  </a:p>
                </c:rich>
              </c:tx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61D5-4C14-B8F6-B6A7872DFE93}"/>
                </c:ext>
              </c:extLst>
            </c:dLbl>
            <c:dLbl>
              <c:idx val="12"/>
              <c:layout/>
              <c:tx>
                <c:rich>
                  <a:bodyPr/>
                  <a:lstStyle/>
                  <a:p>
                    <a:r>
                      <a:rPr lang="en-US"/>
                      <a:t>Madrid</a:t>
                    </a:r>
                  </a:p>
                </c:rich>
              </c:tx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61D5-4C14-B8F6-B6A7872DFE93}"/>
                </c:ext>
              </c:extLst>
            </c:dLbl>
            <c:dLbl>
              <c:idx val="13"/>
              <c:layout/>
              <c:tx>
                <c:rich>
                  <a:bodyPr/>
                  <a:lstStyle/>
                  <a:p>
                    <a:r>
                      <a:rPr lang="en-US"/>
                      <a:t>Murcia</a:t>
                    </a:r>
                  </a:p>
                </c:rich>
              </c:tx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61D5-4C14-B8F6-B6A7872DFE93}"/>
                </c:ext>
              </c:extLst>
            </c:dLbl>
            <c:dLbl>
              <c:idx val="14"/>
              <c:layout/>
              <c:tx>
                <c:rich>
                  <a:bodyPr/>
                  <a:lstStyle/>
                  <a:p>
                    <a:r>
                      <a:rPr lang="en-US"/>
                      <a:t>Navarra</a:t>
                    </a:r>
                  </a:p>
                </c:rich>
              </c:tx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61D5-4C14-B8F6-B6A7872DFE93}"/>
                </c:ext>
              </c:extLst>
            </c:dLbl>
            <c:dLbl>
              <c:idx val="15"/>
              <c:layout/>
              <c:tx>
                <c:rich>
                  <a:bodyPr/>
                  <a:lstStyle/>
                  <a:p>
                    <a:r>
                      <a:rPr lang="en-US"/>
                      <a:t>País Vasco</a:t>
                    </a:r>
                  </a:p>
                </c:rich>
              </c:tx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61D5-4C14-B8F6-B6A7872DFE93}"/>
                </c:ext>
              </c:extLst>
            </c:dLbl>
            <c:dLbl>
              <c:idx val="16"/>
              <c:layout/>
              <c:tx>
                <c:rich>
                  <a:bodyPr/>
                  <a:lstStyle/>
                  <a:p>
                    <a:r>
                      <a:rPr lang="en-US"/>
                      <a:t>La Rioja</a:t>
                    </a:r>
                  </a:p>
                </c:rich>
              </c:tx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61D5-4C14-B8F6-B6A7872DFE9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es-E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dispRSqr val="1"/>
            <c:dispEq val="0"/>
            <c:trendlineLbl>
              <c:layout>
                <c:manualLayout>
                  <c:x val="3.8966380791895565E-2"/>
                  <c:y val="-8.878072692462545E-2"/>
                </c:manualLayout>
              </c:layout>
              <c:numFmt formatCode="General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2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es-ES"/>
                </a:p>
              </c:txPr>
            </c:trendlineLbl>
          </c:trendline>
          <c:xVal>
            <c:numRef>
              <c:f>'Health expend. % GDP CC.AA.'!$T$26:$T$42</c:f>
              <c:numCache>
                <c:formatCode>General</c:formatCode>
                <c:ptCount val="17"/>
                <c:pt idx="0">
                  <c:v>2.6572673853739293</c:v>
                </c:pt>
                <c:pt idx="1">
                  <c:v>2.5926646859966596</c:v>
                </c:pt>
                <c:pt idx="2">
                  <c:v>1.8970607741120693</c:v>
                </c:pt>
                <c:pt idx="3">
                  <c:v>2.8559453462140505</c:v>
                </c:pt>
                <c:pt idx="4">
                  <c:v>2.2870368514313455</c:v>
                </c:pt>
                <c:pt idx="5">
                  <c:v>2.0889061698361022</c:v>
                </c:pt>
                <c:pt idx="6">
                  <c:v>2.146133366021985</c:v>
                </c:pt>
                <c:pt idx="7">
                  <c:v>2.8081723508837309</c:v>
                </c:pt>
                <c:pt idx="8">
                  <c:v>2.7911121625092017</c:v>
                </c:pt>
                <c:pt idx="9">
                  <c:v>2.4059193694961234</c:v>
                </c:pt>
                <c:pt idx="10">
                  <c:v>2.568407927876315</c:v>
                </c:pt>
                <c:pt idx="11">
                  <c:v>2.8310548073243069</c:v>
                </c:pt>
                <c:pt idx="12">
                  <c:v>3.1129052618558362</c:v>
                </c:pt>
                <c:pt idx="13">
                  <c:v>3.0462518080260237</c:v>
                </c:pt>
                <c:pt idx="14">
                  <c:v>2.7544790507386452</c:v>
                </c:pt>
                <c:pt idx="15">
                  <c:v>2.6969577433658243</c:v>
                </c:pt>
                <c:pt idx="16">
                  <c:v>2.41458482148591</c:v>
                </c:pt>
              </c:numCache>
            </c:numRef>
          </c:xVal>
          <c:yVal>
            <c:numRef>
              <c:f>'Health expend. % GDP CC.AA.'!$U$26:$U$42</c:f>
              <c:numCache>
                <c:formatCode>General</c:formatCode>
                <c:ptCount val="17"/>
                <c:pt idx="0">
                  <c:v>3.1356685539877915</c:v>
                </c:pt>
                <c:pt idx="1">
                  <c:v>4.2980530200552369</c:v>
                </c:pt>
                <c:pt idx="2">
                  <c:v>3.487901939783189</c:v>
                </c:pt>
                <c:pt idx="3">
                  <c:v>5.1545252830539345</c:v>
                </c:pt>
                <c:pt idx="4">
                  <c:v>3.8457246021424973</c:v>
                </c:pt>
                <c:pt idx="5">
                  <c:v>3.1848730632378475</c:v>
                </c:pt>
                <c:pt idx="6">
                  <c:v>3.7854645343595061</c:v>
                </c:pt>
                <c:pt idx="7">
                  <c:v>4.0632073807495894</c:v>
                </c:pt>
                <c:pt idx="8">
                  <c:v>4.0861433150682025</c:v>
                </c:pt>
                <c:pt idx="9">
                  <c:v>4.3858239315591296</c:v>
                </c:pt>
                <c:pt idx="10">
                  <c:v>3.8999044943937244</c:v>
                </c:pt>
                <c:pt idx="11">
                  <c:v>3.4220882916080608</c:v>
                </c:pt>
                <c:pt idx="12">
                  <c:v>4.2227910572534721</c:v>
                </c:pt>
                <c:pt idx="13">
                  <c:v>5.33216605398108</c:v>
                </c:pt>
                <c:pt idx="14">
                  <c:v>3.8362051641398942</c:v>
                </c:pt>
                <c:pt idx="15">
                  <c:v>3.9961920700515963</c:v>
                </c:pt>
                <c:pt idx="16">
                  <c:v>3.9635099893182479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2-61D5-4C14-B8F6-B6A7872DFE93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axId val="185904128"/>
        <c:axId val="185914496"/>
      </c:scatterChart>
      <c:valAx>
        <c:axId val="185904128"/>
        <c:scaling>
          <c:orientation val="minMax"/>
          <c:min val="1.8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s-ES"/>
                  <a:t>PIB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s-ES"/>
          </a:p>
        </c:txPr>
        <c:crossAx val="185914496"/>
        <c:crosses val="autoZero"/>
        <c:crossBetween val="midCat"/>
      </c:valAx>
      <c:valAx>
        <c:axId val="185914496"/>
        <c:scaling>
          <c:orientation val="minMax"/>
          <c:min val="2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s-ES"/>
                  <a:t>Gastpo sanitario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s-ES"/>
          </a:p>
        </c:txPr>
        <c:crossAx val="18590412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1200">
          <a:latin typeface="Times New Roman" panose="02020603050405020304" pitchFamily="18" charset="0"/>
          <a:cs typeface="Times New Roman" panose="02020603050405020304" pitchFamily="18" charset="0"/>
        </a:defRPr>
      </a:pPr>
      <a:endParaRPr lang="es-E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'Convergencia pc'!$C$70:$N$70</c:f>
              <c:strCache>
                <c:ptCount val="12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 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  <c:pt idx="10">
                  <c:v>2017</c:v>
                </c:pt>
                <c:pt idx="11">
                  <c:v>2018</c:v>
                </c:pt>
              </c:strCache>
            </c:strRef>
          </c:cat>
          <c:val>
            <c:numRef>
              <c:f>'Convergencia pc'!$C$89:$N$89</c:f>
              <c:numCache>
                <c:formatCode>General</c:formatCode>
                <c:ptCount val="12"/>
                <c:pt idx="0">
                  <c:v>8.5468764571091163E-2</c:v>
                </c:pt>
                <c:pt idx="1">
                  <c:v>8.9614623019893744E-2</c:v>
                </c:pt>
                <c:pt idx="2">
                  <c:v>0.10627892929885492</c:v>
                </c:pt>
                <c:pt idx="3">
                  <c:v>0.1208821017901742</c:v>
                </c:pt>
                <c:pt idx="4">
                  <c:v>0.11729676438968697</c:v>
                </c:pt>
                <c:pt idx="5">
                  <c:v>0.10927735231614578</c:v>
                </c:pt>
                <c:pt idx="6">
                  <c:v>0.12479913727385289</c:v>
                </c:pt>
                <c:pt idx="7">
                  <c:v>0.12131652834243992</c:v>
                </c:pt>
                <c:pt idx="8">
                  <c:v>0.11704033943768474</c:v>
                </c:pt>
                <c:pt idx="9">
                  <c:v>0.11705771417932118</c:v>
                </c:pt>
                <c:pt idx="10">
                  <c:v>0.11358019308898343</c:v>
                </c:pt>
                <c:pt idx="11">
                  <c:v>0.11785715566637019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391B-46D3-B284-30E0AE6F9B4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86263424"/>
        <c:axId val="186270080"/>
      </c:lineChart>
      <c:catAx>
        <c:axId val="18626342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s-ES"/>
                  <a:t>Año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vert="horz"/>
          <a:lstStyle/>
          <a:p>
            <a:pPr>
              <a:defRPr/>
            </a:pPr>
            <a:endParaRPr lang="es-ES"/>
          </a:p>
        </c:txPr>
        <c:crossAx val="186270080"/>
        <c:crosses val="autoZero"/>
        <c:auto val="1"/>
        <c:lblAlgn val="ctr"/>
        <c:lblOffset val="100"/>
        <c:noMultiLvlLbl val="0"/>
      </c:catAx>
      <c:valAx>
        <c:axId val="186270080"/>
        <c:scaling>
          <c:orientation val="minMax"/>
          <c:min val="8.0000000000000016E-2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s-ES"/>
                  <a:t>Coeficiente de variación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spPr>
          <a:ln w="6350">
            <a:noFill/>
          </a:ln>
        </c:spPr>
        <c:txPr>
          <a:bodyPr rot="0" vert="horz"/>
          <a:lstStyle/>
          <a:p>
            <a:pPr>
              <a:defRPr/>
            </a:pPr>
            <a:endParaRPr lang="es-ES"/>
          </a:p>
        </c:txPr>
        <c:crossAx val="186263424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 sz="1400" b="0" i="0" u="none" strike="noStrike" baseline="0">
          <a:solidFill>
            <a:srgbClr val="000000"/>
          </a:solidFill>
          <a:latin typeface="Times New Roman" panose="02020603050405020304" pitchFamily="18" charset="0"/>
          <a:ea typeface="Calibri"/>
          <a:cs typeface="Times New Roman" panose="02020603050405020304" pitchFamily="18" charset="0"/>
        </a:defRPr>
      </a:pPr>
      <a:endParaRPr lang="es-E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/>
                      <a:t>Andalucía</a:t>
                    </a:r>
                  </a:p>
                </c:rich>
              </c:tx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844C-4EC5-BA62-148CBB86F8AC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/>
                      <a:t>Aragón</a:t>
                    </a:r>
                  </a:p>
                </c:rich>
              </c:tx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44C-4EC5-BA62-148CBB86F8AC}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/>
                      <a:t>Asturias</a:t>
                    </a:r>
                  </a:p>
                </c:rich>
              </c:tx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844C-4EC5-BA62-148CBB86F8AC}"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/>
                      <a:t>Baleares</a:t>
                    </a:r>
                  </a:p>
                </c:rich>
              </c:tx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844C-4EC5-BA62-148CBB86F8AC}"/>
                </c:ext>
              </c:extLst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/>
                      <a:t>Canarias</a:t>
                    </a:r>
                  </a:p>
                </c:rich>
              </c:tx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844C-4EC5-BA62-148CBB86F8AC}"/>
                </c:ext>
              </c:extLst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/>
                      <a:t>Cantabria</a:t>
                    </a:r>
                  </a:p>
                </c:rich>
              </c:tx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844C-4EC5-BA62-148CBB86F8AC}"/>
                </c:ext>
              </c:extLst>
            </c:dLbl>
            <c:dLbl>
              <c:idx val="6"/>
              <c:layout/>
              <c:tx>
                <c:rich>
                  <a:bodyPr/>
                  <a:lstStyle/>
                  <a:p>
                    <a:r>
                      <a:rPr lang="en-US"/>
                      <a:t>Castilla y León</a:t>
                    </a:r>
                  </a:p>
                </c:rich>
              </c:tx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844C-4EC5-BA62-148CBB86F8AC}"/>
                </c:ext>
              </c:extLst>
            </c:dLbl>
            <c:dLbl>
              <c:idx val="7"/>
              <c:layout/>
              <c:tx>
                <c:rich>
                  <a:bodyPr/>
                  <a:lstStyle/>
                  <a:p>
                    <a:r>
                      <a:rPr lang="en-US"/>
                      <a:t>Castilla-La</a:t>
                    </a:r>
                    <a:r>
                      <a:rPr lang="en-US" baseline="0"/>
                      <a:t> Mancha</a:t>
                    </a:r>
                    <a:endParaRPr lang="en-US"/>
                  </a:p>
                </c:rich>
              </c:tx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844C-4EC5-BA62-148CBB86F8AC}"/>
                </c:ext>
              </c:extLst>
            </c:dLbl>
            <c:dLbl>
              <c:idx val="8"/>
              <c:layout/>
              <c:tx>
                <c:rich>
                  <a:bodyPr/>
                  <a:lstStyle/>
                  <a:p>
                    <a:r>
                      <a:rPr lang="en-US"/>
                      <a:t>Cataluña</a:t>
                    </a:r>
                  </a:p>
                </c:rich>
              </c:tx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844C-4EC5-BA62-148CBB86F8AC}"/>
                </c:ext>
              </c:extLst>
            </c:dLbl>
            <c:dLbl>
              <c:idx val="9"/>
              <c:layout/>
              <c:tx>
                <c:rich>
                  <a:bodyPr/>
                  <a:lstStyle/>
                  <a:p>
                    <a:r>
                      <a:rPr lang="en-US"/>
                      <a:t>C. Valenciana</a:t>
                    </a:r>
                  </a:p>
                </c:rich>
              </c:tx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844C-4EC5-BA62-148CBB86F8AC}"/>
                </c:ext>
              </c:extLst>
            </c:dLbl>
            <c:dLbl>
              <c:idx val="10"/>
              <c:layout/>
              <c:tx>
                <c:rich>
                  <a:bodyPr/>
                  <a:lstStyle/>
                  <a:p>
                    <a:r>
                      <a:rPr lang="en-US"/>
                      <a:t>Extremadura</a:t>
                    </a:r>
                  </a:p>
                </c:rich>
              </c:tx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844C-4EC5-BA62-148CBB86F8AC}"/>
                </c:ext>
              </c:extLst>
            </c:dLbl>
            <c:dLbl>
              <c:idx val="11"/>
              <c:layout/>
              <c:tx>
                <c:rich>
                  <a:bodyPr/>
                  <a:lstStyle/>
                  <a:p>
                    <a:r>
                      <a:rPr lang="en-US"/>
                      <a:t>Galicia</a:t>
                    </a:r>
                  </a:p>
                </c:rich>
              </c:tx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844C-4EC5-BA62-148CBB86F8AC}"/>
                </c:ext>
              </c:extLst>
            </c:dLbl>
            <c:dLbl>
              <c:idx val="12"/>
              <c:layout/>
              <c:tx>
                <c:rich>
                  <a:bodyPr/>
                  <a:lstStyle/>
                  <a:p>
                    <a:r>
                      <a:rPr lang="en-US"/>
                      <a:t>Madrid</a:t>
                    </a:r>
                  </a:p>
                </c:rich>
              </c:tx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844C-4EC5-BA62-148CBB86F8AC}"/>
                </c:ext>
              </c:extLst>
            </c:dLbl>
            <c:dLbl>
              <c:idx val="13"/>
              <c:layout/>
              <c:tx>
                <c:rich>
                  <a:bodyPr/>
                  <a:lstStyle/>
                  <a:p>
                    <a:r>
                      <a:rPr lang="en-US"/>
                      <a:t>Murcia</a:t>
                    </a:r>
                  </a:p>
                </c:rich>
              </c:tx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844C-4EC5-BA62-148CBB86F8AC}"/>
                </c:ext>
              </c:extLst>
            </c:dLbl>
            <c:dLbl>
              <c:idx val="14"/>
              <c:layout/>
              <c:tx>
                <c:rich>
                  <a:bodyPr/>
                  <a:lstStyle/>
                  <a:p>
                    <a:r>
                      <a:rPr lang="en-US"/>
                      <a:t>Navarra</a:t>
                    </a:r>
                  </a:p>
                </c:rich>
              </c:tx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844C-4EC5-BA62-148CBB86F8AC}"/>
                </c:ext>
              </c:extLst>
            </c:dLbl>
            <c:dLbl>
              <c:idx val="15"/>
              <c:layout/>
              <c:tx>
                <c:rich>
                  <a:bodyPr/>
                  <a:lstStyle/>
                  <a:p>
                    <a:r>
                      <a:rPr lang="en-US"/>
                      <a:t>País</a:t>
                    </a:r>
                    <a:r>
                      <a:rPr lang="en-US" baseline="0"/>
                      <a:t> Vasco</a:t>
                    </a:r>
                    <a:endParaRPr lang="en-US"/>
                  </a:p>
                </c:rich>
              </c:tx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844C-4EC5-BA62-148CBB86F8AC}"/>
                </c:ext>
              </c:extLst>
            </c:dLbl>
            <c:dLbl>
              <c:idx val="16"/>
              <c:layout/>
              <c:tx>
                <c:rich>
                  <a:bodyPr/>
                  <a:lstStyle/>
                  <a:p>
                    <a:r>
                      <a:rPr lang="en-US"/>
                      <a:t>La Rioja</a:t>
                    </a:r>
                  </a:p>
                </c:rich>
              </c:tx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844C-4EC5-BA62-148CBB86F8A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es-E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xVal>
            <c:numRef>
              <c:f>'Convergencia pc'!$E$93:$E$109</c:f>
              <c:numCache>
                <c:formatCode>General</c:formatCode>
                <c:ptCount val="17"/>
                <c:pt idx="0">
                  <c:v>6.9968235059968418</c:v>
                </c:pt>
                <c:pt idx="1">
                  <c:v>7.1420080020165218</c:v>
                </c:pt>
                <c:pt idx="2">
                  <c:v>7.1361856257232148</c:v>
                </c:pt>
                <c:pt idx="3">
                  <c:v>6.9857146260227339</c:v>
                </c:pt>
                <c:pt idx="4">
                  <c:v>7.1671326791942986</c:v>
                </c:pt>
                <c:pt idx="5">
                  <c:v>7.1463970713428937</c:v>
                </c:pt>
                <c:pt idx="6">
                  <c:v>7.100290445880729</c:v>
                </c:pt>
                <c:pt idx="7">
                  <c:v>7.1071946609845877</c:v>
                </c:pt>
                <c:pt idx="8">
                  <c:v>7.1018803917709077</c:v>
                </c:pt>
                <c:pt idx="9">
                  <c:v>6.966069440527149</c:v>
                </c:pt>
                <c:pt idx="10">
                  <c:v>7.2073359806636166</c:v>
                </c:pt>
                <c:pt idx="11">
                  <c:v>7.1196801642823617</c:v>
                </c:pt>
                <c:pt idx="12">
                  <c:v>6.9754473532491517</c:v>
                </c:pt>
                <c:pt idx="13">
                  <c:v>7.0333780337465379</c:v>
                </c:pt>
                <c:pt idx="14">
                  <c:v>7.1997764741820669</c:v>
                </c:pt>
                <c:pt idx="15">
                  <c:v>7.2191853875714136</c:v>
                </c:pt>
                <c:pt idx="16">
                  <c:v>7.2003583200417891</c:v>
                </c:pt>
              </c:numCache>
            </c:numRef>
          </c:xVal>
          <c:yVal>
            <c:numRef>
              <c:f>'Convergencia pc'!$C$93:$C$109</c:f>
              <c:numCache>
                <c:formatCode>General</c:formatCode>
                <c:ptCount val="17"/>
                <c:pt idx="0">
                  <c:v>6.5055982546755597E-3</c:v>
                </c:pt>
                <c:pt idx="1">
                  <c:v>2.0938479535308474E-2</c:v>
                </c:pt>
                <c:pt idx="2">
                  <c:v>2.7978704707102731E-2</c:v>
                </c:pt>
                <c:pt idx="3">
                  <c:v>2.4443718606604214E-2</c:v>
                </c:pt>
                <c:pt idx="4">
                  <c:v>-2.1597779689277452E-3</c:v>
                </c:pt>
                <c:pt idx="5">
                  <c:v>1.4749364624739858E-2</c:v>
                </c:pt>
                <c:pt idx="6">
                  <c:v>1.9668887830977644E-2</c:v>
                </c:pt>
                <c:pt idx="7">
                  <c:v>1.1989465054087045E-2</c:v>
                </c:pt>
                <c:pt idx="8">
                  <c:v>-1.7780651390072455E-3</c:v>
                </c:pt>
                <c:pt idx="9">
                  <c:v>2.0207996949752394E-2</c:v>
                </c:pt>
                <c:pt idx="10">
                  <c:v>9.8617550500135209E-3</c:v>
                </c:pt>
                <c:pt idx="11">
                  <c:v>1.1140483116838018E-2</c:v>
                </c:pt>
                <c:pt idx="12">
                  <c:v>1.278375347988181E-2</c:v>
                </c:pt>
                <c:pt idx="13">
                  <c:v>8.952400745287914E-3</c:v>
                </c:pt>
                <c:pt idx="14">
                  <c:v>2.1304419629737392E-2</c:v>
                </c:pt>
                <c:pt idx="15">
                  <c:v>2.1769714357402492E-2</c:v>
                </c:pt>
                <c:pt idx="16">
                  <c:v>3.6977516181069259E-3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2-844C-4EC5-BA62-148CBB86F8AC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axId val="186315520"/>
        <c:axId val="186317440"/>
      </c:scatterChart>
      <c:valAx>
        <c:axId val="18631552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s-ES"/>
                  <a:t>Logaritmo del Gasto sanitario en 2007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s-ES"/>
          </a:p>
        </c:txPr>
        <c:crossAx val="186317440"/>
        <c:crosses val="autoZero"/>
        <c:crossBetween val="midCat"/>
      </c:valAx>
      <c:valAx>
        <c:axId val="1863174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s-ES"/>
                  <a:t>Tasa de crecimiento acumulada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s-ES"/>
          </a:p>
        </c:txPr>
        <c:crossAx val="186315520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1200">
          <a:latin typeface="Times New Roman" panose="02020603050405020304" pitchFamily="18" charset="0"/>
          <a:cs typeface="Times New Roman" panose="02020603050405020304" pitchFamily="18" charset="0"/>
        </a:defRPr>
      </a:pPr>
      <a:endParaRPr lang="es-ES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'Convergencia %PIB'!$C$66:$M$66</c:f>
              <c:numCache>
                <c:formatCode>General</c:formatCode>
                <c:ptCount val="11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  <c:pt idx="10">
                  <c:v>2017</c:v>
                </c:pt>
              </c:numCache>
            </c:numRef>
          </c:cat>
          <c:val>
            <c:numRef>
              <c:f>'Convergencia %PIB'!$C$85:$M$85</c:f>
              <c:numCache>
                <c:formatCode>General</c:formatCode>
                <c:ptCount val="11"/>
                <c:pt idx="0">
                  <c:v>0.20393171035084764</c:v>
                </c:pt>
                <c:pt idx="1">
                  <c:v>0.2121250907908136</c:v>
                </c:pt>
                <c:pt idx="2">
                  <c:v>0.22594387716501879</c:v>
                </c:pt>
                <c:pt idx="3">
                  <c:v>0.22374722201010749</c:v>
                </c:pt>
                <c:pt idx="4">
                  <c:v>0.21775873918911565</c:v>
                </c:pt>
                <c:pt idx="5">
                  <c:v>0.2132931424691587</c:v>
                </c:pt>
                <c:pt idx="6">
                  <c:v>0.20195692623361775</c:v>
                </c:pt>
                <c:pt idx="7">
                  <c:v>0.20801108153257789</c:v>
                </c:pt>
                <c:pt idx="8">
                  <c:v>0.20397476729533864</c:v>
                </c:pt>
                <c:pt idx="9">
                  <c:v>0.2176428757382162</c:v>
                </c:pt>
                <c:pt idx="10">
                  <c:v>0.20179941010419991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69A4-40AB-98C2-64AC247C9AB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84330112"/>
        <c:axId val="184336768"/>
      </c:lineChart>
      <c:catAx>
        <c:axId val="184330112"/>
        <c:scaling>
          <c:orientation val="minMax"/>
        </c:scaling>
        <c:delete val="0"/>
        <c:axPos val="b"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es-ES"/>
                  <a:t>Año</a:t>
                </a:r>
              </a:p>
            </c:rich>
          </c:tx>
          <c:layout/>
          <c:overlay val="0"/>
          <c:spPr>
            <a:noFill/>
            <a:ln w="25400">
              <a:noFill/>
            </a:ln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es-ES"/>
          </a:p>
        </c:txPr>
        <c:crossAx val="184336768"/>
        <c:crosses val="autoZero"/>
        <c:auto val="1"/>
        <c:lblAlgn val="ctr"/>
        <c:lblOffset val="100"/>
        <c:tickMarkSkip val="1"/>
        <c:noMultiLvlLbl val="0"/>
      </c:catAx>
      <c:valAx>
        <c:axId val="1843367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s-ES"/>
                  <a:t>Coeficiente de variación</a:t>
                </a:r>
              </a:p>
            </c:rich>
          </c:tx>
          <c:layout/>
          <c:overlay val="0"/>
          <c:spPr>
            <a:noFill/>
            <a:ln w="25400">
              <a:noFill/>
            </a:ln>
          </c:spPr>
        </c:title>
        <c:numFmt formatCode="General" sourceLinked="1"/>
        <c:majorTickMark val="none"/>
        <c:minorTickMark val="none"/>
        <c:tickLblPos val="nextTo"/>
        <c:spPr>
          <a:ln w="6350">
            <a:noFill/>
          </a:ln>
        </c:spPr>
        <c:txPr>
          <a:bodyPr rot="-60000000" vert="horz"/>
          <a:lstStyle/>
          <a:p>
            <a:pPr>
              <a:defRPr/>
            </a:pPr>
            <a:endParaRPr lang="es-ES"/>
          </a:p>
        </c:txPr>
        <c:crossAx val="184330112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accent1">
          <a:alpha val="99000"/>
        </a:schemeClr>
      </a:solidFill>
      <a:round/>
    </a:ln>
    <a:effectLst/>
  </c:spPr>
  <c:txPr>
    <a:bodyPr/>
    <a:lstStyle/>
    <a:p>
      <a:pPr>
        <a:defRPr sz="1400">
          <a:latin typeface="Times New Roman" panose="02020603050405020304" pitchFamily="18" charset="0"/>
          <a:cs typeface="Times New Roman" panose="02020603050405020304" pitchFamily="18" charset="0"/>
        </a:defRPr>
      </a:pPr>
      <a:endParaRPr lang="es-ES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/>
                      <a:t>Andalucía</a:t>
                    </a:r>
                  </a:p>
                </c:rich>
              </c:tx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9A81-48D5-8B38-45A443D39330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/>
                      <a:t>Aragón</a:t>
                    </a:r>
                  </a:p>
                </c:rich>
              </c:tx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9A81-48D5-8B38-45A443D39330}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/>
                      <a:t>Asturias</a:t>
                    </a:r>
                  </a:p>
                </c:rich>
              </c:tx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9A81-48D5-8B38-45A443D39330}"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/>
                      <a:t>Baleares</a:t>
                    </a:r>
                  </a:p>
                </c:rich>
              </c:tx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9A81-48D5-8B38-45A443D39330}"/>
                </c:ext>
              </c:extLst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/>
                      <a:t>Canarias</a:t>
                    </a:r>
                  </a:p>
                </c:rich>
              </c:tx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9A81-48D5-8B38-45A443D39330}"/>
                </c:ext>
              </c:extLst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/>
                      <a:t>Cantabria</a:t>
                    </a:r>
                  </a:p>
                </c:rich>
              </c:tx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9A81-48D5-8B38-45A443D39330}"/>
                </c:ext>
              </c:extLst>
            </c:dLbl>
            <c:dLbl>
              <c:idx val="6"/>
              <c:layout/>
              <c:tx>
                <c:rich>
                  <a:bodyPr/>
                  <a:lstStyle/>
                  <a:p>
                    <a:r>
                      <a:rPr lang="en-US"/>
                      <a:t>Castilla y León</a:t>
                    </a:r>
                  </a:p>
                </c:rich>
              </c:tx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9A81-48D5-8B38-45A443D39330}"/>
                </c:ext>
              </c:extLst>
            </c:dLbl>
            <c:dLbl>
              <c:idx val="7"/>
              <c:layout/>
              <c:tx>
                <c:rich>
                  <a:bodyPr/>
                  <a:lstStyle/>
                  <a:p>
                    <a:r>
                      <a:rPr lang="en-US"/>
                      <a:t>Castilla La Mancha</a:t>
                    </a:r>
                  </a:p>
                </c:rich>
              </c:tx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9A81-48D5-8B38-45A443D39330}"/>
                </c:ext>
              </c:extLst>
            </c:dLbl>
            <c:dLbl>
              <c:idx val="8"/>
              <c:layout/>
              <c:tx>
                <c:rich>
                  <a:bodyPr/>
                  <a:lstStyle/>
                  <a:p>
                    <a:r>
                      <a:rPr lang="en-US"/>
                      <a:t>Cataluña</a:t>
                    </a:r>
                  </a:p>
                </c:rich>
              </c:tx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9A81-48D5-8B38-45A443D39330}"/>
                </c:ext>
              </c:extLst>
            </c:dLbl>
            <c:dLbl>
              <c:idx val="9"/>
              <c:layout/>
              <c:tx>
                <c:rich>
                  <a:bodyPr/>
                  <a:lstStyle/>
                  <a:p>
                    <a:r>
                      <a:rPr lang="en-US"/>
                      <a:t>C. Valenciana</a:t>
                    </a:r>
                  </a:p>
                </c:rich>
              </c:tx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9A81-48D5-8B38-45A443D39330}"/>
                </c:ext>
              </c:extLst>
            </c:dLbl>
            <c:dLbl>
              <c:idx val="10"/>
              <c:layout/>
              <c:tx>
                <c:rich>
                  <a:bodyPr/>
                  <a:lstStyle/>
                  <a:p>
                    <a:r>
                      <a:rPr lang="en-US"/>
                      <a:t>Extremadura</a:t>
                    </a:r>
                  </a:p>
                </c:rich>
              </c:tx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9A81-48D5-8B38-45A443D39330}"/>
                </c:ext>
              </c:extLst>
            </c:dLbl>
            <c:dLbl>
              <c:idx val="11"/>
              <c:layout/>
              <c:tx>
                <c:rich>
                  <a:bodyPr/>
                  <a:lstStyle/>
                  <a:p>
                    <a:r>
                      <a:rPr lang="en-US"/>
                      <a:t>Galicia</a:t>
                    </a:r>
                  </a:p>
                </c:rich>
              </c:tx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9A81-48D5-8B38-45A443D39330}"/>
                </c:ext>
              </c:extLst>
            </c:dLbl>
            <c:dLbl>
              <c:idx val="12"/>
              <c:layout/>
              <c:tx>
                <c:rich>
                  <a:bodyPr/>
                  <a:lstStyle/>
                  <a:p>
                    <a:r>
                      <a:rPr lang="en-US"/>
                      <a:t>Madrid</a:t>
                    </a:r>
                  </a:p>
                </c:rich>
              </c:tx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9A81-48D5-8B38-45A443D39330}"/>
                </c:ext>
              </c:extLst>
            </c:dLbl>
            <c:dLbl>
              <c:idx val="13"/>
              <c:layout/>
              <c:tx>
                <c:rich>
                  <a:bodyPr/>
                  <a:lstStyle/>
                  <a:p>
                    <a:r>
                      <a:rPr lang="en-US"/>
                      <a:t>Murcia</a:t>
                    </a:r>
                  </a:p>
                </c:rich>
              </c:tx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9A81-48D5-8B38-45A443D39330}"/>
                </c:ext>
              </c:extLst>
            </c:dLbl>
            <c:dLbl>
              <c:idx val="14"/>
              <c:layout/>
              <c:tx>
                <c:rich>
                  <a:bodyPr/>
                  <a:lstStyle/>
                  <a:p>
                    <a:r>
                      <a:rPr lang="en-US"/>
                      <a:t>Navarra</a:t>
                    </a:r>
                  </a:p>
                </c:rich>
              </c:tx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9A81-48D5-8B38-45A443D39330}"/>
                </c:ext>
              </c:extLst>
            </c:dLbl>
            <c:dLbl>
              <c:idx val="15"/>
              <c:layout/>
              <c:tx>
                <c:rich>
                  <a:bodyPr/>
                  <a:lstStyle/>
                  <a:p>
                    <a:r>
                      <a:rPr lang="en-US"/>
                      <a:t>País Vasco</a:t>
                    </a:r>
                  </a:p>
                </c:rich>
              </c:tx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9A81-48D5-8B38-45A443D39330}"/>
                </c:ext>
              </c:extLst>
            </c:dLbl>
            <c:dLbl>
              <c:idx val="16"/>
              <c:layout/>
              <c:tx>
                <c:rich>
                  <a:bodyPr/>
                  <a:lstStyle/>
                  <a:p>
                    <a:r>
                      <a:rPr lang="en-US"/>
                      <a:t>La Rioja</a:t>
                    </a:r>
                  </a:p>
                </c:rich>
              </c:tx>
              <c:dLblPos val="t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9A81-48D5-8B38-45A443D3933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es-E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xVal>
            <c:numRef>
              <c:f>'[PRESUPUESTOS 2010-2017.xlsx]Convergencia %PIB'!$E$89:$E$105</c:f>
              <c:numCache>
                <c:formatCode>General</c:formatCode>
                <c:ptCount val="17"/>
                <c:pt idx="0">
                  <c:v>1.7786987430753658</c:v>
                </c:pt>
                <c:pt idx="1">
                  <c:v>1.5759398691659612</c:v>
                </c:pt>
                <c:pt idx="2">
                  <c:v>1.753541482815403</c:v>
                </c:pt>
                <c:pt idx="3">
                  <c:v>1.4443645591661838</c:v>
                </c:pt>
                <c:pt idx="4">
                  <c:v>1.8121148316677598</c:v>
                </c:pt>
                <c:pt idx="5">
                  <c:v>1.7332320867037867</c:v>
                </c:pt>
                <c:pt idx="6">
                  <c:v>1.7029535675112106</c:v>
                </c:pt>
                <c:pt idx="7">
                  <c:v>1.8433887243337472</c:v>
                </c:pt>
                <c:pt idx="8">
                  <c:v>1.4626648076843631</c:v>
                </c:pt>
                <c:pt idx="9">
                  <c:v>1.5903127005244133</c:v>
                </c:pt>
                <c:pt idx="10">
                  <c:v>2.1258706955709945</c:v>
                </c:pt>
                <c:pt idx="11">
                  <c:v>1.7981221346019201</c:v>
                </c:pt>
                <c:pt idx="12">
                  <c:v>1.2191655906488079</c:v>
                </c:pt>
                <c:pt idx="13">
                  <c:v>1.7389229457283264</c:v>
                </c:pt>
                <c:pt idx="14">
                  <c:v>1.5144986404466438</c:v>
                </c:pt>
                <c:pt idx="15">
                  <c:v>1.5067786405922867</c:v>
                </c:pt>
                <c:pt idx="16">
                  <c:v>1.6594880132971257</c:v>
                </c:pt>
              </c:numCache>
            </c:numRef>
          </c:xVal>
          <c:yVal>
            <c:numRef>
              <c:f>'[PRESUPUESTOS 2010-2017.xlsx]Convergencia %PIB'!$C$89:$C$105</c:f>
              <c:numCache>
                <c:formatCode>General</c:formatCode>
                <c:ptCount val="17"/>
                <c:pt idx="0">
                  <c:v>1.1852964482834683E-3</c:v>
                </c:pt>
                <c:pt idx="1">
                  <c:v>7.9359446891344998E-3</c:v>
                </c:pt>
                <c:pt idx="2">
                  <c:v>2.2160576847704672E-2</c:v>
                </c:pt>
                <c:pt idx="3">
                  <c:v>1.7256558047398896E-2</c:v>
                </c:pt>
                <c:pt idx="4">
                  <c:v>6.8354680542626056E-4</c:v>
                </c:pt>
                <c:pt idx="5">
                  <c:v>1.08527439770294E-2</c:v>
                </c:pt>
                <c:pt idx="6">
                  <c:v>4.2959108691156267E-3</c:v>
                </c:pt>
                <c:pt idx="7">
                  <c:v>2.5354223556051103E-3</c:v>
                </c:pt>
                <c:pt idx="8">
                  <c:v>-8.1583840761658699E-3</c:v>
                </c:pt>
                <c:pt idx="9">
                  <c:v>1.3229648958813067E-2</c:v>
                </c:pt>
                <c:pt idx="10">
                  <c:v>-1.2546466969042269E-3</c:v>
                </c:pt>
                <c:pt idx="11">
                  <c:v>-1.7537370136254671E-3</c:v>
                </c:pt>
                <c:pt idx="12">
                  <c:v>3.0213064559985181E-3</c:v>
                </c:pt>
                <c:pt idx="13">
                  <c:v>3.093011797926426E-3</c:v>
                </c:pt>
                <c:pt idx="14">
                  <c:v>1.4952139669895725E-2</c:v>
                </c:pt>
                <c:pt idx="15">
                  <c:v>8.9485079824860314E-3</c:v>
                </c:pt>
                <c:pt idx="16">
                  <c:v>-4.066110771218101E-4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2-9A81-48D5-8B38-45A443D39330}"/>
            </c:ext>
          </c:extLst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axId val="184410880"/>
        <c:axId val="184412800"/>
      </c:scatterChart>
      <c:valAx>
        <c:axId val="184410880"/>
        <c:scaling>
          <c:orientation val="minMax"/>
          <c:min val="1.2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s-ES"/>
                  <a:t>Log. % Gasto sanitario sobre PIB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s-ES"/>
          </a:p>
        </c:txPr>
        <c:crossAx val="184412800"/>
        <c:crosses val="autoZero"/>
        <c:crossBetween val="midCat"/>
      </c:valAx>
      <c:valAx>
        <c:axId val="1844128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s-ES"/>
                  <a:t>Tasa de crecimiento anual acumulada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s-ES"/>
          </a:p>
        </c:txPr>
        <c:crossAx val="184410880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1200">
          <a:latin typeface="Times New Roman" panose="02020603050405020304" pitchFamily="18" charset="0"/>
          <a:cs typeface="Times New Roman" panose="02020603050405020304" pitchFamily="18" charset="0"/>
        </a:defRPr>
      </a:pPr>
      <a:endParaRPr lang="es-E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3186F94-CDF6-4330-B32F-D3D9F4A984E6}" type="doc">
      <dgm:prSet loTypeId="urn:microsoft.com/office/officeart/2005/8/layout/l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6CBBAD07-451C-44C2-9786-70A7BDF940D4}">
      <dgm:prSet phldrT="[Texto]" custT="1"/>
      <dgm:spPr/>
      <dgm:t>
        <a:bodyPr/>
        <a:lstStyle/>
        <a:p>
          <a:r>
            <a:rPr lang="es-ES" sz="1700" b="1" dirty="0">
              <a:latin typeface="Times New Roman" panose="02020603050405020304" pitchFamily="18" charset="0"/>
              <a:cs typeface="Times New Roman" panose="02020603050405020304" pitchFamily="18" charset="0"/>
            </a:rPr>
            <a:t>Regulación</a:t>
          </a:r>
        </a:p>
      </dgm:t>
    </dgm:pt>
    <dgm:pt modelId="{77BD052F-DB04-4F8D-AA64-D0501908B28A}" type="parTrans" cxnId="{FAE48F39-2BAD-492B-B7DC-384FDFFE3910}">
      <dgm:prSet/>
      <dgm:spPr/>
      <dgm:t>
        <a:bodyPr/>
        <a:lstStyle/>
        <a:p>
          <a:endParaRPr lang="es-ES"/>
        </a:p>
      </dgm:t>
    </dgm:pt>
    <dgm:pt modelId="{04DEA217-AAAF-4E05-88F4-ED1DAD75E3FF}" type="sibTrans" cxnId="{FAE48F39-2BAD-492B-B7DC-384FDFFE3910}">
      <dgm:prSet/>
      <dgm:spPr/>
      <dgm:t>
        <a:bodyPr/>
        <a:lstStyle/>
        <a:p>
          <a:endParaRPr lang="es-ES"/>
        </a:p>
      </dgm:t>
    </dgm:pt>
    <dgm:pt modelId="{38BB3DCA-23BD-4E04-8DAB-EB2E47572099}">
      <dgm:prSet phldrT="[Texto]" custT="1"/>
      <dgm:spPr/>
      <dgm:t>
        <a:bodyPr/>
        <a:lstStyle/>
        <a:p>
          <a:r>
            <a:rPr lang="es-ES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Control</a:t>
          </a:r>
        </a:p>
        <a:p>
          <a:r>
            <a:rPr lang="es-ES" sz="17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Normativa</a:t>
          </a:r>
        </a:p>
        <a:p>
          <a:r>
            <a:rPr lang="es-ES" sz="17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Burocracia</a:t>
          </a:r>
          <a:endParaRPr lang="es-ES" sz="17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F5A0517-064D-422B-AA08-D6BD7D32240A}" type="parTrans" cxnId="{94C2B96A-9379-4530-8143-41034D6A7F58}">
      <dgm:prSet/>
      <dgm:spPr/>
      <dgm:t>
        <a:bodyPr/>
        <a:lstStyle/>
        <a:p>
          <a:endParaRPr lang="es-ES"/>
        </a:p>
      </dgm:t>
    </dgm:pt>
    <dgm:pt modelId="{5FCD449B-ED16-4428-8F10-5E4F3BB70B20}" type="sibTrans" cxnId="{94C2B96A-9379-4530-8143-41034D6A7F58}">
      <dgm:prSet/>
      <dgm:spPr/>
      <dgm:t>
        <a:bodyPr/>
        <a:lstStyle/>
        <a:p>
          <a:endParaRPr lang="es-ES"/>
        </a:p>
      </dgm:t>
    </dgm:pt>
    <dgm:pt modelId="{DC0852E4-1713-416A-87B9-8BE6D1D669F1}">
      <dgm:prSet phldrT="[Texto]" custT="1"/>
      <dgm:spPr/>
      <dgm:t>
        <a:bodyPr/>
        <a:lstStyle/>
        <a:p>
          <a:r>
            <a:rPr lang="es-ES" sz="16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Envejecer</a:t>
          </a:r>
          <a:endParaRPr lang="es-ES" sz="16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r>
            <a:rPr lang="es-ES" sz="16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Cronicidad</a:t>
          </a:r>
        </a:p>
        <a:p>
          <a:r>
            <a:rPr lang="es-ES" sz="16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Digitalizar</a:t>
          </a:r>
          <a:endParaRPr lang="es-ES" sz="16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609177C-D771-4E5B-8043-E02C4EB82C06}" type="parTrans" cxnId="{A26B5173-88A5-4231-97BE-56CAA131A46A}">
      <dgm:prSet/>
      <dgm:spPr/>
      <dgm:t>
        <a:bodyPr/>
        <a:lstStyle/>
        <a:p>
          <a:endParaRPr lang="es-ES"/>
        </a:p>
      </dgm:t>
    </dgm:pt>
    <dgm:pt modelId="{C743D68F-D9E9-4B82-A44C-3805450D3265}" type="sibTrans" cxnId="{A26B5173-88A5-4231-97BE-56CAA131A46A}">
      <dgm:prSet/>
      <dgm:spPr/>
      <dgm:t>
        <a:bodyPr/>
        <a:lstStyle/>
        <a:p>
          <a:endParaRPr lang="es-ES"/>
        </a:p>
      </dgm:t>
    </dgm:pt>
    <dgm:pt modelId="{BCE937F3-0B9A-43A6-A691-799E93E4E41F}">
      <dgm:prSet phldrT="[Texto]" custT="1"/>
      <dgm:spPr/>
      <dgm:t>
        <a:bodyPr/>
        <a:lstStyle/>
        <a:p>
          <a:r>
            <a:rPr lang="es-ES" sz="1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Nuevos Retos del  Sistema</a:t>
          </a:r>
        </a:p>
        <a:p>
          <a:r>
            <a:rPr lang="es-ES" sz="1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(Valor/</a:t>
          </a:r>
        </a:p>
        <a:p>
          <a:r>
            <a:rPr lang="es-ES" sz="16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Resultados en salud)</a:t>
          </a:r>
          <a:endParaRPr lang="es-ES" sz="16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653B280-6653-4EB9-B8F1-7D7F073ADA2A}" type="parTrans" cxnId="{0A61EB4D-44F3-4548-BDB3-0144683850B4}">
      <dgm:prSet/>
      <dgm:spPr/>
      <dgm:t>
        <a:bodyPr/>
        <a:lstStyle/>
        <a:p>
          <a:endParaRPr lang="es-ES"/>
        </a:p>
      </dgm:t>
    </dgm:pt>
    <dgm:pt modelId="{44598477-50C9-492B-BF77-711FCB6C611D}" type="sibTrans" cxnId="{0A61EB4D-44F3-4548-BDB3-0144683850B4}">
      <dgm:prSet/>
      <dgm:spPr/>
      <dgm:t>
        <a:bodyPr/>
        <a:lstStyle/>
        <a:p>
          <a:endParaRPr lang="es-ES"/>
        </a:p>
      </dgm:t>
    </dgm:pt>
    <dgm:pt modelId="{19F1999E-8824-45A8-B892-FF91FD3DE8CE}">
      <dgm:prSet custT="1"/>
      <dgm:spPr/>
      <dgm:t>
        <a:bodyPr/>
        <a:lstStyle/>
        <a:p>
          <a:r>
            <a:rPr lang="es-ES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Nuevas fórmulas de gestión </a:t>
          </a:r>
        </a:p>
      </dgm:t>
    </dgm:pt>
    <dgm:pt modelId="{6F3182F6-FAD3-43FA-998B-73D633CC82E7}" type="parTrans" cxnId="{6303AC57-0E5E-41C3-8A7F-79A85BCF93C0}">
      <dgm:prSet/>
      <dgm:spPr/>
      <dgm:t>
        <a:bodyPr/>
        <a:lstStyle/>
        <a:p>
          <a:endParaRPr lang="es-ES"/>
        </a:p>
      </dgm:t>
    </dgm:pt>
    <dgm:pt modelId="{3E6B6708-740D-4D4B-837B-BD932ACD6A37}" type="sibTrans" cxnId="{6303AC57-0E5E-41C3-8A7F-79A85BCF93C0}">
      <dgm:prSet/>
      <dgm:spPr/>
      <dgm:t>
        <a:bodyPr/>
        <a:lstStyle/>
        <a:p>
          <a:endParaRPr lang="es-ES"/>
        </a:p>
      </dgm:t>
    </dgm:pt>
    <dgm:pt modelId="{E14848CE-A141-4089-879E-F7E4EFAC1667}">
      <dgm:prSet custT="1"/>
      <dgm:spPr/>
      <dgm:t>
        <a:bodyPr/>
        <a:lstStyle/>
        <a:p>
          <a:r>
            <a:rPr lang="es-ES" sz="1700" b="1" dirty="0">
              <a:latin typeface="Times New Roman" panose="02020603050405020304" pitchFamily="18" charset="0"/>
              <a:cs typeface="Times New Roman" panose="02020603050405020304" pitchFamily="18" charset="0"/>
            </a:rPr>
            <a:t>Fundación</a:t>
          </a:r>
          <a:r>
            <a:rPr lang="es-ES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s-ES" sz="1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Empresas Públicas </a:t>
          </a:r>
          <a:r>
            <a:rPr lang="es-ES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P.P.P</a:t>
          </a:r>
          <a:r>
            <a:rPr lang="es-ES" sz="1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</a:p>
        <a:p>
          <a:r>
            <a:rPr lang="es-ES" sz="15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Cambia financiación</a:t>
          </a:r>
          <a:endParaRPr lang="es-ES" sz="15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8D5C732-4408-403E-B40F-2C506B1154E7}" type="parTrans" cxnId="{3273D13A-73DE-4DD0-A845-8B1DE53A3D35}">
      <dgm:prSet/>
      <dgm:spPr/>
      <dgm:t>
        <a:bodyPr/>
        <a:lstStyle/>
        <a:p>
          <a:endParaRPr lang="es-ES"/>
        </a:p>
      </dgm:t>
    </dgm:pt>
    <dgm:pt modelId="{58321380-037E-4C58-94F4-0E0E5568D2BD}" type="sibTrans" cxnId="{3273D13A-73DE-4DD0-A845-8B1DE53A3D35}">
      <dgm:prSet/>
      <dgm:spPr/>
      <dgm:t>
        <a:bodyPr/>
        <a:lstStyle/>
        <a:p>
          <a:endParaRPr lang="es-ES"/>
        </a:p>
      </dgm:t>
    </dgm:pt>
    <dgm:pt modelId="{81469B1E-B715-46DE-BB38-8C67655B98B0}">
      <dgm:prSet custT="1"/>
      <dgm:spPr/>
      <dgm:t>
        <a:bodyPr/>
        <a:lstStyle/>
        <a:p>
          <a:r>
            <a:rPr lang="es-ES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Mercado</a:t>
          </a:r>
        </a:p>
        <a:p>
          <a:r>
            <a:rPr lang="es-ES" sz="1700" b="1" dirty="0">
              <a:latin typeface="Times New Roman" panose="02020603050405020304" pitchFamily="18" charset="0"/>
              <a:cs typeface="Times New Roman" panose="02020603050405020304" pitchFamily="18" charset="0"/>
            </a:rPr>
            <a:t>Tecnología</a:t>
          </a:r>
        </a:p>
      </dgm:t>
    </dgm:pt>
    <dgm:pt modelId="{0DAA7D02-E8E9-43DA-BEE3-6F67862518D7}" type="parTrans" cxnId="{C33FB933-6EFD-45C3-98E1-D709C230DA63}">
      <dgm:prSet/>
      <dgm:spPr/>
      <dgm:t>
        <a:bodyPr/>
        <a:lstStyle/>
        <a:p>
          <a:endParaRPr lang="es-ES"/>
        </a:p>
      </dgm:t>
    </dgm:pt>
    <dgm:pt modelId="{E4D39B70-A240-401C-81B7-4CCFD1561124}" type="sibTrans" cxnId="{C33FB933-6EFD-45C3-98E1-D709C230DA63}">
      <dgm:prSet/>
      <dgm:spPr/>
      <dgm:t>
        <a:bodyPr/>
        <a:lstStyle/>
        <a:p>
          <a:endParaRPr lang="es-ES"/>
        </a:p>
      </dgm:t>
    </dgm:pt>
    <dgm:pt modelId="{A3337DE2-1625-4F11-8C4E-1D191BB59A61}">
      <dgm:prSet custT="1"/>
      <dgm:spPr/>
      <dgm:t>
        <a:bodyPr/>
        <a:lstStyle/>
        <a:p>
          <a:r>
            <a:rPr lang="es-ES" sz="12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Competitividad</a:t>
          </a:r>
          <a:endParaRPr lang="es-ES" sz="12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r>
            <a:rPr lang="es-ES" sz="1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Entorno</a:t>
          </a:r>
        </a:p>
        <a:p>
          <a:r>
            <a:rPr lang="es-ES" sz="1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Financiación</a:t>
          </a:r>
          <a:r>
            <a:rPr lang="es-ES" sz="1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finalista</a:t>
          </a:r>
          <a:endParaRPr lang="es-ES" sz="18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036D675-79BA-4B23-9644-426178A22B4E}" type="parTrans" cxnId="{F4786275-9B31-4838-82EA-3F8798118B16}">
      <dgm:prSet/>
      <dgm:spPr/>
      <dgm:t>
        <a:bodyPr/>
        <a:lstStyle/>
        <a:p>
          <a:endParaRPr lang="es-ES"/>
        </a:p>
      </dgm:t>
    </dgm:pt>
    <dgm:pt modelId="{E4E0D12C-80AB-4738-B74D-A7827ED63ED5}" type="sibTrans" cxnId="{F4786275-9B31-4838-82EA-3F8798118B16}">
      <dgm:prSet/>
      <dgm:spPr/>
      <dgm:t>
        <a:bodyPr/>
        <a:lstStyle/>
        <a:p>
          <a:endParaRPr lang="es-ES"/>
        </a:p>
      </dgm:t>
    </dgm:pt>
    <dgm:pt modelId="{DA9ABAD0-FDE3-401E-B362-FEFE00FC3932}">
      <dgm:prSet custT="1"/>
      <dgm:spPr/>
      <dgm:t>
        <a:bodyPr/>
        <a:lstStyle/>
        <a:p>
          <a:r>
            <a:rPr lang="es-ES" sz="1600" b="1" dirty="0">
              <a:latin typeface="Times New Roman" panose="02020603050405020304" pitchFamily="18" charset="0"/>
              <a:cs typeface="Times New Roman" panose="02020603050405020304" pitchFamily="18" charset="0"/>
            </a:rPr>
            <a:t>Ley General de </a:t>
          </a:r>
          <a:r>
            <a:rPr lang="es-ES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Sanidad</a:t>
          </a:r>
        </a:p>
        <a:p>
          <a:r>
            <a:rPr lang="es-ES" sz="1600" b="1" dirty="0">
              <a:latin typeface="Times New Roman" panose="02020603050405020304" pitchFamily="18" charset="0"/>
              <a:cs typeface="Times New Roman" panose="02020603050405020304" pitchFamily="18" charset="0"/>
            </a:rPr>
            <a:t>Gestión</a:t>
          </a:r>
        </a:p>
      </dgm:t>
    </dgm:pt>
    <dgm:pt modelId="{270F9243-DF43-4CD7-AFD6-106ACD1EFC19}" type="parTrans" cxnId="{050F2457-4A22-4BA7-9DB7-8EFD8825EA7B}">
      <dgm:prSet/>
      <dgm:spPr/>
      <dgm:t>
        <a:bodyPr/>
        <a:lstStyle/>
        <a:p>
          <a:endParaRPr lang="es-ES"/>
        </a:p>
      </dgm:t>
    </dgm:pt>
    <dgm:pt modelId="{84D19905-51BC-4EE6-9C6A-26617BC9F41E}" type="sibTrans" cxnId="{050F2457-4A22-4BA7-9DB7-8EFD8825EA7B}">
      <dgm:prSet/>
      <dgm:spPr/>
      <dgm:t>
        <a:bodyPr/>
        <a:lstStyle/>
        <a:p>
          <a:endParaRPr lang="es-ES"/>
        </a:p>
      </dgm:t>
    </dgm:pt>
    <dgm:pt modelId="{A5E8E40C-BBC4-444E-88D4-E12CB2329A13}">
      <dgm:prSet custT="1"/>
      <dgm:spPr/>
      <dgm:t>
        <a:bodyPr/>
        <a:lstStyle/>
        <a:p>
          <a:r>
            <a:rPr lang="es-ES" sz="1600" b="1" dirty="0">
              <a:latin typeface="Times New Roman" panose="02020603050405020304" pitchFamily="18" charset="0"/>
              <a:cs typeface="Times New Roman" panose="02020603050405020304" pitchFamily="18" charset="0"/>
            </a:rPr>
            <a:t>Estructura </a:t>
          </a:r>
          <a:r>
            <a:rPr lang="es-ES" sz="1500" b="1" dirty="0">
              <a:latin typeface="Times New Roman" panose="02020603050405020304" pitchFamily="18" charset="0"/>
              <a:cs typeface="Times New Roman" panose="02020603050405020304" pitchFamily="18" charset="0"/>
            </a:rPr>
            <a:t>organizativa</a:t>
          </a:r>
        </a:p>
        <a:p>
          <a:r>
            <a:rPr lang="es-ES" sz="1600" b="1" dirty="0">
              <a:latin typeface="Times New Roman" panose="02020603050405020304" pitchFamily="18" charset="0"/>
              <a:cs typeface="Times New Roman" panose="02020603050405020304" pitchFamily="18" charset="0"/>
            </a:rPr>
            <a:t>Producción</a:t>
          </a:r>
        </a:p>
      </dgm:t>
    </dgm:pt>
    <dgm:pt modelId="{0D621AC3-8AFD-40ED-A64F-98820ED93DF3}" type="parTrans" cxnId="{5F8D6833-A9A4-47B7-823D-63B84CC228E0}">
      <dgm:prSet/>
      <dgm:spPr/>
      <dgm:t>
        <a:bodyPr/>
        <a:lstStyle/>
        <a:p>
          <a:endParaRPr lang="es-ES"/>
        </a:p>
      </dgm:t>
    </dgm:pt>
    <dgm:pt modelId="{DE202C72-48B2-47AF-B369-87BB3AF4C2B6}" type="sibTrans" cxnId="{5F8D6833-A9A4-47B7-823D-63B84CC228E0}">
      <dgm:prSet/>
      <dgm:spPr/>
      <dgm:t>
        <a:bodyPr/>
        <a:lstStyle/>
        <a:p>
          <a:endParaRPr lang="es-ES"/>
        </a:p>
      </dgm:t>
    </dgm:pt>
    <dgm:pt modelId="{98A68C1D-95CE-4D77-8C62-DC4F97200A14}">
      <dgm:prSet custT="1"/>
      <dgm:spPr/>
      <dgm:t>
        <a:bodyPr/>
        <a:lstStyle/>
        <a:p>
          <a:r>
            <a:rPr lang="es-ES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Desarrollo</a:t>
          </a:r>
        </a:p>
      </dgm:t>
    </dgm:pt>
    <dgm:pt modelId="{89677C83-67F7-463A-B9F1-323F2748F3AC}" type="parTrans" cxnId="{60107294-EB1B-4422-B847-1762817FCB5F}">
      <dgm:prSet/>
      <dgm:spPr/>
      <dgm:t>
        <a:bodyPr/>
        <a:lstStyle/>
        <a:p>
          <a:endParaRPr lang="es-ES"/>
        </a:p>
      </dgm:t>
    </dgm:pt>
    <dgm:pt modelId="{CDE2152C-DB21-461B-9CDA-0FA2ACCE3878}" type="sibTrans" cxnId="{60107294-EB1B-4422-B847-1762817FCB5F}">
      <dgm:prSet/>
      <dgm:spPr/>
      <dgm:t>
        <a:bodyPr/>
        <a:lstStyle/>
        <a:p>
          <a:endParaRPr lang="es-ES"/>
        </a:p>
      </dgm:t>
    </dgm:pt>
    <dgm:pt modelId="{2C58A171-AB33-4322-84BE-567C7149A61B}">
      <dgm:prSet custT="1"/>
      <dgm:spPr/>
      <dgm:t>
        <a:bodyPr/>
        <a:lstStyle/>
        <a:p>
          <a:r>
            <a:rPr lang="es-ES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Inversión</a:t>
          </a:r>
        </a:p>
        <a:p>
          <a:r>
            <a:rPr lang="es-ES" sz="1600" b="1" dirty="0">
              <a:latin typeface="Times New Roman" panose="02020603050405020304" pitchFamily="18" charset="0"/>
              <a:cs typeface="Times New Roman" panose="02020603050405020304" pitchFamily="18" charset="0"/>
            </a:rPr>
            <a:t>Estructuras</a:t>
          </a:r>
        </a:p>
      </dgm:t>
    </dgm:pt>
    <dgm:pt modelId="{00A8B059-5A36-41AE-AA87-8A5E23BBEEA9}" type="parTrans" cxnId="{E99733AF-1295-4550-BDDB-37016FCE2594}">
      <dgm:prSet/>
      <dgm:spPr/>
      <dgm:t>
        <a:bodyPr/>
        <a:lstStyle/>
        <a:p>
          <a:endParaRPr lang="es-ES"/>
        </a:p>
      </dgm:t>
    </dgm:pt>
    <dgm:pt modelId="{5B18CC32-E8B8-478E-BC2B-51D42D7AECDA}" type="sibTrans" cxnId="{E99733AF-1295-4550-BDDB-37016FCE2594}">
      <dgm:prSet/>
      <dgm:spPr/>
      <dgm:t>
        <a:bodyPr/>
        <a:lstStyle/>
        <a:p>
          <a:endParaRPr lang="es-ES"/>
        </a:p>
      </dgm:t>
    </dgm:pt>
    <dgm:pt modelId="{3C9FB7D8-6926-4465-9EE2-92F0A9D326F0}">
      <dgm:prSet custT="1"/>
      <dgm:spPr/>
      <dgm:t>
        <a:bodyPr/>
        <a:lstStyle/>
        <a:p>
          <a:r>
            <a:rPr lang="es-ES" sz="1700" b="1" dirty="0" err="1">
              <a:latin typeface="Times New Roman" panose="02020603050405020304" pitchFamily="18" charset="0"/>
              <a:cs typeface="Times New Roman" panose="02020603050405020304" pitchFamily="18" charset="0"/>
            </a:rPr>
            <a:t>Descen</a:t>
          </a:r>
          <a:r>
            <a:rPr lang="es-ES" sz="1700" b="1" dirty="0">
              <a:latin typeface="Times New Roman" panose="02020603050405020304" pitchFamily="18" charset="0"/>
              <a:cs typeface="Times New Roman" panose="02020603050405020304" pitchFamily="18" charset="0"/>
            </a:rPr>
            <a:t>-</a:t>
          </a:r>
        </a:p>
        <a:p>
          <a:r>
            <a:rPr lang="es-ES" sz="1700" b="1" dirty="0" err="1">
              <a:latin typeface="Times New Roman" panose="02020603050405020304" pitchFamily="18" charset="0"/>
              <a:cs typeface="Times New Roman" panose="02020603050405020304" pitchFamily="18" charset="0"/>
            </a:rPr>
            <a:t>tralización</a:t>
          </a:r>
          <a:endParaRPr lang="es-ES" sz="17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F431951-1BF0-4864-B281-55DCA796B9A6}" type="parTrans" cxnId="{A983345F-C2E6-48E0-B260-AE128E946041}">
      <dgm:prSet/>
      <dgm:spPr/>
      <dgm:t>
        <a:bodyPr/>
        <a:lstStyle/>
        <a:p>
          <a:endParaRPr lang="es-ES"/>
        </a:p>
      </dgm:t>
    </dgm:pt>
    <dgm:pt modelId="{EA2E61C4-54E8-489F-9E94-EC65670B169B}" type="sibTrans" cxnId="{A983345F-C2E6-48E0-B260-AE128E946041}">
      <dgm:prSet/>
      <dgm:spPr/>
      <dgm:t>
        <a:bodyPr/>
        <a:lstStyle/>
        <a:p>
          <a:endParaRPr lang="es-ES"/>
        </a:p>
      </dgm:t>
    </dgm:pt>
    <dgm:pt modelId="{7633EEBF-B13F-4195-B3EC-99DCC224A1FF}">
      <dgm:prSet custT="1"/>
      <dgm:spPr/>
      <dgm:t>
        <a:bodyPr/>
        <a:lstStyle/>
        <a:p>
          <a:r>
            <a:rPr lang="es-ES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Gestión </a:t>
          </a:r>
          <a:r>
            <a:rPr lang="es-ES" sz="1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y </a:t>
          </a:r>
          <a:endParaRPr lang="es-ES" sz="18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r>
            <a:rPr lang="es-ES" sz="1800" b="1" dirty="0">
              <a:latin typeface="Times New Roman" panose="02020603050405020304" pitchFamily="18" charset="0"/>
              <a:cs typeface="Times New Roman" panose="02020603050405020304" pitchFamily="18" charset="0"/>
            </a:rPr>
            <a:t>Gobierno </a:t>
          </a:r>
          <a:r>
            <a:rPr lang="es-ES" sz="1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clínico</a:t>
          </a:r>
        </a:p>
        <a:p>
          <a:r>
            <a:rPr lang="es-ES" sz="16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Innovación</a:t>
          </a:r>
        </a:p>
        <a:p>
          <a:r>
            <a:rPr lang="es-ES" sz="16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RDL 2012 </a:t>
          </a:r>
          <a:endParaRPr lang="es-ES" sz="16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43880B6-44D7-4246-AC82-600E1ACAE364}" type="parTrans" cxnId="{558FB04A-AB44-4F54-BC9C-6DF10B226F03}">
      <dgm:prSet/>
      <dgm:spPr/>
      <dgm:t>
        <a:bodyPr/>
        <a:lstStyle/>
        <a:p>
          <a:endParaRPr lang="es-ES"/>
        </a:p>
      </dgm:t>
    </dgm:pt>
    <dgm:pt modelId="{01AB57F0-1BCA-46F2-BD63-066B5086B853}" type="sibTrans" cxnId="{558FB04A-AB44-4F54-BC9C-6DF10B226F03}">
      <dgm:prSet/>
      <dgm:spPr/>
      <dgm:t>
        <a:bodyPr/>
        <a:lstStyle/>
        <a:p>
          <a:endParaRPr lang="es-ES"/>
        </a:p>
      </dgm:t>
    </dgm:pt>
    <dgm:pt modelId="{3BD02116-572D-439B-A1DA-69C1AAC9EF4A}" type="pres">
      <dgm:prSet presAssocID="{13186F94-CDF6-4330-B32F-D3D9F4A984E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D3D3B6D2-2B4E-4827-9CEC-DF6B51031133}" type="pres">
      <dgm:prSet presAssocID="{98A68C1D-95CE-4D77-8C62-DC4F97200A14}" presName="vertFlow" presStyleCnt="0"/>
      <dgm:spPr/>
    </dgm:pt>
    <dgm:pt modelId="{443001F0-C7D4-422B-B827-41067BDB5925}" type="pres">
      <dgm:prSet presAssocID="{98A68C1D-95CE-4D77-8C62-DC4F97200A14}" presName="header" presStyleLbl="node1" presStyleIdx="0" presStyleCnt="7" custScaleY="479971"/>
      <dgm:spPr/>
      <dgm:t>
        <a:bodyPr/>
        <a:lstStyle/>
        <a:p>
          <a:endParaRPr lang="es-ES"/>
        </a:p>
      </dgm:t>
    </dgm:pt>
    <dgm:pt modelId="{3EFD5FB4-3BF6-452F-A0EA-B09D17B26542}" type="pres">
      <dgm:prSet presAssocID="{00A8B059-5A36-41AE-AA87-8A5E23BBEEA9}" presName="parTrans" presStyleLbl="sibTrans2D1" presStyleIdx="0" presStyleCnt="7"/>
      <dgm:spPr/>
      <dgm:t>
        <a:bodyPr/>
        <a:lstStyle/>
        <a:p>
          <a:endParaRPr lang="es-ES"/>
        </a:p>
      </dgm:t>
    </dgm:pt>
    <dgm:pt modelId="{47BA6D27-86B7-4B84-9185-122F832EEAA3}" type="pres">
      <dgm:prSet presAssocID="{2C58A171-AB33-4322-84BE-567C7149A61B}" presName="child" presStyleLbl="alignAccFollowNode1" presStyleIdx="0" presStyleCnt="7" custScaleY="511530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30A79EC-4A78-4D5C-8643-095263AA242C}" type="pres">
      <dgm:prSet presAssocID="{98A68C1D-95CE-4D77-8C62-DC4F97200A14}" presName="hSp" presStyleCnt="0"/>
      <dgm:spPr/>
    </dgm:pt>
    <dgm:pt modelId="{F8172D4C-D463-4A48-B79A-91B6F5132DC2}" type="pres">
      <dgm:prSet presAssocID="{6CBBAD07-451C-44C2-9786-70A7BDF940D4}" presName="vertFlow" presStyleCnt="0"/>
      <dgm:spPr/>
    </dgm:pt>
    <dgm:pt modelId="{37191B6D-48AE-433E-B9A1-6224C17CD957}" type="pres">
      <dgm:prSet presAssocID="{6CBBAD07-451C-44C2-9786-70A7BDF940D4}" presName="header" presStyleLbl="node1" presStyleIdx="1" presStyleCnt="7" custScaleY="471826"/>
      <dgm:spPr/>
      <dgm:t>
        <a:bodyPr/>
        <a:lstStyle/>
        <a:p>
          <a:endParaRPr lang="es-ES"/>
        </a:p>
      </dgm:t>
    </dgm:pt>
    <dgm:pt modelId="{5C089D45-6DAA-4351-AF65-E1E079CC4EA8}" type="pres">
      <dgm:prSet presAssocID="{2F5A0517-064D-422B-AA08-D6BD7D32240A}" presName="parTrans" presStyleLbl="sibTrans2D1" presStyleIdx="1" presStyleCnt="7"/>
      <dgm:spPr/>
      <dgm:t>
        <a:bodyPr/>
        <a:lstStyle/>
        <a:p>
          <a:endParaRPr lang="es-ES"/>
        </a:p>
      </dgm:t>
    </dgm:pt>
    <dgm:pt modelId="{62BBDDDA-EC3F-4B70-9ACB-56E9C4975DD5}" type="pres">
      <dgm:prSet presAssocID="{38BB3DCA-23BD-4E04-8DAB-EB2E47572099}" presName="child" presStyleLbl="alignAccFollowNode1" presStyleIdx="1" presStyleCnt="7" custScaleY="516331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54782D7-BE36-40D4-AC71-0F13901D6114}" type="pres">
      <dgm:prSet presAssocID="{6CBBAD07-451C-44C2-9786-70A7BDF940D4}" presName="hSp" presStyleCnt="0"/>
      <dgm:spPr/>
    </dgm:pt>
    <dgm:pt modelId="{0D491B3D-84DF-4661-BF90-BB1E0C7098B7}" type="pres">
      <dgm:prSet presAssocID="{DA9ABAD0-FDE3-401E-B362-FEFE00FC3932}" presName="vertFlow" presStyleCnt="0"/>
      <dgm:spPr/>
    </dgm:pt>
    <dgm:pt modelId="{3EF486D6-A1D5-413E-AE6D-B8E0B136CF89}" type="pres">
      <dgm:prSet presAssocID="{DA9ABAD0-FDE3-401E-B362-FEFE00FC3932}" presName="header" presStyleLbl="node1" presStyleIdx="2" presStyleCnt="7" custScaleY="468220"/>
      <dgm:spPr/>
      <dgm:t>
        <a:bodyPr/>
        <a:lstStyle/>
        <a:p>
          <a:endParaRPr lang="es-ES"/>
        </a:p>
      </dgm:t>
    </dgm:pt>
    <dgm:pt modelId="{8764A60F-03B9-4643-8CDE-A61720970454}" type="pres">
      <dgm:prSet presAssocID="{0D621AC3-8AFD-40ED-A64F-98820ED93DF3}" presName="parTrans" presStyleLbl="sibTrans2D1" presStyleIdx="2" presStyleCnt="7"/>
      <dgm:spPr/>
      <dgm:t>
        <a:bodyPr/>
        <a:lstStyle/>
        <a:p>
          <a:endParaRPr lang="es-ES"/>
        </a:p>
      </dgm:t>
    </dgm:pt>
    <dgm:pt modelId="{64745544-A3EC-469B-A5BA-0BDFA095F18B}" type="pres">
      <dgm:prSet presAssocID="{A5E8E40C-BBC4-444E-88D4-E12CB2329A13}" presName="child" presStyleLbl="alignAccFollowNode1" presStyleIdx="2" presStyleCnt="7" custScaleY="511531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C7B30E0-479A-44D7-B22E-320656FC75FF}" type="pres">
      <dgm:prSet presAssocID="{DA9ABAD0-FDE3-401E-B362-FEFE00FC3932}" presName="hSp" presStyleCnt="0"/>
      <dgm:spPr/>
    </dgm:pt>
    <dgm:pt modelId="{8AF577A0-A4A1-4249-9647-24C8161411FC}" type="pres">
      <dgm:prSet presAssocID="{81469B1E-B715-46DE-BB38-8C67655B98B0}" presName="vertFlow" presStyleCnt="0"/>
      <dgm:spPr/>
    </dgm:pt>
    <dgm:pt modelId="{5674088D-B6B0-4F9A-8958-6002F4E2B576}" type="pres">
      <dgm:prSet presAssocID="{81469B1E-B715-46DE-BB38-8C67655B98B0}" presName="header" presStyleLbl="node1" presStyleIdx="3" presStyleCnt="7" custScaleY="454546"/>
      <dgm:spPr/>
      <dgm:t>
        <a:bodyPr/>
        <a:lstStyle/>
        <a:p>
          <a:endParaRPr lang="es-ES"/>
        </a:p>
      </dgm:t>
    </dgm:pt>
    <dgm:pt modelId="{AAF34140-44CE-4917-9D41-E6AB350CFCAF}" type="pres">
      <dgm:prSet presAssocID="{C036D675-79BA-4B23-9644-426178A22B4E}" presName="parTrans" presStyleLbl="sibTrans2D1" presStyleIdx="3" presStyleCnt="7"/>
      <dgm:spPr/>
      <dgm:t>
        <a:bodyPr/>
        <a:lstStyle/>
        <a:p>
          <a:endParaRPr lang="es-ES"/>
        </a:p>
      </dgm:t>
    </dgm:pt>
    <dgm:pt modelId="{94377963-C82F-4AC9-9983-02391249B9FD}" type="pres">
      <dgm:prSet presAssocID="{A3337DE2-1625-4F11-8C4E-1D191BB59A61}" presName="child" presStyleLbl="alignAccFollowNode1" presStyleIdx="3" presStyleCnt="7" custScaleY="539140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8807724-5B24-4EBE-85A6-E080099A77A7}" type="pres">
      <dgm:prSet presAssocID="{81469B1E-B715-46DE-BB38-8C67655B98B0}" presName="hSp" presStyleCnt="0"/>
      <dgm:spPr/>
    </dgm:pt>
    <dgm:pt modelId="{6C0FCB5E-8B95-40A9-A003-811B7010B7FC}" type="pres">
      <dgm:prSet presAssocID="{19F1999E-8824-45A8-B892-FF91FD3DE8CE}" presName="vertFlow" presStyleCnt="0"/>
      <dgm:spPr/>
    </dgm:pt>
    <dgm:pt modelId="{75B08EFA-CB21-40DF-BF2A-519A35761B4F}" type="pres">
      <dgm:prSet presAssocID="{19F1999E-8824-45A8-B892-FF91FD3DE8CE}" presName="header" presStyleLbl="node1" presStyleIdx="4" presStyleCnt="7" custScaleY="456470"/>
      <dgm:spPr/>
      <dgm:t>
        <a:bodyPr/>
        <a:lstStyle/>
        <a:p>
          <a:endParaRPr lang="es-ES"/>
        </a:p>
      </dgm:t>
    </dgm:pt>
    <dgm:pt modelId="{E74DCFEC-23C1-4D97-B3ED-34F63206A981}" type="pres">
      <dgm:prSet presAssocID="{38D5C732-4408-403E-B40F-2C506B1154E7}" presName="parTrans" presStyleLbl="sibTrans2D1" presStyleIdx="4" presStyleCnt="7"/>
      <dgm:spPr/>
      <dgm:t>
        <a:bodyPr/>
        <a:lstStyle/>
        <a:p>
          <a:endParaRPr lang="es-ES"/>
        </a:p>
      </dgm:t>
    </dgm:pt>
    <dgm:pt modelId="{1C7A3C3E-8DA0-44DC-BA0E-4FC300E988F8}" type="pres">
      <dgm:prSet presAssocID="{E14848CE-A141-4089-879E-F7E4EFAC1667}" presName="child" presStyleLbl="alignAccFollowNode1" presStyleIdx="4" presStyleCnt="7" custScaleY="537216" custLinFactNeighborX="1469" custLinFactNeighborY="50359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370ACF1-A741-4F56-A21B-63A498AF3C8A}" type="pres">
      <dgm:prSet presAssocID="{19F1999E-8824-45A8-B892-FF91FD3DE8CE}" presName="hSp" presStyleCnt="0"/>
      <dgm:spPr/>
    </dgm:pt>
    <dgm:pt modelId="{CA58D17F-76D9-4143-AABA-E343C3BA6CBA}" type="pres">
      <dgm:prSet presAssocID="{3C9FB7D8-6926-4465-9EE2-92F0A9D326F0}" presName="vertFlow" presStyleCnt="0"/>
      <dgm:spPr/>
    </dgm:pt>
    <dgm:pt modelId="{E0B46825-9F37-4A3F-8608-0EE14BC49894}" type="pres">
      <dgm:prSet presAssocID="{3C9FB7D8-6926-4465-9EE2-92F0A9D326F0}" presName="header" presStyleLbl="node1" presStyleIdx="5" presStyleCnt="7" custScaleY="468220"/>
      <dgm:spPr/>
      <dgm:t>
        <a:bodyPr/>
        <a:lstStyle/>
        <a:p>
          <a:endParaRPr lang="es-ES"/>
        </a:p>
      </dgm:t>
    </dgm:pt>
    <dgm:pt modelId="{65F58BB5-C37A-403F-BF30-B7D27F64A935}" type="pres">
      <dgm:prSet presAssocID="{E43880B6-44D7-4246-AC82-600E1ACAE364}" presName="parTrans" presStyleLbl="sibTrans2D1" presStyleIdx="5" presStyleCnt="7"/>
      <dgm:spPr/>
      <dgm:t>
        <a:bodyPr/>
        <a:lstStyle/>
        <a:p>
          <a:endParaRPr lang="es-ES"/>
        </a:p>
      </dgm:t>
    </dgm:pt>
    <dgm:pt modelId="{2017B5A1-572C-48B3-87FD-294CBFC6D06B}" type="pres">
      <dgm:prSet presAssocID="{7633EEBF-B13F-4195-B3EC-99DCC224A1FF}" presName="child" presStyleLbl="alignAccFollowNode1" presStyleIdx="5" presStyleCnt="7" custScaleY="548967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80CDA97-514F-4481-BEF8-E061A6A2377C}" type="pres">
      <dgm:prSet presAssocID="{3C9FB7D8-6926-4465-9EE2-92F0A9D326F0}" presName="hSp" presStyleCnt="0"/>
      <dgm:spPr/>
    </dgm:pt>
    <dgm:pt modelId="{99FE55C7-27DC-413E-AF3B-39DBB4750881}" type="pres">
      <dgm:prSet presAssocID="{DC0852E4-1713-416A-87B9-8BE6D1D669F1}" presName="vertFlow" presStyleCnt="0"/>
      <dgm:spPr/>
    </dgm:pt>
    <dgm:pt modelId="{35199DD5-927C-4ADF-85C0-43EF9D99FA56}" type="pres">
      <dgm:prSet presAssocID="{DC0852E4-1713-416A-87B9-8BE6D1D669F1}" presName="header" presStyleLbl="node1" presStyleIdx="6" presStyleCnt="7" custScaleY="468219"/>
      <dgm:spPr/>
      <dgm:t>
        <a:bodyPr/>
        <a:lstStyle/>
        <a:p>
          <a:endParaRPr lang="es-ES"/>
        </a:p>
      </dgm:t>
    </dgm:pt>
    <dgm:pt modelId="{452B2091-1FCC-49D1-9802-6EF548333631}" type="pres">
      <dgm:prSet presAssocID="{F653B280-6653-4EB9-B8F1-7D7F073ADA2A}" presName="parTrans" presStyleLbl="sibTrans2D1" presStyleIdx="6" presStyleCnt="7"/>
      <dgm:spPr/>
      <dgm:t>
        <a:bodyPr/>
        <a:lstStyle/>
        <a:p>
          <a:endParaRPr lang="es-ES"/>
        </a:p>
      </dgm:t>
    </dgm:pt>
    <dgm:pt modelId="{373071FB-8CFA-4BDF-AA7C-D62DB95C522B}" type="pres">
      <dgm:prSet presAssocID="{BCE937F3-0B9A-43A6-A691-799E93E4E41F}" presName="child" presStyleLbl="alignAccFollowNode1" presStyleIdx="6" presStyleCnt="7" custScaleY="537217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3273D13A-73DE-4DD0-A845-8B1DE53A3D35}" srcId="{19F1999E-8824-45A8-B892-FF91FD3DE8CE}" destId="{E14848CE-A141-4089-879E-F7E4EFAC1667}" srcOrd="0" destOrd="0" parTransId="{38D5C732-4408-403E-B40F-2C506B1154E7}" sibTransId="{58321380-037E-4C58-94F4-0E0E5568D2BD}"/>
    <dgm:cxn modelId="{4ACE7B1B-124C-4F0F-8A29-2664809AA8DC}" type="presOf" srcId="{A3337DE2-1625-4F11-8C4E-1D191BB59A61}" destId="{94377963-C82F-4AC9-9983-02391249B9FD}" srcOrd="0" destOrd="0" presId="urn:microsoft.com/office/officeart/2005/8/layout/lProcess1"/>
    <dgm:cxn modelId="{D64BB9DA-2F63-4D25-ACA8-F882D8711758}" type="presOf" srcId="{6CBBAD07-451C-44C2-9786-70A7BDF940D4}" destId="{37191B6D-48AE-433E-B9A1-6224C17CD957}" srcOrd="0" destOrd="0" presId="urn:microsoft.com/office/officeart/2005/8/layout/lProcess1"/>
    <dgm:cxn modelId="{573A17EA-6791-4714-917A-184DA518E5CF}" type="presOf" srcId="{A5E8E40C-BBC4-444E-88D4-E12CB2329A13}" destId="{64745544-A3EC-469B-A5BA-0BDFA095F18B}" srcOrd="0" destOrd="0" presId="urn:microsoft.com/office/officeart/2005/8/layout/lProcess1"/>
    <dgm:cxn modelId="{F9CB0293-4049-4997-B4EE-FC4FAC21E917}" type="presOf" srcId="{0D621AC3-8AFD-40ED-A64F-98820ED93DF3}" destId="{8764A60F-03B9-4643-8CDE-A61720970454}" srcOrd="0" destOrd="0" presId="urn:microsoft.com/office/officeart/2005/8/layout/lProcess1"/>
    <dgm:cxn modelId="{9D76A4CE-605C-4329-B83B-2F1A6097ADD5}" type="presOf" srcId="{38D5C732-4408-403E-B40F-2C506B1154E7}" destId="{E74DCFEC-23C1-4D97-B3ED-34F63206A981}" srcOrd="0" destOrd="0" presId="urn:microsoft.com/office/officeart/2005/8/layout/lProcess1"/>
    <dgm:cxn modelId="{F4786275-9B31-4838-82EA-3F8798118B16}" srcId="{81469B1E-B715-46DE-BB38-8C67655B98B0}" destId="{A3337DE2-1625-4F11-8C4E-1D191BB59A61}" srcOrd="0" destOrd="0" parTransId="{C036D675-79BA-4B23-9644-426178A22B4E}" sibTransId="{E4E0D12C-80AB-4738-B74D-A7827ED63ED5}"/>
    <dgm:cxn modelId="{0A61EB4D-44F3-4548-BDB3-0144683850B4}" srcId="{DC0852E4-1713-416A-87B9-8BE6D1D669F1}" destId="{BCE937F3-0B9A-43A6-A691-799E93E4E41F}" srcOrd="0" destOrd="0" parTransId="{F653B280-6653-4EB9-B8F1-7D7F073ADA2A}" sibTransId="{44598477-50C9-492B-BF77-711FCB6C611D}"/>
    <dgm:cxn modelId="{558FB04A-AB44-4F54-BC9C-6DF10B226F03}" srcId="{3C9FB7D8-6926-4465-9EE2-92F0A9D326F0}" destId="{7633EEBF-B13F-4195-B3EC-99DCC224A1FF}" srcOrd="0" destOrd="0" parTransId="{E43880B6-44D7-4246-AC82-600E1ACAE364}" sibTransId="{01AB57F0-1BCA-46F2-BD63-066B5086B853}"/>
    <dgm:cxn modelId="{FAE48F39-2BAD-492B-B7DC-384FDFFE3910}" srcId="{13186F94-CDF6-4330-B32F-D3D9F4A984E6}" destId="{6CBBAD07-451C-44C2-9786-70A7BDF940D4}" srcOrd="1" destOrd="0" parTransId="{77BD052F-DB04-4F8D-AA64-D0501908B28A}" sibTransId="{04DEA217-AAAF-4E05-88F4-ED1DAD75E3FF}"/>
    <dgm:cxn modelId="{C044BBC9-B12C-4950-BDF8-A710ED28EF8D}" type="presOf" srcId="{E43880B6-44D7-4246-AC82-600E1ACAE364}" destId="{65F58BB5-C37A-403F-BF30-B7D27F64A935}" srcOrd="0" destOrd="0" presId="urn:microsoft.com/office/officeart/2005/8/layout/lProcess1"/>
    <dgm:cxn modelId="{050F2457-4A22-4BA7-9DB7-8EFD8825EA7B}" srcId="{13186F94-CDF6-4330-B32F-D3D9F4A984E6}" destId="{DA9ABAD0-FDE3-401E-B362-FEFE00FC3932}" srcOrd="2" destOrd="0" parTransId="{270F9243-DF43-4CD7-AFD6-106ACD1EFC19}" sibTransId="{84D19905-51BC-4EE6-9C6A-26617BC9F41E}"/>
    <dgm:cxn modelId="{0D07474E-85E9-4860-A283-7F0EE5D50B7E}" type="presOf" srcId="{38BB3DCA-23BD-4E04-8DAB-EB2E47572099}" destId="{62BBDDDA-EC3F-4B70-9ACB-56E9C4975DD5}" srcOrd="0" destOrd="0" presId="urn:microsoft.com/office/officeart/2005/8/layout/lProcess1"/>
    <dgm:cxn modelId="{60107294-EB1B-4422-B847-1762817FCB5F}" srcId="{13186F94-CDF6-4330-B32F-D3D9F4A984E6}" destId="{98A68C1D-95CE-4D77-8C62-DC4F97200A14}" srcOrd="0" destOrd="0" parTransId="{89677C83-67F7-463A-B9F1-323F2748F3AC}" sibTransId="{CDE2152C-DB21-461B-9CDA-0FA2ACCE3878}"/>
    <dgm:cxn modelId="{D777ACB0-7F45-4616-8279-AE39B477A5DE}" type="presOf" srcId="{98A68C1D-95CE-4D77-8C62-DC4F97200A14}" destId="{443001F0-C7D4-422B-B827-41067BDB5925}" srcOrd="0" destOrd="0" presId="urn:microsoft.com/office/officeart/2005/8/layout/lProcess1"/>
    <dgm:cxn modelId="{B7A0A2C7-BA23-4B94-AD10-04ED452AA1E3}" type="presOf" srcId="{BCE937F3-0B9A-43A6-A691-799E93E4E41F}" destId="{373071FB-8CFA-4BDF-AA7C-D62DB95C522B}" srcOrd="0" destOrd="0" presId="urn:microsoft.com/office/officeart/2005/8/layout/lProcess1"/>
    <dgm:cxn modelId="{A983345F-C2E6-48E0-B260-AE128E946041}" srcId="{13186F94-CDF6-4330-B32F-D3D9F4A984E6}" destId="{3C9FB7D8-6926-4465-9EE2-92F0A9D326F0}" srcOrd="5" destOrd="0" parTransId="{8F431951-1BF0-4864-B281-55DCA796B9A6}" sibTransId="{EA2E61C4-54E8-489F-9E94-EC65670B169B}"/>
    <dgm:cxn modelId="{46D8EDB3-135E-4B64-B761-F8F470D91113}" type="presOf" srcId="{7633EEBF-B13F-4195-B3EC-99DCC224A1FF}" destId="{2017B5A1-572C-48B3-87FD-294CBFC6D06B}" srcOrd="0" destOrd="0" presId="urn:microsoft.com/office/officeart/2005/8/layout/lProcess1"/>
    <dgm:cxn modelId="{A26B5173-88A5-4231-97BE-56CAA131A46A}" srcId="{13186F94-CDF6-4330-B32F-D3D9F4A984E6}" destId="{DC0852E4-1713-416A-87B9-8BE6D1D669F1}" srcOrd="6" destOrd="0" parTransId="{C609177C-D771-4E5B-8043-E02C4EB82C06}" sibTransId="{C743D68F-D9E9-4B82-A44C-3805450D3265}"/>
    <dgm:cxn modelId="{9E66A8D7-A719-4E64-B4C5-B9C153CAE60A}" type="presOf" srcId="{E14848CE-A141-4089-879E-F7E4EFAC1667}" destId="{1C7A3C3E-8DA0-44DC-BA0E-4FC300E988F8}" srcOrd="0" destOrd="0" presId="urn:microsoft.com/office/officeart/2005/8/layout/lProcess1"/>
    <dgm:cxn modelId="{6303AC57-0E5E-41C3-8A7F-79A85BCF93C0}" srcId="{13186F94-CDF6-4330-B32F-D3D9F4A984E6}" destId="{19F1999E-8824-45A8-B892-FF91FD3DE8CE}" srcOrd="4" destOrd="0" parTransId="{6F3182F6-FAD3-43FA-998B-73D633CC82E7}" sibTransId="{3E6B6708-740D-4D4B-837B-BD932ACD6A37}"/>
    <dgm:cxn modelId="{274F7B56-89EA-4A98-B7B0-664AE7E27174}" type="presOf" srcId="{2C58A171-AB33-4322-84BE-567C7149A61B}" destId="{47BA6D27-86B7-4B84-9185-122F832EEAA3}" srcOrd="0" destOrd="0" presId="urn:microsoft.com/office/officeart/2005/8/layout/lProcess1"/>
    <dgm:cxn modelId="{84B8440F-6102-4D9A-B318-F466D3E5B582}" type="presOf" srcId="{F653B280-6653-4EB9-B8F1-7D7F073ADA2A}" destId="{452B2091-1FCC-49D1-9802-6EF548333631}" srcOrd="0" destOrd="0" presId="urn:microsoft.com/office/officeart/2005/8/layout/lProcess1"/>
    <dgm:cxn modelId="{8D07533D-7CDE-4C2B-BC67-468A0290EA58}" type="presOf" srcId="{C036D675-79BA-4B23-9644-426178A22B4E}" destId="{AAF34140-44CE-4917-9D41-E6AB350CFCAF}" srcOrd="0" destOrd="0" presId="urn:microsoft.com/office/officeart/2005/8/layout/lProcess1"/>
    <dgm:cxn modelId="{6AF6822D-FF64-464B-A6A9-5068415947F1}" type="presOf" srcId="{2F5A0517-064D-422B-AA08-D6BD7D32240A}" destId="{5C089D45-6DAA-4351-AF65-E1E079CC4EA8}" srcOrd="0" destOrd="0" presId="urn:microsoft.com/office/officeart/2005/8/layout/lProcess1"/>
    <dgm:cxn modelId="{4DD3B743-7638-40BD-891D-62050C91BAAA}" type="presOf" srcId="{3C9FB7D8-6926-4465-9EE2-92F0A9D326F0}" destId="{E0B46825-9F37-4A3F-8608-0EE14BC49894}" srcOrd="0" destOrd="0" presId="urn:microsoft.com/office/officeart/2005/8/layout/lProcess1"/>
    <dgm:cxn modelId="{C68852D7-A04B-47A7-84B9-4C12907A4029}" type="presOf" srcId="{DA9ABAD0-FDE3-401E-B362-FEFE00FC3932}" destId="{3EF486D6-A1D5-413E-AE6D-B8E0B136CF89}" srcOrd="0" destOrd="0" presId="urn:microsoft.com/office/officeart/2005/8/layout/lProcess1"/>
    <dgm:cxn modelId="{94C2B96A-9379-4530-8143-41034D6A7F58}" srcId="{6CBBAD07-451C-44C2-9786-70A7BDF940D4}" destId="{38BB3DCA-23BD-4E04-8DAB-EB2E47572099}" srcOrd="0" destOrd="0" parTransId="{2F5A0517-064D-422B-AA08-D6BD7D32240A}" sibTransId="{5FCD449B-ED16-4428-8F10-5E4F3BB70B20}"/>
    <dgm:cxn modelId="{A1676EF7-300D-4EF7-8FE8-8E19B2194AAD}" type="presOf" srcId="{13186F94-CDF6-4330-B32F-D3D9F4A984E6}" destId="{3BD02116-572D-439B-A1DA-69C1AAC9EF4A}" srcOrd="0" destOrd="0" presId="urn:microsoft.com/office/officeart/2005/8/layout/lProcess1"/>
    <dgm:cxn modelId="{B06902B0-9D59-467C-AD8C-D51FDE371C24}" type="presOf" srcId="{19F1999E-8824-45A8-B892-FF91FD3DE8CE}" destId="{75B08EFA-CB21-40DF-BF2A-519A35761B4F}" srcOrd="0" destOrd="0" presId="urn:microsoft.com/office/officeart/2005/8/layout/lProcess1"/>
    <dgm:cxn modelId="{E99733AF-1295-4550-BDDB-37016FCE2594}" srcId="{98A68C1D-95CE-4D77-8C62-DC4F97200A14}" destId="{2C58A171-AB33-4322-84BE-567C7149A61B}" srcOrd="0" destOrd="0" parTransId="{00A8B059-5A36-41AE-AA87-8A5E23BBEEA9}" sibTransId="{5B18CC32-E8B8-478E-BC2B-51D42D7AECDA}"/>
    <dgm:cxn modelId="{8596A9D1-6A50-4BAB-B6D0-4000C72D28E7}" type="presOf" srcId="{00A8B059-5A36-41AE-AA87-8A5E23BBEEA9}" destId="{3EFD5FB4-3BF6-452F-A0EA-B09D17B26542}" srcOrd="0" destOrd="0" presId="urn:microsoft.com/office/officeart/2005/8/layout/lProcess1"/>
    <dgm:cxn modelId="{5F8D6833-A9A4-47B7-823D-63B84CC228E0}" srcId="{DA9ABAD0-FDE3-401E-B362-FEFE00FC3932}" destId="{A5E8E40C-BBC4-444E-88D4-E12CB2329A13}" srcOrd="0" destOrd="0" parTransId="{0D621AC3-8AFD-40ED-A64F-98820ED93DF3}" sibTransId="{DE202C72-48B2-47AF-B369-87BB3AF4C2B6}"/>
    <dgm:cxn modelId="{C33FB933-6EFD-45C3-98E1-D709C230DA63}" srcId="{13186F94-CDF6-4330-B32F-D3D9F4A984E6}" destId="{81469B1E-B715-46DE-BB38-8C67655B98B0}" srcOrd="3" destOrd="0" parTransId="{0DAA7D02-E8E9-43DA-BEE3-6F67862518D7}" sibTransId="{E4D39B70-A240-401C-81B7-4CCFD1561124}"/>
    <dgm:cxn modelId="{845FE544-AF13-4641-8D46-68E4502CABFA}" type="presOf" srcId="{81469B1E-B715-46DE-BB38-8C67655B98B0}" destId="{5674088D-B6B0-4F9A-8958-6002F4E2B576}" srcOrd="0" destOrd="0" presId="urn:microsoft.com/office/officeart/2005/8/layout/lProcess1"/>
    <dgm:cxn modelId="{6BA22DAA-2C58-4039-884B-5EDA4D55ADE0}" type="presOf" srcId="{DC0852E4-1713-416A-87B9-8BE6D1D669F1}" destId="{35199DD5-927C-4ADF-85C0-43EF9D99FA56}" srcOrd="0" destOrd="0" presId="urn:microsoft.com/office/officeart/2005/8/layout/lProcess1"/>
    <dgm:cxn modelId="{72E495AC-9EF3-419C-B194-5230AD505C73}" type="presParOf" srcId="{3BD02116-572D-439B-A1DA-69C1AAC9EF4A}" destId="{D3D3B6D2-2B4E-4827-9CEC-DF6B51031133}" srcOrd="0" destOrd="0" presId="urn:microsoft.com/office/officeart/2005/8/layout/lProcess1"/>
    <dgm:cxn modelId="{D0FF7069-BDD6-4B9B-ADF2-4AB33CC225EA}" type="presParOf" srcId="{D3D3B6D2-2B4E-4827-9CEC-DF6B51031133}" destId="{443001F0-C7D4-422B-B827-41067BDB5925}" srcOrd="0" destOrd="0" presId="urn:microsoft.com/office/officeart/2005/8/layout/lProcess1"/>
    <dgm:cxn modelId="{06F04E0C-0959-4054-A38B-359C1F6B5873}" type="presParOf" srcId="{D3D3B6D2-2B4E-4827-9CEC-DF6B51031133}" destId="{3EFD5FB4-3BF6-452F-A0EA-B09D17B26542}" srcOrd="1" destOrd="0" presId="urn:microsoft.com/office/officeart/2005/8/layout/lProcess1"/>
    <dgm:cxn modelId="{BDCF14D6-B95D-4C8F-A8A4-8C5513BCAB57}" type="presParOf" srcId="{D3D3B6D2-2B4E-4827-9CEC-DF6B51031133}" destId="{47BA6D27-86B7-4B84-9185-122F832EEAA3}" srcOrd="2" destOrd="0" presId="urn:microsoft.com/office/officeart/2005/8/layout/lProcess1"/>
    <dgm:cxn modelId="{4566D9AD-2D22-4F5B-81F8-7BA429814E25}" type="presParOf" srcId="{3BD02116-572D-439B-A1DA-69C1AAC9EF4A}" destId="{830A79EC-4A78-4D5C-8643-095263AA242C}" srcOrd="1" destOrd="0" presId="urn:microsoft.com/office/officeart/2005/8/layout/lProcess1"/>
    <dgm:cxn modelId="{DD6DA5B5-47AE-433C-B863-BBAA31812605}" type="presParOf" srcId="{3BD02116-572D-439B-A1DA-69C1AAC9EF4A}" destId="{F8172D4C-D463-4A48-B79A-91B6F5132DC2}" srcOrd="2" destOrd="0" presId="urn:microsoft.com/office/officeart/2005/8/layout/lProcess1"/>
    <dgm:cxn modelId="{2739D397-FDFC-4C5A-BD51-B2CEDB5A721B}" type="presParOf" srcId="{F8172D4C-D463-4A48-B79A-91B6F5132DC2}" destId="{37191B6D-48AE-433E-B9A1-6224C17CD957}" srcOrd="0" destOrd="0" presId="urn:microsoft.com/office/officeart/2005/8/layout/lProcess1"/>
    <dgm:cxn modelId="{3E90D9A4-7FAB-4383-B38E-87508DE33E81}" type="presParOf" srcId="{F8172D4C-D463-4A48-B79A-91B6F5132DC2}" destId="{5C089D45-6DAA-4351-AF65-E1E079CC4EA8}" srcOrd="1" destOrd="0" presId="urn:microsoft.com/office/officeart/2005/8/layout/lProcess1"/>
    <dgm:cxn modelId="{691923BA-96BA-4AB0-BD79-5D344E1EDAFD}" type="presParOf" srcId="{F8172D4C-D463-4A48-B79A-91B6F5132DC2}" destId="{62BBDDDA-EC3F-4B70-9ACB-56E9C4975DD5}" srcOrd="2" destOrd="0" presId="urn:microsoft.com/office/officeart/2005/8/layout/lProcess1"/>
    <dgm:cxn modelId="{213C95C0-E403-49EF-A520-6B0718569FFD}" type="presParOf" srcId="{3BD02116-572D-439B-A1DA-69C1AAC9EF4A}" destId="{A54782D7-BE36-40D4-AC71-0F13901D6114}" srcOrd="3" destOrd="0" presId="urn:microsoft.com/office/officeart/2005/8/layout/lProcess1"/>
    <dgm:cxn modelId="{C83D034B-D8DF-4449-A7F4-0855E9256F28}" type="presParOf" srcId="{3BD02116-572D-439B-A1DA-69C1AAC9EF4A}" destId="{0D491B3D-84DF-4661-BF90-BB1E0C7098B7}" srcOrd="4" destOrd="0" presId="urn:microsoft.com/office/officeart/2005/8/layout/lProcess1"/>
    <dgm:cxn modelId="{D5D3FE4D-9A02-484C-85F3-219701A30980}" type="presParOf" srcId="{0D491B3D-84DF-4661-BF90-BB1E0C7098B7}" destId="{3EF486D6-A1D5-413E-AE6D-B8E0B136CF89}" srcOrd="0" destOrd="0" presId="urn:microsoft.com/office/officeart/2005/8/layout/lProcess1"/>
    <dgm:cxn modelId="{9BB10A0D-5606-4537-9BD9-011F3297F367}" type="presParOf" srcId="{0D491B3D-84DF-4661-BF90-BB1E0C7098B7}" destId="{8764A60F-03B9-4643-8CDE-A61720970454}" srcOrd="1" destOrd="0" presId="urn:microsoft.com/office/officeart/2005/8/layout/lProcess1"/>
    <dgm:cxn modelId="{F68866B1-1DE4-4AF2-A405-A9F69CADAA64}" type="presParOf" srcId="{0D491B3D-84DF-4661-BF90-BB1E0C7098B7}" destId="{64745544-A3EC-469B-A5BA-0BDFA095F18B}" srcOrd="2" destOrd="0" presId="urn:microsoft.com/office/officeart/2005/8/layout/lProcess1"/>
    <dgm:cxn modelId="{41761D5C-C447-4ADB-B6CB-10225B280C4C}" type="presParOf" srcId="{3BD02116-572D-439B-A1DA-69C1AAC9EF4A}" destId="{1C7B30E0-479A-44D7-B22E-320656FC75FF}" srcOrd="5" destOrd="0" presId="urn:microsoft.com/office/officeart/2005/8/layout/lProcess1"/>
    <dgm:cxn modelId="{C1BA2836-FEDC-4DE8-BBE7-D41F8D6E182F}" type="presParOf" srcId="{3BD02116-572D-439B-A1DA-69C1AAC9EF4A}" destId="{8AF577A0-A4A1-4249-9647-24C8161411FC}" srcOrd="6" destOrd="0" presId="urn:microsoft.com/office/officeart/2005/8/layout/lProcess1"/>
    <dgm:cxn modelId="{84868CBC-43CF-4F39-AEAD-126241071222}" type="presParOf" srcId="{8AF577A0-A4A1-4249-9647-24C8161411FC}" destId="{5674088D-B6B0-4F9A-8958-6002F4E2B576}" srcOrd="0" destOrd="0" presId="urn:microsoft.com/office/officeart/2005/8/layout/lProcess1"/>
    <dgm:cxn modelId="{86CFCA6F-E1AF-45B1-9891-B00BA465AAA5}" type="presParOf" srcId="{8AF577A0-A4A1-4249-9647-24C8161411FC}" destId="{AAF34140-44CE-4917-9D41-E6AB350CFCAF}" srcOrd="1" destOrd="0" presId="urn:microsoft.com/office/officeart/2005/8/layout/lProcess1"/>
    <dgm:cxn modelId="{C7C6CCC7-1B0B-4409-90E0-4378F197583A}" type="presParOf" srcId="{8AF577A0-A4A1-4249-9647-24C8161411FC}" destId="{94377963-C82F-4AC9-9983-02391249B9FD}" srcOrd="2" destOrd="0" presId="urn:microsoft.com/office/officeart/2005/8/layout/lProcess1"/>
    <dgm:cxn modelId="{B67C17D0-B351-419C-8131-B59ECA312425}" type="presParOf" srcId="{3BD02116-572D-439B-A1DA-69C1AAC9EF4A}" destId="{F8807724-5B24-4EBE-85A6-E080099A77A7}" srcOrd="7" destOrd="0" presId="urn:microsoft.com/office/officeart/2005/8/layout/lProcess1"/>
    <dgm:cxn modelId="{703B05C1-C7DD-4B00-9974-788D3A89B729}" type="presParOf" srcId="{3BD02116-572D-439B-A1DA-69C1AAC9EF4A}" destId="{6C0FCB5E-8B95-40A9-A003-811B7010B7FC}" srcOrd="8" destOrd="0" presId="urn:microsoft.com/office/officeart/2005/8/layout/lProcess1"/>
    <dgm:cxn modelId="{4BB9FA6F-4793-45F3-BDAD-BF036CDF9157}" type="presParOf" srcId="{6C0FCB5E-8B95-40A9-A003-811B7010B7FC}" destId="{75B08EFA-CB21-40DF-BF2A-519A35761B4F}" srcOrd="0" destOrd="0" presId="urn:microsoft.com/office/officeart/2005/8/layout/lProcess1"/>
    <dgm:cxn modelId="{08987893-51F1-4A71-BF72-28E99CAC8818}" type="presParOf" srcId="{6C0FCB5E-8B95-40A9-A003-811B7010B7FC}" destId="{E74DCFEC-23C1-4D97-B3ED-34F63206A981}" srcOrd="1" destOrd="0" presId="urn:microsoft.com/office/officeart/2005/8/layout/lProcess1"/>
    <dgm:cxn modelId="{D6E18901-7B81-4873-B381-B79562AD9F26}" type="presParOf" srcId="{6C0FCB5E-8B95-40A9-A003-811B7010B7FC}" destId="{1C7A3C3E-8DA0-44DC-BA0E-4FC300E988F8}" srcOrd="2" destOrd="0" presId="urn:microsoft.com/office/officeart/2005/8/layout/lProcess1"/>
    <dgm:cxn modelId="{470C4163-1F63-4C5A-A20C-E22C9FE3A972}" type="presParOf" srcId="{3BD02116-572D-439B-A1DA-69C1AAC9EF4A}" destId="{6370ACF1-A741-4F56-A21B-63A498AF3C8A}" srcOrd="9" destOrd="0" presId="urn:microsoft.com/office/officeart/2005/8/layout/lProcess1"/>
    <dgm:cxn modelId="{7059290C-A0E6-4972-8F03-E4530F352C06}" type="presParOf" srcId="{3BD02116-572D-439B-A1DA-69C1AAC9EF4A}" destId="{CA58D17F-76D9-4143-AABA-E343C3BA6CBA}" srcOrd="10" destOrd="0" presId="urn:microsoft.com/office/officeart/2005/8/layout/lProcess1"/>
    <dgm:cxn modelId="{A85500CC-FB08-4F93-BE93-F4F0D7BA31B6}" type="presParOf" srcId="{CA58D17F-76D9-4143-AABA-E343C3BA6CBA}" destId="{E0B46825-9F37-4A3F-8608-0EE14BC49894}" srcOrd="0" destOrd="0" presId="urn:microsoft.com/office/officeart/2005/8/layout/lProcess1"/>
    <dgm:cxn modelId="{ED8FAE0A-6834-4088-BA30-C996951AB01B}" type="presParOf" srcId="{CA58D17F-76D9-4143-AABA-E343C3BA6CBA}" destId="{65F58BB5-C37A-403F-BF30-B7D27F64A935}" srcOrd="1" destOrd="0" presId="urn:microsoft.com/office/officeart/2005/8/layout/lProcess1"/>
    <dgm:cxn modelId="{479FF61D-D7FD-48FE-81B4-F136C46E86E8}" type="presParOf" srcId="{CA58D17F-76D9-4143-AABA-E343C3BA6CBA}" destId="{2017B5A1-572C-48B3-87FD-294CBFC6D06B}" srcOrd="2" destOrd="0" presId="urn:microsoft.com/office/officeart/2005/8/layout/lProcess1"/>
    <dgm:cxn modelId="{296563EF-5CC6-40E7-990B-2615664EC62E}" type="presParOf" srcId="{3BD02116-572D-439B-A1DA-69C1AAC9EF4A}" destId="{280CDA97-514F-4481-BEF8-E061A6A2377C}" srcOrd="11" destOrd="0" presId="urn:microsoft.com/office/officeart/2005/8/layout/lProcess1"/>
    <dgm:cxn modelId="{B93DAADF-8B20-430C-AE6C-3EC422125F13}" type="presParOf" srcId="{3BD02116-572D-439B-A1DA-69C1AAC9EF4A}" destId="{99FE55C7-27DC-413E-AF3B-39DBB4750881}" srcOrd="12" destOrd="0" presId="urn:microsoft.com/office/officeart/2005/8/layout/lProcess1"/>
    <dgm:cxn modelId="{B1169E30-FA76-467E-A063-02671F725715}" type="presParOf" srcId="{99FE55C7-27DC-413E-AF3B-39DBB4750881}" destId="{35199DD5-927C-4ADF-85C0-43EF9D99FA56}" srcOrd="0" destOrd="0" presId="urn:microsoft.com/office/officeart/2005/8/layout/lProcess1"/>
    <dgm:cxn modelId="{F21DF5BF-9B7A-491C-BE1B-C12F06CDD0FE}" type="presParOf" srcId="{99FE55C7-27DC-413E-AF3B-39DBB4750881}" destId="{452B2091-1FCC-49D1-9802-6EF548333631}" srcOrd="1" destOrd="0" presId="urn:microsoft.com/office/officeart/2005/8/layout/lProcess1"/>
    <dgm:cxn modelId="{D590CAE7-F1D4-4B1D-A783-5B72B057F7C6}" type="presParOf" srcId="{99FE55C7-27DC-413E-AF3B-39DBB4750881}" destId="{373071FB-8CFA-4BDF-AA7C-D62DB95C522B}" srcOrd="2" destOrd="0" presId="urn:microsoft.com/office/officeart/2005/8/layout/l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3001F0-C7D4-422B-B827-41067BDB5925}">
      <dsp:nvSpPr>
        <dsp:cNvPr id="0" name=""/>
        <dsp:cNvSpPr/>
      </dsp:nvSpPr>
      <dsp:spPr>
        <a:xfrm>
          <a:off x="2669" y="1109002"/>
          <a:ext cx="1142735" cy="13711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Desarrollo</a:t>
          </a:r>
        </a:p>
      </dsp:txBody>
      <dsp:txXfrm>
        <a:off x="36139" y="1142472"/>
        <a:ext cx="1075795" cy="1304259"/>
      </dsp:txXfrm>
    </dsp:sp>
    <dsp:sp modelId="{3EFD5FB4-3BF6-452F-A0EA-B09D17B26542}">
      <dsp:nvSpPr>
        <dsp:cNvPr id="0" name=""/>
        <dsp:cNvSpPr/>
      </dsp:nvSpPr>
      <dsp:spPr>
        <a:xfrm rot="5400000">
          <a:off x="549039" y="2505199"/>
          <a:ext cx="49994" cy="49994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7BA6D27-86B7-4B84-9185-122F832EEAA3}">
      <dsp:nvSpPr>
        <dsp:cNvPr id="0" name=""/>
        <dsp:cNvSpPr/>
      </dsp:nvSpPr>
      <dsp:spPr>
        <a:xfrm>
          <a:off x="2669" y="2580191"/>
          <a:ext cx="1142735" cy="1461358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Inversión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Estructuras</a:t>
          </a:r>
        </a:p>
      </dsp:txBody>
      <dsp:txXfrm>
        <a:off x="36139" y="2613661"/>
        <a:ext cx="1075795" cy="1394418"/>
      </dsp:txXfrm>
    </dsp:sp>
    <dsp:sp modelId="{37191B6D-48AE-433E-B9A1-6224C17CD957}">
      <dsp:nvSpPr>
        <dsp:cNvPr id="0" name=""/>
        <dsp:cNvSpPr/>
      </dsp:nvSpPr>
      <dsp:spPr>
        <a:xfrm>
          <a:off x="1305387" y="1109002"/>
          <a:ext cx="1142735" cy="13479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Regulación</a:t>
          </a:r>
        </a:p>
      </dsp:txBody>
      <dsp:txXfrm>
        <a:off x="1338857" y="1142472"/>
        <a:ext cx="1075795" cy="1280990"/>
      </dsp:txXfrm>
    </dsp:sp>
    <dsp:sp modelId="{5C089D45-6DAA-4351-AF65-E1E079CC4EA8}">
      <dsp:nvSpPr>
        <dsp:cNvPr id="0" name=""/>
        <dsp:cNvSpPr/>
      </dsp:nvSpPr>
      <dsp:spPr>
        <a:xfrm rot="5400000">
          <a:off x="1851758" y="2481930"/>
          <a:ext cx="49994" cy="49994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2BBDDDA-EC3F-4B70-9ACB-56E9C4975DD5}">
      <dsp:nvSpPr>
        <dsp:cNvPr id="0" name=""/>
        <dsp:cNvSpPr/>
      </dsp:nvSpPr>
      <dsp:spPr>
        <a:xfrm>
          <a:off x="1305387" y="2556922"/>
          <a:ext cx="1142735" cy="1475074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Control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Normativa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Burocracia</a:t>
          </a:r>
          <a:endParaRPr lang="es-ES" sz="17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338857" y="2590392"/>
        <a:ext cx="1075795" cy="1408134"/>
      </dsp:txXfrm>
    </dsp:sp>
    <dsp:sp modelId="{3EF486D6-A1D5-413E-AE6D-B8E0B136CF89}">
      <dsp:nvSpPr>
        <dsp:cNvPr id="0" name=""/>
        <dsp:cNvSpPr/>
      </dsp:nvSpPr>
      <dsp:spPr>
        <a:xfrm>
          <a:off x="2608106" y="1109002"/>
          <a:ext cx="1142735" cy="133762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Ley General de </a:t>
          </a:r>
          <a:r>
            <a:rPr lang="es-ES" sz="1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Sanidad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Gestión</a:t>
          </a:r>
        </a:p>
      </dsp:txBody>
      <dsp:txXfrm>
        <a:off x="2641576" y="1142472"/>
        <a:ext cx="1075795" cy="1270689"/>
      </dsp:txXfrm>
    </dsp:sp>
    <dsp:sp modelId="{8764A60F-03B9-4643-8CDE-A61720970454}">
      <dsp:nvSpPr>
        <dsp:cNvPr id="0" name=""/>
        <dsp:cNvSpPr/>
      </dsp:nvSpPr>
      <dsp:spPr>
        <a:xfrm rot="5400000">
          <a:off x="3154476" y="2471629"/>
          <a:ext cx="49994" cy="49994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4745544-A3EC-469B-A5BA-0BDFA095F18B}">
      <dsp:nvSpPr>
        <dsp:cNvPr id="0" name=""/>
        <dsp:cNvSpPr/>
      </dsp:nvSpPr>
      <dsp:spPr>
        <a:xfrm>
          <a:off x="2608106" y="2546621"/>
          <a:ext cx="1142735" cy="1461361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Estructura </a:t>
          </a:r>
          <a:r>
            <a:rPr lang="es-ES" sz="15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organizativa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Producción</a:t>
          </a:r>
        </a:p>
      </dsp:txBody>
      <dsp:txXfrm>
        <a:off x="2641576" y="2580091"/>
        <a:ext cx="1075795" cy="1394421"/>
      </dsp:txXfrm>
    </dsp:sp>
    <dsp:sp modelId="{5674088D-B6B0-4F9A-8958-6002F4E2B576}">
      <dsp:nvSpPr>
        <dsp:cNvPr id="0" name=""/>
        <dsp:cNvSpPr/>
      </dsp:nvSpPr>
      <dsp:spPr>
        <a:xfrm>
          <a:off x="3910824" y="1109002"/>
          <a:ext cx="1142735" cy="12985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Mercado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Tecnología</a:t>
          </a:r>
        </a:p>
      </dsp:txBody>
      <dsp:txXfrm>
        <a:off x="3944294" y="1142472"/>
        <a:ext cx="1075795" cy="1231624"/>
      </dsp:txXfrm>
    </dsp:sp>
    <dsp:sp modelId="{AAF34140-44CE-4917-9D41-E6AB350CFCAF}">
      <dsp:nvSpPr>
        <dsp:cNvPr id="0" name=""/>
        <dsp:cNvSpPr/>
      </dsp:nvSpPr>
      <dsp:spPr>
        <a:xfrm rot="5400000">
          <a:off x="4457195" y="2432564"/>
          <a:ext cx="49994" cy="49994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4377963-C82F-4AC9-9983-02391249B9FD}">
      <dsp:nvSpPr>
        <dsp:cNvPr id="0" name=""/>
        <dsp:cNvSpPr/>
      </dsp:nvSpPr>
      <dsp:spPr>
        <a:xfrm>
          <a:off x="3910824" y="2507556"/>
          <a:ext cx="1142735" cy="1540236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2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Competitividad</a:t>
          </a:r>
          <a:endParaRPr lang="es-ES" sz="12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Entorno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Financiación</a:t>
          </a:r>
          <a:r>
            <a:rPr lang="es-ES" sz="18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finalista</a:t>
          </a:r>
          <a:endParaRPr lang="es-ES" sz="18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944294" y="2541026"/>
        <a:ext cx="1075795" cy="1473296"/>
      </dsp:txXfrm>
    </dsp:sp>
    <dsp:sp modelId="{75B08EFA-CB21-40DF-BF2A-519A35761B4F}">
      <dsp:nvSpPr>
        <dsp:cNvPr id="0" name=""/>
        <dsp:cNvSpPr/>
      </dsp:nvSpPr>
      <dsp:spPr>
        <a:xfrm>
          <a:off x="5213543" y="1109002"/>
          <a:ext cx="1142735" cy="130406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Nuevas fórmulas de gestión </a:t>
          </a:r>
        </a:p>
      </dsp:txBody>
      <dsp:txXfrm>
        <a:off x="5247013" y="1142472"/>
        <a:ext cx="1075795" cy="1237121"/>
      </dsp:txXfrm>
    </dsp:sp>
    <dsp:sp modelId="{E74DCFEC-23C1-4D97-B3ED-34F63206A981}">
      <dsp:nvSpPr>
        <dsp:cNvPr id="0" name=""/>
        <dsp:cNvSpPr/>
      </dsp:nvSpPr>
      <dsp:spPr>
        <a:xfrm rot="5363238">
          <a:off x="5755099" y="2463238"/>
          <a:ext cx="75175" cy="49994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C7A3C3E-8DA0-44DC-BA0E-4FC300E988F8}">
      <dsp:nvSpPr>
        <dsp:cNvPr id="0" name=""/>
        <dsp:cNvSpPr/>
      </dsp:nvSpPr>
      <dsp:spPr>
        <a:xfrm>
          <a:off x="5230330" y="2563406"/>
          <a:ext cx="1142735" cy="1534739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Fundación</a:t>
          </a:r>
          <a:r>
            <a:rPr lang="es-ES" sz="1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s-ES" sz="18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Empresas Públicas </a:t>
          </a:r>
          <a:r>
            <a:rPr lang="es-ES" sz="1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P.P.P</a:t>
          </a:r>
          <a:r>
            <a:rPr lang="es-ES" sz="18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Cambia financiación</a:t>
          </a:r>
          <a:endParaRPr lang="es-ES" sz="15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263800" y="2596876"/>
        <a:ext cx="1075795" cy="1467799"/>
      </dsp:txXfrm>
    </dsp:sp>
    <dsp:sp modelId="{E0B46825-9F37-4A3F-8608-0EE14BC49894}">
      <dsp:nvSpPr>
        <dsp:cNvPr id="0" name=""/>
        <dsp:cNvSpPr/>
      </dsp:nvSpPr>
      <dsp:spPr>
        <a:xfrm>
          <a:off x="6516261" y="1109002"/>
          <a:ext cx="1142735" cy="133762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b="1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Descen</a:t>
          </a:r>
          <a:r>
            <a:rPr lang="es-ES" sz="17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-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b="1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tralización</a:t>
          </a:r>
          <a:endParaRPr lang="es-ES" sz="17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549731" y="1142472"/>
        <a:ext cx="1075795" cy="1270689"/>
      </dsp:txXfrm>
    </dsp:sp>
    <dsp:sp modelId="{65F58BB5-C37A-403F-BF30-B7D27F64A935}">
      <dsp:nvSpPr>
        <dsp:cNvPr id="0" name=""/>
        <dsp:cNvSpPr/>
      </dsp:nvSpPr>
      <dsp:spPr>
        <a:xfrm rot="5400000">
          <a:off x="7062632" y="2471629"/>
          <a:ext cx="49994" cy="49994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017B5A1-572C-48B3-87FD-294CBFC6D06B}">
      <dsp:nvSpPr>
        <dsp:cNvPr id="0" name=""/>
        <dsp:cNvSpPr/>
      </dsp:nvSpPr>
      <dsp:spPr>
        <a:xfrm>
          <a:off x="6516261" y="2546621"/>
          <a:ext cx="1142735" cy="1568310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Gestión </a:t>
          </a:r>
          <a:r>
            <a:rPr lang="es-ES" sz="18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y </a:t>
          </a:r>
          <a:endParaRPr lang="es-ES" sz="18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Gobierno </a:t>
          </a:r>
          <a:r>
            <a:rPr lang="es-ES" sz="18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clínico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Innovación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RDL 2012 </a:t>
          </a:r>
          <a:endParaRPr lang="es-ES" sz="16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549731" y="2580091"/>
        <a:ext cx="1075795" cy="1501370"/>
      </dsp:txXfrm>
    </dsp:sp>
    <dsp:sp modelId="{35199DD5-927C-4ADF-85C0-43EF9D99FA56}">
      <dsp:nvSpPr>
        <dsp:cNvPr id="0" name=""/>
        <dsp:cNvSpPr/>
      </dsp:nvSpPr>
      <dsp:spPr>
        <a:xfrm>
          <a:off x="7818980" y="1109002"/>
          <a:ext cx="1142735" cy="133762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Envejecer</a:t>
          </a:r>
          <a:endParaRPr lang="es-ES" sz="16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Cronicidad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Digitalizar</a:t>
          </a:r>
          <a:endParaRPr lang="es-ES" sz="16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7852450" y="1142472"/>
        <a:ext cx="1075795" cy="1270686"/>
      </dsp:txXfrm>
    </dsp:sp>
    <dsp:sp modelId="{452B2091-1FCC-49D1-9802-6EF548333631}">
      <dsp:nvSpPr>
        <dsp:cNvPr id="0" name=""/>
        <dsp:cNvSpPr/>
      </dsp:nvSpPr>
      <dsp:spPr>
        <a:xfrm rot="5400000">
          <a:off x="8365350" y="2471626"/>
          <a:ext cx="49994" cy="49994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73071FB-8CFA-4BDF-AA7C-D62DB95C522B}">
      <dsp:nvSpPr>
        <dsp:cNvPr id="0" name=""/>
        <dsp:cNvSpPr/>
      </dsp:nvSpPr>
      <dsp:spPr>
        <a:xfrm>
          <a:off x="7818980" y="2546618"/>
          <a:ext cx="1142735" cy="1534742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Nuevos Retos del  Sistema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(Valor/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Resultados en salud)</a:t>
          </a:r>
          <a:endParaRPr lang="es-ES" sz="16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7852450" y="2580088"/>
        <a:ext cx="1075795" cy="14678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3FB6AD-249A-41B4-9021-97DF02AC725E}" type="datetimeFigureOut">
              <a:rPr lang="es-ES" smtClean="0"/>
              <a:t>07/06/2018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B63CE7-2592-45D6-B57A-D0891A24B7E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343813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39939" name="2 Marcador de notas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altLang="es-ES"/>
          </a:p>
        </p:txBody>
      </p:sp>
      <p:sp>
        <p:nvSpPr>
          <p:cNvPr id="39940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1pPr>
            <a:lvl2pPr marL="742950" indent="-285750" defTabSz="955675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2pPr>
            <a:lvl3pPr marL="1143000" indent="-228600" defTabSz="955675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3pPr>
            <a:lvl4pPr marL="1600200" indent="-228600" defTabSz="955675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4pPr>
            <a:lvl5pPr marL="2057400" indent="-228600" defTabSz="955675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5pPr>
            <a:lvl6pPr marL="2514600" indent="-228600" defTabSz="955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6pPr>
            <a:lvl7pPr marL="2971800" indent="-228600" defTabSz="955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7pPr>
            <a:lvl8pPr marL="3429000" indent="-228600" defTabSz="955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8pPr>
            <a:lvl9pPr marL="3886200" indent="-228600" defTabSz="955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9pPr>
          </a:lstStyle>
          <a:p>
            <a:fld id="{FD11DB20-3D91-4DBB-9D44-185FAD076780}" type="slidenum">
              <a:rPr lang="es-ES" altLang="es-ES">
                <a:latin typeface="Arial" pitchFamily="34" charset="0"/>
              </a:rPr>
              <a:pPr/>
              <a:t>2</a:t>
            </a:fld>
            <a:endParaRPr lang="es-ES" altLang="es-ES">
              <a:latin typeface="Arial" pitchFamily="34" charset="0"/>
            </a:endParaRPr>
          </a:p>
        </p:txBody>
      </p:sp>
      <p:sp>
        <p:nvSpPr>
          <p:cNvPr id="39941" name="Marcador de encabezado 5"/>
          <p:cNvSpPr>
            <a:spLocks noGrp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5675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1pPr>
            <a:lvl2pPr marL="742950" indent="-285750" defTabSz="955675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2pPr>
            <a:lvl3pPr marL="1143000" indent="-228600" defTabSz="955675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3pPr>
            <a:lvl4pPr marL="1600200" indent="-228600" defTabSz="955675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4pPr>
            <a:lvl5pPr marL="2057400" indent="-228600" defTabSz="955675"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5pPr>
            <a:lvl6pPr marL="2514600" indent="-228600" defTabSz="955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6pPr>
            <a:lvl7pPr marL="2971800" indent="-228600" defTabSz="955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7pPr>
            <a:lvl8pPr marL="3429000" indent="-228600" defTabSz="955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8pPr>
            <a:lvl9pPr marL="3886200" indent="-228600" defTabSz="955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  <a:cs typeface="Arial" pitchFamily="34" charset="0"/>
              </a:defRPr>
            </a:lvl9pPr>
          </a:lstStyle>
          <a:p>
            <a:endParaRPr lang="es-ES" altLang="es-ES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7763" y="687388"/>
            <a:ext cx="4567237" cy="3425825"/>
          </a:xfrm>
          <a:ln/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altLang="es-ES"/>
          </a:p>
        </p:txBody>
      </p:sp>
      <p:sp>
        <p:nvSpPr>
          <p:cNvPr id="634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0750" eaLnBrk="0" hangingPunct="0"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1pPr>
            <a:lvl2pPr marL="712788" indent="-274638" defTabSz="920750" eaLnBrk="0" hangingPunct="0"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2pPr>
            <a:lvl3pPr marL="1096963" indent="-219075" defTabSz="920750" eaLnBrk="0" hangingPunct="0"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3pPr>
            <a:lvl4pPr marL="1535113" indent="-219075" defTabSz="920750" eaLnBrk="0" hangingPunct="0"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4pPr>
            <a:lvl5pPr marL="1974850" indent="-220663" defTabSz="920750" eaLnBrk="0" hangingPunct="0"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5pPr>
            <a:lvl6pPr marL="2432050" indent="-220663" algn="ctr" defTabSz="92075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0000"/>
              <a:buFont typeface="Wingdings" pitchFamily="2" charset="2"/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6pPr>
            <a:lvl7pPr marL="2889250" indent="-220663" algn="ctr" defTabSz="92075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0000"/>
              <a:buFont typeface="Wingdings" pitchFamily="2" charset="2"/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7pPr>
            <a:lvl8pPr marL="3346450" indent="-220663" algn="ctr" defTabSz="92075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0000"/>
              <a:buFont typeface="Wingdings" pitchFamily="2" charset="2"/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8pPr>
            <a:lvl9pPr marL="3803650" indent="-220663" algn="ctr" defTabSz="92075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0000"/>
              <a:buFont typeface="Wingdings" pitchFamily="2" charset="2"/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9pPr>
          </a:lstStyle>
          <a:p>
            <a:fld id="{B096B756-5A13-4428-B311-09FE8EC898AA}" type="slidenum">
              <a:rPr lang="en-US" altLang="es-ES" sz="1200" b="0">
                <a:solidFill>
                  <a:schemeClr val="tx1"/>
                </a:solidFill>
                <a:latin typeface="Times New Roman" pitchFamily="18" charset="0"/>
              </a:rPr>
              <a:pPr/>
              <a:t>17</a:t>
            </a:fld>
            <a:endParaRPr lang="en-US" altLang="es-ES" sz="1200" b="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524482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7763" y="687388"/>
            <a:ext cx="4567237" cy="3425825"/>
          </a:xfrm>
          <a:ln/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altLang="es-ES"/>
          </a:p>
        </p:txBody>
      </p:sp>
      <p:sp>
        <p:nvSpPr>
          <p:cNvPr id="634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0750" eaLnBrk="0" hangingPunct="0"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1pPr>
            <a:lvl2pPr marL="712788" indent="-274638" defTabSz="920750" eaLnBrk="0" hangingPunct="0"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2pPr>
            <a:lvl3pPr marL="1096963" indent="-219075" defTabSz="920750" eaLnBrk="0" hangingPunct="0"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3pPr>
            <a:lvl4pPr marL="1535113" indent="-219075" defTabSz="920750" eaLnBrk="0" hangingPunct="0"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4pPr>
            <a:lvl5pPr marL="1974850" indent="-220663" defTabSz="920750" eaLnBrk="0" hangingPunct="0"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5pPr>
            <a:lvl6pPr marL="2432050" indent="-220663" algn="ctr" defTabSz="92075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0000"/>
              <a:buFont typeface="Wingdings" pitchFamily="2" charset="2"/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6pPr>
            <a:lvl7pPr marL="2889250" indent="-220663" algn="ctr" defTabSz="92075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0000"/>
              <a:buFont typeface="Wingdings" pitchFamily="2" charset="2"/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7pPr>
            <a:lvl8pPr marL="3346450" indent="-220663" algn="ctr" defTabSz="92075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0000"/>
              <a:buFont typeface="Wingdings" pitchFamily="2" charset="2"/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8pPr>
            <a:lvl9pPr marL="3803650" indent="-220663" algn="ctr" defTabSz="92075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0000"/>
              <a:buFont typeface="Wingdings" pitchFamily="2" charset="2"/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9pPr>
          </a:lstStyle>
          <a:p>
            <a:fld id="{B096B756-5A13-4428-B311-09FE8EC898AA}" type="slidenum">
              <a:rPr lang="en-US" altLang="es-ES" sz="1200" b="0">
                <a:solidFill>
                  <a:schemeClr val="tx1"/>
                </a:solidFill>
                <a:latin typeface="Times New Roman" pitchFamily="18" charset="0"/>
              </a:rPr>
              <a:pPr/>
              <a:t>18</a:t>
            </a:fld>
            <a:endParaRPr lang="en-US" altLang="es-ES" sz="1200" b="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550942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7763" y="687388"/>
            <a:ext cx="4567237" cy="3425825"/>
          </a:xfrm>
          <a:ln/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altLang="es-ES"/>
          </a:p>
        </p:txBody>
      </p:sp>
      <p:sp>
        <p:nvSpPr>
          <p:cNvPr id="634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0750" eaLnBrk="0" hangingPunct="0"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1pPr>
            <a:lvl2pPr marL="712788" indent="-274638" defTabSz="920750" eaLnBrk="0" hangingPunct="0"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2pPr>
            <a:lvl3pPr marL="1096963" indent="-219075" defTabSz="920750" eaLnBrk="0" hangingPunct="0"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3pPr>
            <a:lvl4pPr marL="1535113" indent="-219075" defTabSz="920750" eaLnBrk="0" hangingPunct="0"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4pPr>
            <a:lvl5pPr marL="1974850" indent="-220663" defTabSz="920750" eaLnBrk="0" hangingPunct="0"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5pPr>
            <a:lvl6pPr marL="2432050" indent="-220663" algn="ctr" defTabSz="92075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0000"/>
              <a:buFont typeface="Wingdings" pitchFamily="2" charset="2"/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6pPr>
            <a:lvl7pPr marL="2889250" indent="-220663" algn="ctr" defTabSz="92075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0000"/>
              <a:buFont typeface="Wingdings" pitchFamily="2" charset="2"/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7pPr>
            <a:lvl8pPr marL="3346450" indent="-220663" algn="ctr" defTabSz="92075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0000"/>
              <a:buFont typeface="Wingdings" pitchFamily="2" charset="2"/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8pPr>
            <a:lvl9pPr marL="3803650" indent="-220663" algn="ctr" defTabSz="92075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0000"/>
              <a:buFont typeface="Wingdings" pitchFamily="2" charset="2"/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9pPr>
          </a:lstStyle>
          <a:p>
            <a:fld id="{B096B756-5A13-4428-B311-09FE8EC898AA}" type="slidenum">
              <a:rPr lang="en-US" altLang="es-ES" sz="1200" b="0">
                <a:solidFill>
                  <a:schemeClr val="tx1"/>
                </a:solidFill>
                <a:latin typeface="Times New Roman" pitchFamily="18" charset="0"/>
              </a:rPr>
              <a:pPr/>
              <a:t>19</a:t>
            </a:fld>
            <a:endParaRPr lang="en-US" altLang="es-ES" sz="1200" b="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2467" name="Rectangle 3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_tradnl" altLang="es-ES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0750" eaLnBrk="0" hangingPunct="0"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1pPr>
            <a:lvl2pPr marL="712788" indent="-274638" defTabSz="920750" eaLnBrk="0" hangingPunct="0"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2pPr>
            <a:lvl3pPr marL="1096963" indent="-219075" defTabSz="920750" eaLnBrk="0" hangingPunct="0"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3pPr>
            <a:lvl4pPr marL="1535113" indent="-219075" defTabSz="920750" eaLnBrk="0" hangingPunct="0"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4pPr>
            <a:lvl5pPr marL="1974850" indent="-220663" defTabSz="920750" eaLnBrk="0" hangingPunct="0"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5pPr>
            <a:lvl6pPr marL="2432050" indent="-220663" algn="ctr" defTabSz="92075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0000"/>
              <a:buFont typeface="Wingdings" pitchFamily="2" charset="2"/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6pPr>
            <a:lvl7pPr marL="2889250" indent="-220663" algn="ctr" defTabSz="92075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0000"/>
              <a:buFont typeface="Wingdings" pitchFamily="2" charset="2"/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7pPr>
            <a:lvl8pPr marL="3346450" indent="-220663" algn="ctr" defTabSz="92075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0000"/>
              <a:buFont typeface="Wingdings" pitchFamily="2" charset="2"/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8pPr>
            <a:lvl9pPr marL="3803650" indent="-220663" algn="ctr" defTabSz="92075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0000"/>
              <a:buFont typeface="Wingdings" pitchFamily="2" charset="2"/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9pPr>
          </a:lstStyle>
          <a:p>
            <a:fld id="{1883EE5E-C6DA-46C4-8763-C37CC03F6A3E}" type="slidenum">
              <a:rPr lang="es-ES_tradnl" altLang="es-ES" sz="1200" b="0">
                <a:solidFill>
                  <a:schemeClr val="tx1"/>
                </a:solidFill>
                <a:latin typeface="Times New Roman" pitchFamily="18" charset="0"/>
              </a:rPr>
              <a:pPr/>
              <a:t>23</a:t>
            </a:fld>
            <a:endParaRPr lang="es-ES_tradnl" altLang="es-ES" sz="1200" b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921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7763" y="685800"/>
            <a:ext cx="4572000" cy="3429000"/>
          </a:xfrm>
          <a:ln/>
        </p:spPr>
      </p:sp>
      <p:sp>
        <p:nvSpPr>
          <p:cNvPr id="92164" name="Rectangle 3"/>
          <p:cNvSpPr>
            <a:spLocks noGrp="1" noChangeArrowheads="1"/>
          </p:cNvSpPr>
          <p:nvPr>
            <p:ph type="body" idx="1"/>
          </p:nvPr>
        </p:nvSpPr>
        <p:spPr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231045142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0750" eaLnBrk="0" hangingPunct="0"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1pPr>
            <a:lvl2pPr marL="712788" indent="-274638" defTabSz="920750" eaLnBrk="0" hangingPunct="0"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2pPr>
            <a:lvl3pPr marL="1096963" indent="-219075" defTabSz="920750" eaLnBrk="0" hangingPunct="0"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3pPr>
            <a:lvl4pPr marL="1535113" indent="-219075" defTabSz="920750" eaLnBrk="0" hangingPunct="0"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4pPr>
            <a:lvl5pPr marL="1974850" indent="-220663" defTabSz="920750" eaLnBrk="0" hangingPunct="0"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5pPr>
            <a:lvl6pPr marL="2432050" indent="-220663" algn="ctr" defTabSz="92075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0000"/>
              <a:buFont typeface="Wingdings" pitchFamily="2" charset="2"/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6pPr>
            <a:lvl7pPr marL="2889250" indent="-220663" algn="ctr" defTabSz="92075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0000"/>
              <a:buFont typeface="Wingdings" pitchFamily="2" charset="2"/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7pPr>
            <a:lvl8pPr marL="3346450" indent="-220663" algn="ctr" defTabSz="92075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0000"/>
              <a:buFont typeface="Wingdings" pitchFamily="2" charset="2"/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8pPr>
            <a:lvl9pPr marL="3803650" indent="-220663" algn="ctr" defTabSz="92075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0000"/>
              <a:buFont typeface="Wingdings" pitchFamily="2" charset="2"/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9pPr>
          </a:lstStyle>
          <a:p>
            <a:fld id="{2BBF7A02-049E-4EA7-8050-C81ACD6460EB}" type="slidenum">
              <a:rPr lang="es-ES_tradnl" sz="1200" b="0">
                <a:solidFill>
                  <a:schemeClr val="tx1"/>
                </a:solidFill>
                <a:latin typeface="Times New Roman" pitchFamily="18" charset="0"/>
              </a:rPr>
              <a:pPr/>
              <a:t>24</a:t>
            </a:fld>
            <a:endParaRPr lang="es-ES_tradnl" sz="1200" b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7763" y="687388"/>
            <a:ext cx="4567237" cy="3425825"/>
          </a:xfrm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0750" eaLnBrk="0" hangingPunct="0"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1pPr>
            <a:lvl2pPr marL="712788" indent="-274638" defTabSz="920750" eaLnBrk="0" hangingPunct="0"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2pPr>
            <a:lvl3pPr marL="1096963" indent="-219075" defTabSz="920750" eaLnBrk="0" hangingPunct="0"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3pPr>
            <a:lvl4pPr marL="1535113" indent="-219075" defTabSz="920750" eaLnBrk="0" hangingPunct="0"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4pPr>
            <a:lvl5pPr marL="1974850" indent="-220663" defTabSz="920750" eaLnBrk="0" hangingPunct="0"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5pPr>
            <a:lvl6pPr marL="2432050" indent="-220663" algn="ctr" defTabSz="92075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0000"/>
              <a:buFont typeface="Wingdings" pitchFamily="2" charset="2"/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6pPr>
            <a:lvl7pPr marL="2889250" indent="-220663" algn="ctr" defTabSz="92075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0000"/>
              <a:buFont typeface="Wingdings" pitchFamily="2" charset="2"/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7pPr>
            <a:lvl8pPr marL="3346450" indent="-220663" algn="ctr" defTabSz="92075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0000"/>
              <a:buFont typeface="Wingdings" pitchFamily="2" charset="2"/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8pPr>
            <a:lvl9pPr marL="3803650" indent="-220663" algn="ctr" defTabSz="92075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0000"/>
              <a:buFont typeface="Wingdings" pitchFamily="2" charset="2"/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9pPr>
          </a:lstStyle>
          <a:p>
            <a:fld id="{1883EE5E-C6DA-46C4-8763-C37CC03F6A3E}" type="slidenum">
              <a:rPr lang="es-ES_tradnl" altLang="es-ES" sz="1200" b="0">
                <a:solidFill>
                  <a:schemeClr val="tx1"/>
                </a:solidFill>
                <a:latin typeface="Times New Roman" pitchFamily="18" charset="0"/>
              </a:rPr>
              <a:pPr/>
              <a:t>26</a:t>
            </a:fld>
            <a:endParaRPr lang="es-ES_tradnl" altLang="es-ES" sz="1200" b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921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7763" y="685800"/>
            <a:ext cx="4572000" cy="3429000"/>
          </a:xfrm>
          <a:ln/>
        </p:spPr>
      </p:sp>
      <p:sp>
        <p:nvSpPr>
          <p:cNvPr id="92164" name="Rectangle 3"/>
          <p:cNvSpPr>
            <a:spLocks noGrp="1" noChangeArrowheads="1"/>
          </p:cNvSpPr>
          <p:nvPr>
            <p:ph type="body" idx="1"/>
          </p:nvPr>
        </p:nvSpPr>
        <p:spPr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alt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7763" y="687388"/>
            <a:ext cx="4567237" cy="3425825"/>
          </a:xfrm>
          <a:ln/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altLang="es-ES"/>
          </a:p>
        </p:txBody>
      </p:sp>
      <p:sp>
        <p:nvSpPr>
          <p:cNvPr id="634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0750" eaLnBrk="0" hangingPunct="0"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1pPr>
            <a:lvl2pPr marL="712788" indent="-274638" defTabSz="920750" eaLnBrk="0" hangingPunct="0"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2pPr>
            <a:lvl3pPr marL="1096963" indent="-219075" defTabSz="920750" eaLnBrk="0" hangingPunct="0"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3pPr>
            <a:lvl4pPr marL="1535113" indent="-219075" defTabSz="920750" eaLnBrk="0" hangingPunct="0"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4pPr>
            <a:lvl5pPr marL="1974850" indent="-220663" defTabSz="920750" eaLnBrk="0" hangingPunct="0"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5pPr>
            <a:lvl6pPr marL="2432050" indent="-220663" algn="ctr" defTabSz="92075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0000"/>
              <a:buFont typeface="Wingdings" pitchFamily="2" charset="2"/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6pPr>
            <a:lvl7pPr marL="2889250" indent="-220663" algn="ctr" defTabSz="92075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0000"/>
              <a:buFont typeface="Wingdings" pitchFamily="2" charset="2"/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7pPr>
            <a:lvl8pPr marL="3346450" indent="-220663" algn="ctr" defTabSz="92075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0000"/>
              <a:buFont typeface="Wingdings" pitchFamily="2" charset="2"/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8pPr>
            <a:lvl9pPr marL="3803650" indent="-220663" algn="ctr" defTabSz="92075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0000"/>
              <a:buFont typeface="Wingdings" pitchFamily="2" charset="2"/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9pPr>
          </a:lstStyle>
          <a:p>
            <a:fld id="{B096B756-5A13-4428-B311-09FE8EC898AA}" type="slidenum">
              <a:rPr lang="en-US" altLang="es-ES" sz="1200" b="0">
                <a:solidFill>
                  <a:schemeClr val="tx1"/>
                </a:solidFill>
                <a:latin typeface="Times New Roman" pitchFamily="18" charset="0"/>
              </a:rPr>
              <a:pPr/>
              <a:t>6</a:t>
            </a:fld>
            <a:endParaRPr lang="en-US" altLang="es-ES" sz="1200" b="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77192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B63CE7-2592-45D6-B57A-D0891A24B7E8}" type="slidenum">
              <a:rPr lang="es-ES" smtClean="0"/>
              <a:t>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678802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7763" y="687388"/>
            <a:ext cx="4567237" cy="3425825"/>
          </a:xfrm>
          <a:ln/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altLang="es-ES"/>
          </a:p>
        </p:txBody>
      </p:sp>
      <p:sp>
        <p:nvSpPr>
          <p:cNvPr id="634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0750" eaLnBrk="0" hangingPunct="0"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1pPr>
            <a:lvl2pPr marL="712788" indent="-274638" defTabSz="920750" eaLnBrk="0" hangingPunct="0"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2pPr>
            <a:lvl3pPr marL="1096963" indent="-219075" defTabSz="920750" eaLnBrk="0" hangingPunct="0"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3pPr>
            <a:lvl4pPr marL="1535113" indent="-219075" defTabSz="920750" eaLnBrk="0" hangingPunct="0"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4pPr>
            <a:lvl5pPr marL="1974850" indent="-220663" defTabSz="920750" eaLnBrk="0" hangingPunct="0"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5pPr>
            <a:lvl6pPr marL="2432050" indent="-220663" algn="ctr" defTabSz="92075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0000"/>
              <a:buFont typeface="Wingdings" pitchFamily="2" charset="2"/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6pPr>
            <a:lvl7pPr marL="2889250" indent="-220663" algn="ctr" defTabSz="92075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0000"/>
              <a:buFont typeface="Wingdings" pitchFamily="2" charset="2"/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7pPr>
            <a:lvl8pPr marL="3346450" indent="-220663" algn="ctr" defTabSz="92075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0000"/>
              <a:buFont typeface="Wingdings" pitchFamily="2" charset="2"/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8pPr>
            <a:lvl9pPr marL="3803650" indent="-220663" algn="ctr" defTabSz="92075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0000"/>
              <a:buFont typeface="Wingdings" pitchFamily="2" charset="2"/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9pPr>
          </a:lstStyle>
          <a:p>
            <a:fld id="{B096B756-5A13-4428-B311-09FE8EC898AA}" type="slidenum">
              <a:rPr lang="en-US" altLang="es-ES" sz="1200" b="0">
                <a:solidFill>
                  <a:schemeClr val="tx1"/>
                </a:solidFill>
                <a:latin typeface="Times New Roman" pitchFamily="18" charset="0"/>
              </a:rPr>
              <a:pPr/>
              <a:t>8</a:t>
            </a:fld>
            <a:endParaRPr lang="en-US" altLang="es-ES" sz="1200" b="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7763" y="687388"/>
            <a:ext cx="4567237" cy="3425825"/>
          </a:xfrm>
          <a:ln/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altLang="es-ES"/>
          </a:p>
        </p:txBody>
      </p:sp>
      <p:sp>
        <p:nvSpPr>
          <p:cNvPr id="634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0750" eaLnBrk="0" hangingPunct="0"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1pPr>
            <a:lvl2pPr marL="712788" indent="-274638" defTabSz="920750" eaLnBrk="0" hangingPunct="0"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2pPr>
            <a:lvl3pPr marL="1096963" indent="-219075" defTabSz="920750" eaLnBrk="0" hangingPunct="0"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3pPr>
            <a:lvl4pPr marL="1535113" indent="-219075" defTabSz="920750" eaLnBrk="0" hangingPunct="0"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4pPr>
            <a:lvl5pPr marL="1974850" indent="-220663" defTabSz="920750" eaLnBrk="0" hangingPunct="0"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5pPr>
            <a:lvl6pPr marL="2432050" indent="-220663" algn="ctr" defTabSz="92075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0000"/>
              <a:buFont typeface="Wingdings" pitchFamily="2" charset="2"/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6pPr>
            <a:lvl7pPr marL="2889250" indent="-220663" algn="ctr" defTabSz="92075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0000"/>
              <a:buFont typeface="Wingdings" pitchFamily="2" charset="2"/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7pPr>
            <a:lvl8pPr marL="3346450" indent="-220663" algn="ctr" defTabSz="92075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0000"/>
              <a:buFont typeface="Wingdings" pitchFamily="2" charset="2"/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8pPr>
            <a:lvl9pPr marL="3803650" indent="-220663" algn="ctr" defTabSz="92075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0000"/>
              <a:buFont typeface="Wingdings" pitchFamily="2" charset="2"/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9pPr>
          </a:lstStyle>
          <a:p>
            <a:fld id="{B096B756-5A13-4428-B311-09FE8EC898AA}" type="slidenum">
              <a:rPr lang="en-US" altLang="es-ES" sz="1200" b="0">
                <a:solidFill>
                  <a:schemeClr val="tx1"/>
                </a:solidFill>
                <a:latin typeface="Times New Roman" pitchFamily="18" charset="0"/>
              </a:rPr>
              <a:pPr/>
              <a:t>9</a:t>
            </a:fld>
            <a:endParaRPr lang="en-US" altLang="es-ES" sz="1200" b="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7763" y="687388"/>
            <a:ext cx="4567237" cy="3425825"/>
          </a:xfrm>
          <a:ln/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altLang="es-ES"/>
          </a:p>
        </p:txBody>
      </p:sp>
      <p:sp>
        <p:nvSpPr>
          <p:cNvPr id="634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0750" eaLnBrk="0" hangingPunct="0"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1pPr>
            <a:lvl2pPr marL="712788" indent="-274638" defTabSz="920750" eaLnBrk="0" hangingPunct="0"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2pPr>
            <a:lvl3pPr marL="1096963" indent="-219075" defTabSz="920750" eaLnBrk="0" hangingPunct="0"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3pPr>
            <a:lvl4pPr marL="1535113" indent="-219075" defTabSz="920750" eaLnBrk="0" hangingPunct="0"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4pPr>
            <a:lvl5pPr marL="1974850" indent="-220663" defTabSz="920750" eaLnBrk="0" hangingPunct="0"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5pPr>
            <a:lvl6pPr marL="2432050" indent="-220663" algn="ctr" defTabSz="92075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0000"/>
              <a:buFont typeface="Wingdings" pitchFamily="2" charset="2"/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6pPr>
            <a:lvl7pPr marL="2889250" indent="-220663" algn="ctr" defTabSz="92075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0000"/>
              <a:buFont typeface="Wingdings" pitchFamily="2" charset="2"/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7pPr>
            <a:lvl8pPr marL="3346450" indent="-220663" algn="ctr" defTabSz="92075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0000"/>
              <a:buFont typeface="Wingdings" pitchFamily="2" charset="2"/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8pPr>
            <a:lvl9pPr marL="3803650" indent="-220663" algn="ctr" defTabSz="92075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0000"/>
              <a:buFont typeface="Wingdings" pitchFamily="2" charset="2"/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9pPr>
          </a:lstStyle>
          <a:p>
            <a:fld id="{B096B756-5A13-4428-B311-09FE8EC898AA}" type="slidenum">
              <a:rPr lang="en-US" altLang="es-ES" sz="1200" b="0">
                <a:solidFill>
                  <a:schemeClr val="tx1"/>
                </a:solidFill>
                <a:latin typeface="Times New Roman" pitchFamily="18" charset="0"/>
              </a:rPr>
              <a:pPr/>
              <a:t>12</a:t>
            </a:fld>
            <a:endParaRPr lang="en-US" altLang="es-ES" sz="1200" b="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80528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7763" y="687388"/>
            <a:ext cx="4567237" cy="3425825"/>
          </a:xfrm>
          <a:ln/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altLang="es-ES"/>
          </a:p>
        </p:txBody>
      </p:sp>
      <p:sp>
        <p:nvSpPr>
          <p:cNvPr id="634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0750" eaLnBrk="0" hangingPunct="0"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1pPr>
            <a:lvl2pPr marL="712788" indent="-274638" defTabSz="920750" eaLnBrk="0" hangingPunct="0"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2pPr>
            <a:lvl3pPr marL="1096963" indent="-219075" defTabSz="920750" eaLnBrk="0" hangingPunct="0"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3pPr>
            <a:lvl4pPr marL="1535113" indent="-219075" defTabSz="920750" eaLnBrk="0" hangingPunct="0"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4pPr>
            <a:lvl5pPr marL="1974850" indent="-220663" defTabSz="920750" eaLnBrk="0" hangingPunct="0"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5pPr>
            <a:lvl6pPr marL="2432050" indent="-220663" algn="ctr" defTabSz="92075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0000"/>
              <a:buFont typeface="Wingdings" pitchFamily="2" charset="2"/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6pPr>
            <a:lvl7pPr marL="2889250" indent="-220663" algn="ctr" defTabSz="92075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0000"/>
              <a:buFont typeface="Wingdings" pitchFamily="2" charset="2"/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7pPr>
            <a:lvl8pPr marL="3346450" indent="-220663" algn="ctr" defTabSz="92075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0000"/>
              <a:buFont typeface="Wingdings" pitchFamily="2" charset="2"/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8pPr>
            <a:lvl9pPr marL="3803650" indent="-220663" algn="ctr" defTabSz="92075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0000"/>
              <a:buFont typeface="Wingdings" pitchFamily="2" charset="2"/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9pPr>
          </a:lstStyle>
          <a:p>
            <a:fld id="{B096B756-5A13-4428-B311-09FE8EC898AA}" type="slidenum">
              <a:rPr lang="en-US" altLang="es-ES" sz="1200" b="0">
                <a:solidFill>
                  <a:schemeClr val="tx1"/>
                </a:solidFill>
                <a:latin typeface="Times New Roman" pitchFamily="18" charset="0"/>
              </a:rPr>
              <a:pPr/>
              <a:t>13</a:t>
            </a:fld>
            <a:endParaRPr lang="en-US" altLang="es-ES" sz="1200" b="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7763" y="687388"/>
            <a:ext cx="4567237" cy="3425825"/>
          </a:xfrm>
          <a:ln/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altLang="es-ES"/>
          </a:p>
        </p:txBody>
      </p:sp>
      <p:sp>
        <p:nvSpPr>
          <p:cNvPr id="634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0750" eaLnBrk="0" hangingPunct="0"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1pPr>
            <a:lvl2pPr marL="712788" indent="-274638" defTabSz="920750" eaLnBrk="0" hangingPunct="0"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2pPr>
            <a:lvl3pPr marL="1096963" indent="-219075" defTabSz="920750" eaLnBrk="0" hangingPunct="0"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3pPr>
            <a:lvl4pPr marL="1535113" indent="-219075" defTabSz="920750" eaLnBrk="0" hangingPunct="0"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4pPr>
            <a:lvl5pPr marL="1974850" indent="-220663" defTabSz="920750" eaLnBrk="0" hangingPunct="0"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5pPr>
            <a:lvl6pPr marL="2432050" indent="-220663" algn="ctr" defTabSz="92075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0000"/>
              <a:buFont typeface="Wingdings" pitchFamily="2" charset="2"/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6pPr>
            <a:lvl7pPr marL="2889250" indent="-220663" algn="ctr" defTabSz="92075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0000"/>
              <a:buFont typeface="Wingdings" pitchFamily="2" charset="2"/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7pPr>
            <a:lvl8pPr marL="3346450" indent="-220663" algn="ctr" defTabSz="92075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0000"/>
              <a:buFont typeface="Wingdings" pitchFamily="2" charset="2"/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8pPr>
            <a:lvl9pPr marL="3803650" indent="-220663" algn="ctr" defTabSz="92075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0000"/>
              <a:buFont typeface="Wingdings" pitchFamily="2" charset="2"/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9pPr>
          </a:lstStyle>
          <a:p>
            <a:fld id="{B096B756-5A13-4428-B311-09FE8EC898AA}" type="slidenum">
              <a:rPr lang="en-US" altLang="es-ES" sz="1200" b="0">
                <a:solidFill>
                  <a:schemeClr val="tx1"/>
                </a:solidFill>
                <a:latin typeface="Times New Roman" pitchFamily="18" charset="0"/>
              </a:rPr>
              <a:pPr/>
              <a:t>14</a:t>
            </a:fld>
            <a:endParaRPr lang="en-US" altLang="es-ES" sz="1200" b="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55285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7763" y="687388"/>
            <a:ext cx="4567237" cy="3425825"/>
          </a:xfrm>
          <a:ln/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altLang="es-ES"/>
          </a:p>
        </p:txBody>
      </p:sp>
      <p:sp>
        <p:nvSpPr>
          <p:cNvPr id="634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0750" eaLnBrk="0" hangingPunct="0"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1pPr>
            <a:lvl2pPr marL="712788" indent="-274638" defTabSz="920750" eaLnBrk="0" hangingPunct="0"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2pPr>
            <a:lvl3pPr marL="1096963" indent="-219075" defTabSz="920750" eaLnBrk="0" hangingPunct="0"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3pPr>
            <a:lvl4pPr marL="1535113" indent="-219075" defTabSz="920750" eaLnBrk="0" hangingPunct="0"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4pPr>
            <a:lvl5pPr marL="1974850" indent="-220663" defTabSz="920750" eaLnBrk="0" hangingPunct="0"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5pPr>
            <a:lvl6pPr marL="2432050" indent="-220663" algn="ctr" defTabSz="92075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0000"/>
              <a:buFont typeface="Wingdings" pitchFamily="2" charset="2"/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6pPr>
            <a:lvl7pPr marL="2889250" indent="-220663" algn="ctr" defTabSz="92075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0000"/>
              <a:buFont typeface="Wingdings" pitchFamily="2" charset="2"/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7pPr>
            <a:lvl8pPr marL="3346450" indent="-220663" algn="ctr" defTabSz="92075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0000"/>
              <a:buFont typeface="Wingdings" pitchFamily="2" charset="2"/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8pPr>
            <a:lvl9pPr marL="3803650" indent="-220663" algn="ctr" defTabSz="92075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0000"/>
              <a:buFont typeface="Wingdings" pitchFamily="2" charset="2"/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9pPr>
          </a:lstStyle>
          <a:p>
            <a:fld id="{B096B756-5A13-4428-B311-09FE8EC898AA}" type="slidenum">
              <a:rPr lang="en-US" altLang="es-ES" sz="1200" b="0">
                <a:solidFill>
                  <a:schemeClr val="tx1"/>
                </a:solidFill>
                <a:latin typeface="Times New Roman" pitchFamily="18" charset="0"/>
              </a:rPr>
              <a:pPr/>
              <a:t>15</a:t>
            </a:fld>
            <a:endParaRPr lang="en-US" altLang="es-ES" sz="1200" b="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12003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32EC9-1588-41E3-9004-4F6B99752870}" type="datetimeFigureOut">
              <a:rPr lang="es-ES" smtClean="0"/>
              <a:t>07/06/2018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87B38-17D5-49B3-93ED-3CFD884278E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516726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32EC9-1588-41E3-9004-4F6B99752870}" type="datetimeFigureOut">
              <a:rPr lang="es-ES" smtClean="0"/>
              <a:t>07/06/2018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87B38-17D5-49B3-93ED-3CFD884278E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144660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32EC9-1588-41E3-9004-4F6B99752870}" type="datetimeFigureOut">
              <a:rPr lang="es-ES" smtClean="0"/>
              <a:t>07/06/2018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87B38-17D5-49B3-93ED-3CFD884278E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930349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BCA3BD-C6B9-4CC0-BD70-8FC0C826A6B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65534687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BCA3BD-C6B9-4CC0-BD70-8FC0C826A6B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25212085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BCA3BD-C6B9-4CC0-BD70-8FC0C826A6B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25212085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BCA3BD-C6B9-4CC0-BD70-8FC0C826A6B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60028070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BCA3BD-C6B9-4CC0-BD70-8FC0C826A6B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78376212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Rectangle 3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FF8C76-244F-4384-8DB3-DD19988FA7E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65718795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4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Rectangle 32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5A0781-9070-4A84-825B-2717B8C10279}" type="slidenum">
              <a:rPr lang="es-ES" altLang="es-ES"/>
              <a:pPr>
                <a:defRPr/>
              </a:pPr>
              <a:t>‹Nº›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3628668262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32EC9-1588-41E3-9004-4F6B99752870}" type="datetimeFigureOut">
              <a:rPr lang="es-ES" smtClean="0"/>
              <a:t>07/06/2018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87B38-17D5-49B3-93ED-3CFD884278E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896917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32EC9-1588-41E3-9004-4F6B99752870}" type="datetimeFigureOut">
              <a:rPr lang="es-ES" smtClean="0"/>
              <a:t>07/06/2018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87B38-17D5-49B3-93ED-3CFD884278E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2043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32EC9-1588-41E3-9004-4F6B99752870}" type="datetimeFigureOut">
              <a:rPr lang="es-ES" smtClean="0"/>
              <a:t>07/06/2018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87B38-17D5-49B3-93ED-3CFD884278E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722339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32EC9-1588-41E3-9004-4F6B99752870}" type="datetimeFigureOut">
              <a:rPr lang="es-ES" smtClean="0"/>
              <a:t>07/06/2018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87B38-17D5-49B3-93ED-3CFD884278E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830437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32EC9-1588-41E3-9004-4F6B99752870}" type="datetimeFigureOut">
              <a:rPr lang="es-ES" smtClean="0"/>
              <a:t>07/06/2018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87B38-17D5-49B3-93ED-3CFD884278E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432414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32EC9-1588-41E3-9004-4F6B99752870}" type="datetimeFigureOut">
              <a:rPr lang="es-ES" smtClean="0"/>
              <a:t>07/06/2018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87B38-17D5-49B3-93ED-3CFD884278E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046444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32EC9-1588-41E3-9004-4F6B99752870}" type="datetimeFigureOut">
              <a:rPr lang="es-ES" smtClean="0"/>
              <a:t>07/06/2018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87B38-17D5-49B3-93ED-3CFD884278E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107396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32EC9-1588-41E3-9004-4F6B99752870}" type="datetimeFigureOut">
              <a:rPr lang="es-ES" smtClean="0"/>
              <a:t>07/06/2018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87B38-17D5-49B3-93ED-3CFD884278E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313284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032EC9-1588-41E3-9004-4F6B99752870}" type="datetimeFigureOut">
              <a:rPr lang="es-ES" smtClean="0"/>
              <a:t>07/06/2018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087B38-17D5-49B3-93ED-3CFD884278E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019404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6" r:id="rId12"/>
    <p:sldLayoutId id="2147483685" r:id="rId13"/>
    <p:sldLayoutId id="2147483686" r:id="rId14"/>
    <p:sldLayoutId id="2147483690" r:id="rId15"/>
    <p:sldLayoutId id="2147483695" r:id="rId16"/>
    <p:sldLayoutId id="2147483700" r:id="rId17"/>
    <p:sldLayoutId id="2147483701" r:id="rId1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hyperlink" Target="http://www.google.es/url?sa=i&amp;source=images&amp;cd=&amp;cad=rja&amp;docid=Db5OmEZDMeg1jM&amp;tbnid=sJFKubPPszT70M:&amp;ved=0CAgQjRwwAA&amp;url=http://www.desenvolvimentodesites.net/tag/polemica/&amp;ei=RAVDUsv3DIqL7Aa634D4Cw&amp;psig=AFQjCNGyH2eGKyRGC178cFT2dcnPF62ILg&amp;ust=1380210372267413" TargetMode="External"/><Relationship Id="rId7" Type="http://schemas.openxmlformats.org/officeDocument/2006/relationships/hyperlink" Target="http://www.google.es/url?sa=i&amp;source=imgres&amp;cd=&amp;cad=rja&amp;uact=8&amp;ved=0CAgQjRxqFQoTCKvy5OTVi8kCFYPbGgod3ycBbw&amp;url=https://plus.google.com/u/0/105131475095543635454&amp;psig=AFQjCNEjlL0s0McdtrKv67f4aOpt5M5GDg&amp;ust=1447444687731426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hyperlink" Target="http://commons.wikimedia.org/wiki/File:Facebook_icon.svg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4" Type="http://schemas.openxmlformats.org/officeDocument/2006/relationships/chart" Target="../charts/char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4" Type="http://schemas.openxmlformats.org/officeDocument/2006/relationships/chart" Target="../charts/chart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chart" Target="../charts/chart15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image" Target="../media/image1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21.jpeg"/><Relationship Id="rId4" Type="http://schemas.openxmlformats.org/officeDocument/2006/relationships/hyperlink" Target="https://www.google.es/url?sa=i&amp;source=images&amp;cd=&amp;cad=rja&amp;uact=8&amp;ved=2ahUKEwiFmv2zs73bAhXGuBQKHZ0MCgEQjRx6BAgBEAU&amp;url=http://www.abc.es/fotonoticias/fotos-galicia/20140101/recaudacion-subida-combustible-destinara-1511697403379.html&amp;psig=AOvVaw3QFL5no6of5mwjNZFp0Wwi&amp;ust=1528318277349079" TargetMode="Externa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4" Type="http://schemas.openxmlformats.org/officeDocument/2006/relationships/image" Target="../media/image29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https://twitter.com/hashtag/refleccionemos?src=hash" TargetMode="Externa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es/url?sa=i&amp;source=images&amp;cd=&amp;cad=rja&amp;uact=8&amp;ved=2ahUKEwiQu9DTn6_bAhUJ0xQKHeklBBQQjRx6BAgBEAU&amp;url=https://www.huffingtonpost.es/2018/05/24/la-escritora-francesa-fred-vargas-premio-princesa-de-asturias-de-las-letras-2018_a_23442382/&amp;psig=AOvVaw2Udg74CrwOyZpnIFGOI2gS&amp;ust=1527831927021160" TargetMode="External"/><Relationship Id="rId2" Type="http://schemas.openxmlformats.org/officeDocument/2006/relationships/hyperlink" Target="https://www.google.es/imgres?imgurl=https://o.aolcdn.com/images/dims3/GLOB/crop/3504x1752+0+99/resize/630x315!/format/jpg/quality/85/http://o.aolcdn.com/hss/storage/midas/cc62f6e8fba69a61680323f5bb7f3fc8/206400485/fred-vargas-at-tv-talk-show-vol-de-nuit-hosted-by-patrick-poivre-in-picture-id110975645&amp;imgrefurl=https://www.huffingtonpost.es/2018/05/24/la-escritora-francesa-fred-vargas-premio-princesa-de-asturias-de-las-letras-2018_a_23442382/&amp;docid=UHbWx-QQqMLLYM&amp;tbnid=S1v7DF5eiClnIM:&amp;vet=10ahUKEwib8a7Ln6_bAhUOsBQKHTKQDqAQMwg3KAMwAw..i&amp;w=630&amp;h=315&amp;bih=651&amp;biw=1366&amp;q=premio%20princesa%20de%20asturias%202018%20letras&amp;ved=0ahUKEwib8a7Ln6_bAhUOsBQKHTKQDqAQMwg3KAMwAw&amp;iact=mrc&amp;uact=8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google.es/url?sa=i&amp;source=images&amp;cd=&amp;cad=rja&amp;uact=8&amp;ved=2ahUKEwjmxPq_kr3bAhWMQBQKHbm1DL0QjRx6BAgBEAU&amp;url=http://www.lavanguardia.com/hemeroteca/20120121/54244570399/ernest-lluch-una-vida-truncada.html&amp;psig=AOvVaw3LF6d7DX8jArlQMGpwAdTE&amp;ust=1528309447189831" TargetMode="External"/><Relationship Id="rId13" Type="http://schemas.openxmlformats.org/officeDocument/2006/relationships/image" Target="../media/image11.jpeg"/><Relationship Id="rId3" Type="http://schemas.openxmlformats.org/officeDocument/2006/relationships/diagramLayout" Target="../diagrams/layout1.xml"/><Relationship Id="rId7" Type="http://schemas.openxmlformats.org/officeDocument/2006/relationships/image" Target="../media/image8.jpeg"/><Relationship Id="rId12" Type="http://schemas.openxmlformats.org/officeDocument/2006/relationships/hyperlink" Target="https://www.google.es/url?sa=i&amp;source=images&amp;cd=&amp;cad=rja&amp;uact=8&amp;ved=2ahUKEwjfnZ6gk73bAhWIuxQKHcwRCzsQjRx6BAgBEAU&amp;url=https://elpais.com/ccaa/2017/09/27/catalunya/1506517536_942966.html&amp;psig=AOvVaw3M_HoAbeZSrxe5zq-THCDX&amp;ust=1528309636953443" TargetMode="Externa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openxmlformats.org/officeDocument/2006/relationships/image" Target="../media/image10.jpeg"/><Relationship Id="rId5" Type="http://schemas.openxmlformats.org/officeDocument/2006/relationships/diagramColors" Target="../diagrams/colors1.xml"/><Relationship Id="rId10" Type="http://schemas.openxmlformats.org/officeDocument/2006/relationships/hyperlink" Target="https://www.google.es/url?sa=i&amp;source=images&amp;cd=&amp;cad=rja&amp;uact=8&amp;ved=2ahUKEwi2q_X6kr3bAhWHPRQKHQ9MDesQjRx6BAgBEAU&amp;url=https://ignaciotrillo.wordpress.com/2017/07/02/31989/&amp;psig=AOvVaw0ndvYlm_-GxeX6AXPY1Jz8&amp;ust=1528309559969918" TargetMode="External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Conector recto 18">
            <a:extLst>
              <a:ext uri="{FF2B5EF4-FFF2-40B4-BE49-F238E27FC236}">
                <a16:creationId xmlns="" xmlns:a16="http://schemas.microsoft.com/office/drawing/2014/main" id="{1D2DDC43-608F-436C-83E6-BCCA972D798A}"/>
              </a:ext>
            </a:extLst>
          </p:cNvPr>
          <p:cNvCxnSpPr>
            <a:cxnSpLocks/>
          </p:cNvCxnSpPr>
          <p:nvPr/>
        </p:nvCxnSpPr>
        <p:spPr>
          <a:xfrm>
            <a:off x="0" y="5093476"/>
            <a:ext cx="9144000" cy="41292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uadroTexto 21">
            <a:extLst>
              <a:ext uri="{FF2B5EF4-FFF2-40B4-BE49-F238E27FC236}">
                <a16:creationId xmlns="" xmlns:a16="http://schemas.microsoft.com/office/drawing/2014/main" id="{B05F6D5A-3945-4EC3-973F-341BFA5F222E}"/>
              </a:ext>
            </a:extLst>
          </p:cNvPr>
          <p:cNvSpPr txBox="1"/>
          <p:nvPr/>
        </p:nvSpPr>
        <p:spPr>
          <a:xfrm>
            <a:off x="-54435" y="1881410"/>
            <a:ext cx="9198435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4400" b="1" dirty="0"/>
              <a:t>Diferencias territoriales en gasto sanitario y financiación: ¿una descentralización eficiente y equitativa? </a:t>
            </a:r>
            <a:endParaRPr lang="es-ES" sz="4400" dirty="0">
              <a:solidFill>
                <a:srgbClr val="FF0000"/>
              </a:solidFill>
            </a:endParaRPr>
          </a:p>
          <a:p>
            <a:pPr algn="ctr"/>
            <a:endParaRPr lang="es-ES" sz="3200" dirty="0"/>
          </a:p>
        </p:txBody>
      </p:sp>
      <p:sp>
        <p:nvSpPr>
          <p:cNvPr id="9" name="Rectángulo 1"/>
          <p:cNvSpPr/>
          <p:nvPr/>
        </p:nvSpPr>
        <p:spPr>
          <a:xfrm>
            <a:off x="27598" y="5143990"/>
            <a:ext cx="9116402" cy="384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  <a:buClr>
                <a:schemeClr val="hlink"/>
              </a:buClr>
              <a:buSzPct val="70000"/>
            </a:pPr>
            <a:r>
              <a:rPr lang="en-GB" altLang="es-ES" sz="1900" b="1" dirty="0" smtClean="0">
                <a:solidFill>
                  <a:srgbClr val="000818"/>
                </a:solidFill>
                <a:latin typeface="Times New Roman" panose="02020603050405020304" pitchFamily="18" charset="0"/>
              </a:rPr>
              <a:t>Prof. Titular David </a:t>
            </a:r>
            <a:r>
              <a:rPr lang="en-GB" altLang="es-ES" sz="1900" b="1" dirty="0" err="1" smtClean="0">
                <a:solidFill>
                  <a:srgbClr val="000818"/>
                </a:solidFill>
                <a:latin typeface="Times New Roman" panose="02020603050405020304" pitchFamily="18" charset="0"/>
              </a:rPr>
              <a:t>Cantarero</a:t>
            </a:r>
            <a:r>
              <a:rPr lang="en-GB" altLang="es-ES" sz="1900" b="1" dirty="0" smtClean="0">
                <a:solidFill>
                  <a:srgbClr val="000818"/>
                </a:solidFill>
                <a:latin typeface="Times New Roman" panose="02020603050405020304" pitchFamily="18" charset="0"/>
              </a:rPr>
              <a:t> y </a:t>
            </a:r>
            <a:r>
              <a:rPr lang="en-GB" altLang="es-ES" b="1" dirty="0" err="1" smtClean="0">
                <a:solidFill>
                  <a:srgbClr val="000818"/>
                </a:solidFill>
                <a:latin typeface="Times New Roman" panose="02020603050405020304" pitchFamily="18" charset="0"/>
              </a:rPr>
              <a:t>Responsable</a:t>
            </a:r>
            <a:r>
              <a:rPr lang="en-GB" altLang="es-ES" b="1" dirty="0" smtClean="0">
                <a:solidFill>
                  <a:srgbClr val="000818"/>
                </a:solidFill>
                <a:latin typeface="Times New Roman" panose="02020603050405020304" pitchFamily="18" charset="0"/>
              </a:rPr>
              <a:t> del </a:t>
            </a:r>
            <a:r>
              <a:rPr lang="en-GB" altLang="es-ES" b="1" dirty="0" err="1" smtClean="0">
                <a:solidFill>
                  <a:srgbClr val="000818"/>
                </a:solidFill>
                <a:latin typeface="Times New Roman" panose="02020603050405020304" pitchFamily="18" charset="0"/>
              </a:rPr>
              <a:t>Grupo</a:t>
            </a:r>
            <a:r>
              <a:rPr lang="en-GB" altLang="es-ES" b="1" dirty="0" smtClean="0">
                <a:solidFill>
                  <a:srgbClr val="000818"/>
                </a:solidFill>
                <a:latin typeface="Times New Roman" panose="02020603050405020304" pitchFamily="18" charset="0"/>
              </a:rPr>
              <a:t> I+D </a:t>
            </a:r>
            <a:r>
              <a:rPr lang="en-GB" altLang="es-ES" b="1" dirty="0">
                <a:solidFill>
                  <a:srgbClr val="000818"/>
                </a:solidFill>
                <a:latin typeface="Times New Roman" panose="02020603050405020304" pitchFamily="18" charset="0"/>
              </a:rPr>
              <a:t>en </a:t>
            </a:r>
            <a:r>
              <a:rPr lang="en-GB" altLang="es-ES" b="1" dirty="0" err="1">
                <a:solidFill>
                  <a:srgbClr val="0008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Economía</a:t>
            </a:r>
            <a:r>
              <a:rPr lang="en-GB" altLang="es-ES" b="1" dirty="0">
                <a:solidFill>
                  <a:srgbClr val="0008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altLang="es-ES" b="1" dirty="0" smtClean="0">
                <a:solidFill>
                  <a:srgbClr val="0008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 </a:t>
            </a:r>
            <a:r>
              <a:rPr lang="en-GB" altLang="es-ES" b="1" dirty="0" err="1">
                <a:solidFill>
                  <a:srgbClr val="0008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Salud</a:t>
            </a:r>
            <a:r>
              <a:rPr lang="en-GB" altLang="es-ES" b="1" dirty="0">
                <a:solidFill>
                  <a:srgbClr val="0008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altLang="es-ES" b="1" dirty="0" smtClean="0">
                <a:solidFill>
                  <a:srgbClr val="00081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UC</a:t>
            </a:r>
            <a:endParaRPr lang="en-GB" altLang="es-ES" b="1" u="sng" dirty="0">
              <a:solidFill>
                <a:srgbClr val="00081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2" descr="http://www.gieconpsalud.es/universidad-de-cantabria/recursos/cabecera1.gif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725"/>
          <a:stretch/>
        </p:blipFill>
        <p:spPr bwMode="auto">
          <a:xfrm>
            <a:off x="108276" y="5802883"/>
            <a:ext cx="3585914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5" descr="http://macmagazine.com.br/wp-content/uploads/2011/12/09-icone-app-linkedin.png?cda6c1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4190" y="6079167"/>
            <a:ext cx="6477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5" descr="Facebook icon.sv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9730" y="6060117"/>
            <a:ext cx="636588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7" descr="https://lh4.googleusercontent.com/-28pFvL53uvU/AAAAAAAAAAI/AAAAAAAAAAA/Dx8vAdMMCFk/s0-c-k-no-ns/photo.jpg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0188" y="6079167"/>
            <a:ext cx="551014" cy="6611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27598" y="342225"/>
            <a:ext cx="8815427" cy="9848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ES" sz="2200" b="1" i="1" dirty="0"/>
              <a:t>8ª Jornada Regional de Economía de la Salud, 7 de junio de 2018, Murcia. </a:t>
            </a:r>
          </a:p>
          <a:p>
            <a:pPr algn="ctr"/>
            <a:r>
              <a:rPr lang="es-ES" b="1" dirty="0"/>
              <a:t>“Coste y necesidades de financiación de la sanidad pública”</a:t>
            </a:r>
          </a:p>
          <a:p>
            <a:pPr algn="ctr"/>
            <a:r>
              <a:rPr lang="es-ES" dirty="0"/>
              <a:t> </a:t>
            </a:r>
            <a:r>
              <a:rPr lang="es-ES" b="1" dirty="0"/>
              <a:t>Hospital General Universitario J. M. Morales Meseguer  </a:t>
            </a:r>
            <a:endParaRPr lang="es-ES" dirty="0"/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210141"/>
              </p:ext>
            </p:extLst>
          </p:nvPr>
        </p:nvGraphicFramePr>
        <p:xfrm>
          <a:off x="5998236" y="6018207"/>
          <a:ext cx="2867026" cy="365760"/>
        </p:xfrm>
        <a:graphic>
          <a:graphicData uri="http://schemas.openxmlformats.org/drawingml/2006/table">
            <a:tbl>
              <a:tblPr/>
              <a:tblGrid>
                <a:gridCol w="1433513"/>
                <a:gridCol w="1433513"/>
              </a:tblGrid>
              <a:tr h="0">
                <a:tc>
                  <a:txBody>
                    <a:bodyPr/>
                    <a:lstStyle/>
                    <a:p>
                      <a:pPr algn="r"/>
                      <a:r>
                        <a:rPr lang="es-ES" b="1" u="none" strike="noStrike" dirty="0">
                          <a:solidFill>
                            <a:srgbClr val="22222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Índice </a:t>
                      </a:r>
                      <a:r>
                        <a:rPr lang="es-ES" b="1" u="none" strike="noStrike" dirty="0" smtClean="0">
                          <a:solidFill>
                            <a:srgbClr val="22222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 =</a:t>
                      </a:r>
                      <a:endParaRPr lang="es-ES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0" marR="76200" marT="19050" marB="190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ES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  <a:endParaRPr lang="es-ES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R="762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4" name="3 Rectángulo"/>
          <p:cNvSpPr/>
          <p:nvPr/>
        </p:nvSpPr>
        <p:spPr>
          <a:xfrm>
            <a:off x="6319381" y="6333863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ES" sz="1200" dirty="0"/>
              <a:t>https://</a:t>
            </a:r>
            <a:r>
              <a:rPr lang="es-ES" sz="1200" dirty="0" smtClean="0"/>
              <a:t>scholar.google.es/citations</a:t>
            </a:r>
            <a:endParaRPr lang="es-ES" sz="1200" dirty="0"/>
          </a:p>
        </p:txBody>
      </p:sp>
    </p:spTree>
    <p:extLst>
      <p:ext uri="{BB962C8B-B14F-4D97-AF65-F5344CB8AC3E}">
        <p14:creationId xmlns:p14="http://schemas.microsoft.com/office/powerpoint/2010/main" val="1869256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>
            <a:extLst>
              <a:ext uri="{FF2B5EF4-FFF2-40B4-BE49-F238E27FC236}">
                <a16:creationId xmlns="" xmlns:a16="http://schemas.microsoft.com/office/drawing/2014/main" id="{86C03803-6BC8-4291-90EC-1045859E58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94" y="0"/>
            <a:ext cx="9040969" cy="1325563"/>
          </a:xfrm>
        </p:spPr>
        <p:txBody>
          <a:bodyPr>
            <a:normAutofit/>
          </a:bodyPr>
          <a:lstStyle/>
          <a:p>
            <a:r>
              <a:rPr lang="es-ES" sz="37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Evolución de edad media de </a:t>
            </a:r>
            <a:r>
              <a:rPr lang="es-ES" sz="37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pacientes </a:t>
            </a:r>
            <a:r>
              <a:rPr lang="es-ES" sz="37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 65 o más </a:t>
            </a:r>
            <a:r>
              <a:rPr lang="es-ES" sz="37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años ingresados. </a:t>
            </a:r>
            <a:r>
              <a:rPr lang="es-ES" sz="37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España. </a:t>
            </a:r>
            <a:r>
              <a:rPr lang="es-ES" sz="37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2004-16</a:t>
            </a:r>
            <a:endParaRPr lang="es-ES" sz="37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1 Gráfico">
            <a:extLst>
              <a:ext uri="{FF2B5EF4-FFF2-40B4-BE49-F238E27FC236}">
                <a16:creationId xmlns="" xmlns:a16="http://schemas.microsoft.com/office/drawing/2014/main" id="{2FE42B8F-70C5-4E87-9C76-5760C9BA234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64206730"/>
              </p:ext>
            </p:extLst>
          </p:nvPr>
        </p:nvGraphicFramePr>
        <p:xfrm>
          <a:off x="115910" y="1182641"/>
          <a:ext cx="9118242" cy="62227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2 Rectángulo">
            <a:extLst>
              <a:ext uri="{FF2B5EF4-FFF2-40B4-BE49-F238E27FC236}">
                <a16:creationId xmlns="" xmlns:a16="http://schemas.microsoft.com/office/drawing/2014/main" id="{EA58304B-246B-4F41-9301-D2C9CFB4FE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3463" y="6302551"/>
            <a:ext cx="8551748" cy="369332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r>
              <a:rPr lang="es-ES" altLang="es-E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Hospitales se hacen «mayores», pero se congela edad, ¿crisis?, ¿táctica intencionada?</a:t>
            </a:r>
          </a:p>
        </p:txBody>
      </p:sp>
    </p:spTree>
    <p:extLst>
      <p:ext uri="{BB962C8B-B14F-4D97-AF65-F5344CB8AC3E}">
        <p14:creationId xmlns:p14="http://schemas.microsoft.com/office/powerpoint/2010/main" val="3367876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0BC61692-98B3-4D96-8444-358D0C5EC7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1069" y="105819"/>
            <a:ext cx="8801667" cy="954356"/>
          </a:xfrm>
        </p:spPr>
        <p:txBody>
          <a:bodyPr>
            <a:normAutofit fontScale="90000"/>
          </a:bodyPr>
          <a:lstStyle/>
          <a:p>
            <a:r>
              <a:rPr lang="es-ES" sz="33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Gasto sanitarios público consolidado según clasificación funcional. España. </a:t>
            </a:r>
            <a:r>
              <a:rPr lang="es-ES" sz="33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2012-16 </a:t>
            </a:r>
            <a:r>
              <a:rPr lang="es-ES" sz="1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(Mill. €. y %PIB)</a:t>
            </a:r>
          </a:p>
        </p:txBody>
      </p:sp>
      <p:graphicFrame>
        <p:nvGraphicFramePr>
          <p:cNvPr id="3" name="Tabla 2">
            <a:extLst>
              <a:ext uri="{FF2B5EF4-FFF2-40B4-BE49-F238E27FC236}">
                <a16:creationId xmlns="" xmlns:a16="http://schemas.microsoft.com/office/drawing/2014/main" id="{9F17A9D3-B699-42B3-8E36-BA84FD0A039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3835396"/>
              </p:ext>
            </p:extLst>
          </p:nvPr>
        </p:nvGraphicFramePr>
        <p:xfrm>
          <a:off x="191069" y="1378227"/>
          <a:ext cx="8648130" cy="494742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469610">
                  <a:extLst>
                    <a:ext uri="{9D8B030D-6E8A-4147-A177-3AD203B41FA5}">
                      <a16:colId xmlns="" xmlns:a16="http://schemas.microsoft.com/office/drawing/2014/main" val="3030116918"/>
                    </a:ext>
                  </a:extLst>
                </a:gridCol>
                <a:gridCol w="1035704">
                  <a:extLst>
                    <a:ext uri="{9D8B030D-6E8A-4147-A177-3AD203B41FA5}">
                      <a16:colId xmlns="" xmlns:a16="http://schemas.microsoft.com/office/drawing/2014/main" val="3500873216"/>
                    </a:ext>
                  </a:extLst>
                </a:gridCol>
                <a:gridCol w="1035704">
                  <a:extLst>
                    <a:ext uri="{9D8B030D-6E8A-4147-A177-3AD203B41FA5}">
                      <a16:colId xmlns="" xmlns:a16="http://schemas.microsoft.com/office/drawing/2014/main" val="2982828216"/>
                    </a:ext>
                  </a:extLst>
                </a:gridCol>
                <a:gridCol w="1035704">
                  <a:extLst>
                    <a:ext uri="{9D8B030D-6E8A-4147-A177-3AD203B41FA5}">
                      <a16:colId xmlns="" xmlns:a16="http://schemas.microsoft.com/office/drawing/2014/main" val="1933102379"/>
                    </a:ext>
                  </a:extLst>
                </a:gridCol>
                <a:gridCol w="1035704">
                  <a:extLst>
                    <a:ext uri="{9D8B030D-6E8A-4147-A177-3AD203B41FA5}">
                      <a16:colId xmlns="" xmlns:a16="http://schemas.microsoft.com/office/drawing/2014/main" val="2665607087"/>
                    </a:ext>
                  </a:extLst>
                </a:gridCol>
                <a:gridCol w="1035704">
                  <a:extLst>
                    <a:ext uri="{9D8B030D-6E8A-4147-A177-3AD203B41FA5}">
                      <a16:colId xmlns="" xmlns:a16="http://schemas.microsoft.com/office/drawing/2014/main" val="1582701734"/>
                    </a:ext>
                  </a:extLst>
                </a:gridCol>
              </a:tblGrid>
              <a:tr h="344025">
                <a:tc>
                  <a:txBody>
                    <a:bodyPr/>
                    <a:lstStyle/>
                    <a:p>
                      <a:pPr algn="l" fontAlgn="b"/>
                      <a:r>
                        <a:rPr lang="es-ES" sz="17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s-ES" sz="17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2012</a:t>
                      </a:r>
                      <a:endParaRPr lang="es-ES" sz="17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2013</a:t>
                      </a:r>
                      <a:endParaRPr lang="es-ES" sz="17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2014</a:t>
                      </a:r>
                      <a:endParaRPr lang="es-ES" sz="17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2015</a:t>
                      </a:r>
                      <a:endParaRPr lang="es-ES" sz="17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2016</a:t>
                      </a:r>
                      <a:endParaRPr lang="es-ES" sz="17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61981486"/>
                  </a:ext>
                </a:extLst>
              </a:tr>
              <a:tr h="327644">
                <a:tc rowSpan="2">
                  <a:txBody>
                    <a:bodyPr/>
                    <a:lstStyle/>
                    <a:p>
                      <a:pPr algn="l" fontAlgn="ctr"/>
                      <a:r>
                        <a:rPr lang="es-ES" sz="17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Servicios hospitalarios y especializados</a:t>
                      </a:r>
                      <a:endParaRPr lang="es-ES" sz="17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38.720</a:t>
                      </a:r>
                      <a:endParaRPr lang="es-ES" sz="17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37.421</a:t>
                      </a:r>
                      <a:endParaRPr lang="es-ES" sz="17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38.003</a:t>
                      </a:r>
                      <a:endParaRPr lang="es-ES" sz="17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41.110</a:t>
                      </a:r>
                      <a:endParaRPr lang="es-ES" sz="17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41.586</a:t>
                      </a:r>
                      <a:endParaRPr lang="es-ES" sz="17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="" xmlns:a16="http://schemas.microsoft.com/office/drawing/2014/main" val="356198481"/>
                  </a:ext>
                </a:extLst>
              </a:tr>
              <a:tr h="327644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59,86%</a:t>
                      </a:r>
                      <a:endParaRPr lang="es-ES" sz="17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59,11%</a:t>
                      </a:r>
                      <a:endParaRPr lang="es-ES" sz="17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59,85%</a:t>
                      </a:r>
                      <a:endParaRPr lang="es-ES" sz="17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61,84%</a:t>
                      </a:r>
                      <a:endParaRPr lang="es-ES" sz="17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61,52%</a:t>
                      </a:r>
                      <a:endParaRPr lang="es-ES" sz="17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324839060"/>
                  </a:ext>
                </a:extLst>
              </a:tr>
              <a:tr h="327644">
                <a:tc rowSpan="2">
                  <a:txBody>
                    <a:bodyPr/>
                    <a:lstStyle/>
                    <a:p>
                      <a:pPr algn="l" fontAlgn="ctr"/>
                      <a:r>
                        <a:rPr lang="es-ES" sz="17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Servicios primarios</a:t>
                      </a:r>
                      <a:endParaRPr lang="es-ES" sz="17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9.468</a:t>
                      </a:r>
                      <a:endParaRPr lang="es-ES" sz="1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9.138</a:t>
                      </a:r>
                      <a:endParaRPr lang="es-ES" sz="1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9.045</a:t>
                      </a:r>
                      <a:endParaRPr lang="es-ES" sz="1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9.358</a:t>
                      </a:r>
                      <a:endParaRPr lang="es-ES" sz="1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9.530</a:t>
                      </a:r>
                      <a:endParaRPr lang="es-ES" sz="1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="" xmlns:a16="http://schemas.microsoft.com/office/drawing/2014/main" val="3652454783"/>
                  </a:ext>
                </a:extLst>
              </a:tr>
              <a:tr h="327644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14,64%</a:t>
                      </a:r>
                      <a:endParaRPr lang="es-ES" sz="17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14,43%</a:t>
                      </a:r>
                      <a:endParaRPr lang="es-ES" sz="17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14,25%</a:t>
                      </a:r>
                      <a:endParaRPr lang="es-ES" sz="17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14,08%</a:t>
                      </a:r>
                      <a:endParaRPr lang="es-ES" sz="17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1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14,10%</a:t>
                      </a:r>
                      <a:endParaRPr lang="es-ES" sz="17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100184600"/>
                  </a:ext>
                </a:extLst>
              </a:tr>
              <a:tr h="327644">
                <a:tc rowSpan="2">
                  <a:txBody>
                    <a:bodyPr/>
                    <a:lstStyle/>
                    <a:p>
                      <a:pPr algn="l" fontAlgn="ctr"/>
                      <a:r>
                        <a:rPr lang="es-ES" sz="17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Servicios de salud pública</a:t>
                      </a:r>
                      <a:endParaRPr lang="es-ES" sz="17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699</a:t>
                      </a:r>
                      <a:endParaRPr lang="es-ES" sz="1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665</a:t>
                      </a:r>
                      <a:endParaRPr lang="es-ES" sz="1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655</a:t>
                      </a:r>
                      <a:endParaRPr lang="es-ES" sz="1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672</a:t>
                      </a:r>
                      <a:endParaRPr lang="es-ES" sz="1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756</a:t>
                      </a:r>
                      <a:endParaRPr lang="es-ES" sz="1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="" xmlns:a16="http://schemas.microsoft.com/office/drawing/2014/main" val="2491962298"/>
                  </a:ext>
                </a:extLst>
              </a:tr>
              <a:tr h="327644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1,08%</a:t>
                      </a:r>
                      <a:endParaRPr lang="es-ES" sz="1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1,05%</a:t>
                      </a:r>
                      <a:endParaRPr lang="es-ES" sz="1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1,03%</a:t>
                      </a:r>
                      <a:endParaRPr lang="es-ES" sz="1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1,01%</a:t>
                      </a:r>
                      <a:endParaRPr lang="es-ES" sz="1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1,12%</a:t>
                      </a:r>
                      <a:endParaRPr lang="es-ES" sz="1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576271785"/>
                  </a:ext>
                </a:extLst>
              </a:tr>
              <a:tr h="327644">
                <a:tc rowSpan="2">
                  <a:txBody>
                    <a:bodyPr/>
                    <a:lstStyle/>
                    <a:p>
                      <a:pPr algn="l" fontAlgn="ctr"/>
                      <a:r>
                        <a:rPr lang="es-ES" sz="17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Servicios colectivos de salud</a:t>
                      </a:r>
                      <a:endParaRPr lang="es-ES" sz="17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2.038</a:t>
                      </a:r>
                      <a:endParaRPr lang="es-ES" sz="1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2.040</a:t>
                      </a:r>
                      <a:endParaRPr lang="es-ES" sz="1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1.730</a:t>
                      </a:r>
                      <a:endParaRPr lang="es-ES" sz="1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1.864</a:t>
                      </a:r>
                      <a:endParaRPr lang="es-ES" sz="1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1.766</a:t>
                      </a:r>
                      <a:endParaRPr lang="es-ES" sz="1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="" xmlns:a16="http://schemas.microsoft.com/office/drawing/2014/main" val="4150819092"/>
                  </a:ext>
                </a:extLst>
              </a:tr>
              <a:tr h="327644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3,15%</a:t>
                      </a:r>
                      <a:endParaRPr lang="es-ES" sz="1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3,22%</a:t>
                      </a:r>
                      <a:endParaRPr lang="es-ES" sz="1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2,72%</a:t>
                      </a:r>
                      <a:endParaRPr lang="es-ES" sz="1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2,80%</a:t>
                      </a:r>
                      <a:endParaRPr lang="es-ES" sz="1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2,61%</a:t>
                      </a:r>
                      <a:endParaRPr lang="es-ES" sz="1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676803265"/>
                  </a:ext>
                </a:extLst>
              </a:tr>
              <a:tr h="327644">
                <a:tc rowSpan="2">
                  <a:txBody>
                    <a:bodyPr/>
                    <a:lstStyle/>
                    <a:p>
                      <a:pPr algn="l" fontAlgn="ctr"/>
                      <a:r>
                        <a:rPr lang="es-ES" sz="17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Farmacia</a:t>
                      </a:r>
                      <a:endParaRPr lang="es-ES" sz="17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10.834</a:t>
                      </a:r>
                      <a:endParaRPr lang="es-ES" sz="17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10.480</a:t>
                      </a:r>
                      <a:endParaRPr lang="es-ES" sz="17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10.391</a:t>
                      </a:r>
                      <a:endParaRPr lang="es-ES" sz="17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10.463</a:t>
                      </a:r>
                      <a:endParaRPr lang="es-ES" sz="17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10.873</a:t>
                      </a:r>
                      <a:endParaRPr lang="es-ES" sz="17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="" xmlns:a16="http://schemas.microsoft.com/office/drawing/2014/main" val="1832475552"/>
                  </a:ext>
                </a:extLst>
              </a:tr>
              <a:tr h="327644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16,75%</a:t>
                      </a:r>
                      <a:endParaRPr lang="es-ES" sz="17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16,55%</a:t>
                      </a:r>
                      <a:endParaRPr lang="es-ES" sz="17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16,37%</a:t>
                      </a:r>
                      <a:endParaRPr lang="es-ES" sz="17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15,74%</a:t>
                      </a:r>
                      <a:endParaRPr lang="es-ES" sz="17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16,08%</a:t>
                      </a:r>
                      <a:endParaRPr lang="es-ES" sz="17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900489894"/>
                  </a:ext>
                </a:extLst>
              </a:tr>
              <a:tr h="327644">
                <a:tc rowSpan="2">
                  <a:txBody>
                    <a:bodyPr/>
                    <a:lstStyle/>
                    <a:p>
                      <a:pPr algn="l" fontAlgn="ctr"/>
                      <a:r>
                        <a:rPr lang="es-ES" sz="17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Traslado, prótesis y aparatos terapéuticos</a:t>
                      </a:r>
                      <a:endParaRPr lang="es-ES" sz="17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1.248</a:t>
                      </a:r>
                      <a:endParaRPr lang="es-ES" sz="1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1.133</a:t>
                      </a:r>
                      <a:endParaRPr lang="es-ES" sz="1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1.235</a:t>
                      </a:r>
                      <a:endParaRPr lang="es-ES" sz="1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1.213</a:t>
                      </a:r>
                      <a:endParaRPr lang="es-ES" sz="1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1.227</a:t>
                      </a:r>
                      <a:endParaRPr lang="es-ES" sz="1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="" xmlns:a16="http://schemas.microsoft.com/office/drawing/2014/main" val="3889285222"/>
                  </a:ext>
                </a:extLst>
              </a:tr>
              <a:tr h="327644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1,93%</a:t>
                      </a:r>
                      <a:endParaRPr lang="es-ES" sz="1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1,79%</a:t>
                      </a:r>
                      <a:endParaRPr lang="es-ES" sz="1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1,95%</a:t>
                      </a:r>
                      <a:endParaRPr lang="es-ES" sz="1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1,82%</a:t>
                      </a:r>
                      <a:endParaRPr lang="es-ES" sz="1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7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1,82%</a:t>
                      </a:r>
                      <a:endParaRPr lang="es-ES" sz="17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536819299"/>
                  </a:ext>
                </a:extLst>
              </a:tr>
              <a:tr h="327644">
                <a:tc rowSpan="2">
                  <a:txBody>
                    <a:bodyPr/>
                    <a:lstStyle/>
                    <a:p>
                      <a:pPr algn="l" fontAlgn="ctr"/>
                      <a:r>
                        <a:rPr lang="es-ES" sz="15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Gasto de capital</a:t>
                      </a:r>
                      <a:endParaRPr lang="es-ES" sz="15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5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1.072</a:t>
                      </a:r>
                      <a:endParaRPr lang="es-ES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5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850</a:t>
                      </a:r>
                      <a:endParaRPr lang="es-ES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5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859</a:t>
                      </a:r>
                      <a:endParaRPr lang="es-ES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5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1.029</a:t>
                      </a:r>
                      <a:endParaRPr lang="es-ES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5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940</a:t>
                      </a:r>
                      <a:endParaRPr lang="es-ES" sz="1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="" xmlns:a16="http://schemas.microsoft.com/office/drawing/2014/main" val="1810616592"/>
                  </a:ext>
                </a:extLst>
              </a:tr>
              <a:tr h="344025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500" b="1" u="none" strike="noStrike" dirty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1,66%</a:t>
                      </a:r>
                      <a:endParaRPr lang="es-ES" sz="1500" b="1" i="0" u="none" strike="noStrike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500" b="1" u="none" strike="noStrike" dirty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1,34%</a:t>
                      </a:r>
                      <a:endParaRPr lang="es-ES" sz="1500" b="1" i="0" u="none" strike="noStrike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500" b="1" u="none" strike="noStrike" dirty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1,35%</a:t>
                      </a:r>
                      <a:endParaRPr lang="es-ES" sz="1500" b="1" i="0" u="none" strike="noStrike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500" b="1" u="none" strike="noStrike" dirty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1,55%</a:t>
                      </a:r>
                      <a:endParaRPr lang="es-ES" sz="1500" b="1" i="0" u="none" strike="noStrike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500" b="1" u="none" strike="noStrike" dirty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1,39%</a:t>
                      </a:r>
                      <a:endParaRPr lang="es-ES" sz="1500" b="1" i="0" u="none" strike="noStrike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929929215"/>
                  </a:ext>
                </a:extLst>
              </a:tr>
            </a:tbl>
          </a:graphicData>
        </a:graphic>
      </p:graphicFrame>
      <p:sp>
        <p:nvSpPr>
          <p:cNvPr id="4" name="Rectangle 8"/>
          <p:cNvSpPr>
            <a:spLocks noChangeArrowheads="1"/>
          </p:cNvSpPr>
          <p:nvPr/>
        </p:nvSpPr>
        <p:spPr bwMode="auto">
          <a:xfrm>
            <a:off x="263047" y="960787"/>
            <a:ext cx="6826685" cy="307777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buClr>
                <a:srgbClr val="003366"/>
              </a:buClr>
            </a:pPr>
            <a:r>
              <a:rPr lang="es-ES" sz="1400" dirty="0"/>
              <a:t>En 2016: Fuente: Estadística GSP, Mº </a:t>
            </a:r>
            <a:r>
              <a:rPr lang="es-ES" sz="1400" dirty="0" smtClean="0"/>
              <a:t>Sanidad.  </a:t>
            </a:r>
            <a:r>
              <a:rPr lang="es-ES" sz="1400" b="1" dirty="0">
                <a:latin typeface="Times New Roman" pitchFamily="18" charset="0"/>
                <a:cs typeface="Times New Roman" pitchFamily="18" charset="0"/>
              </a:rPr>
              <a:t>Desfase en gastado y presupuestado</a:t>
            </a:r>
            <a:endParaRPr lang="es-ES_tradnl" sz="1400" dirty="0"/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1590805" y="2041707"/>
            <a:ext cx="1929009" cy="307777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buClr>
                <a:srgbClr val="003366"/>
              </a:buClr>
            </a:pPr>
            <a:r>
              <a:rPr lang="es-ES" sz="1400" dirty="0"/>
              <a:t>HOSPITALOCENTRISMO</a:t>
            </a:r>
            <a:endParaRPr lang="es-ES_tradnl" sz="1400" dirty="0"/>
          </a:p>
        </p:txBody>
      </p:sp>
    </p:spTree>
    <p:extLst>
      <p:ext uri="{BB962C8B-B14F-4D97-AF65-F5344CB8AC3E}">
        <p14:creationId xmlns:p14="http://schemas.microsoft.com/office/powerpoint/2010/main" val="88212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7596188" y="6245225"/>
            <a:ext cx="1114425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1pPr>
            <a:lvl2pPr marL="742950" indent="-285750" eaLnBrk="0" hangingPunct="0"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2pPr>
            <a:lvl3pPr marL="1143000" indent="-228600" eaLnBrk="0" hangingPunct="0"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3pPr>
            <a:lvl4pPr marL="1600200" indent="-228600" eaLnBrk="0" hangingPunct="0"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4pPr>
            <a:lvl5pPr marL="2057400" indent="-228600" eaLnBrk="0" hangingPunct="0"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0000"/>
              <a:buFont typeface="Wingdings" pitchFamily="2" charset="2"/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0000"/>
              <a:buFont typeface="Wingdings" pitchFamily="2" charset="2"/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0000"/>
              <a:buFont typeface="Wingdings" pitchFamily="2" charset="2"/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0000"/>
              <a:buFont typeface="Wingdings" pitchFamily="2" charset="2"/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9pPr>
          </a:lstStyle>
          <a:p>
            <a:pPr eaLnBrk="1" hangingPunct="1"/>
            <a:fld id="{FD0C7950-64F1-4999-8D4D-EB808A7B2D23}" type="slidenum">
              <a:rPr lang="en-US" altLang="es-ES" sz="1400" b="0" smtClean="0">
                <a:solidFill>
                  <a:schemeClr val="tx1"/>
                </a:solidFill>
                <a:latin typeface="Times New Roman" pitchFamily="18" charset="0"/>
              </a:rPr>
              <a:pPr eaLnBrk="1" hangingPunct="1"/>
              <a:t>12</a:t>
            </a:fld>
            <a:endParaRPr lang="en-US" altLang="es-ES" sz="1400" b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251520" y="6642556"/>
            <a:ext cx="864096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>
                <a:srgbClr val="003366"/>
              </a:buClr>
              <a:defRPr/>
            </a:pPr>
            <a:r>
              <a:rPr lang="es-ES" sz="800" dirty="0"/>
              <a:t>Estimación a partir de presupuesto sanitario regional para 2017 y cifras de población del INE. Euros al año </a:t>
            </a:r>
          </a:p>
        </p:txBody>
      </p:sp>
      <p:sp>
        <p:nvSpPr>
          <p:cNvPr id="3" name="2 Rectángulo"/>
          <p:cNvSpPr/>
          <p:nvPr/>
        </p:nvSpPr>
        <p:spPr>
          <a:xfrm>
            <a:off x="1259633" y="0"/>
            <a:ext cx="646568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000" b="1" dirty="0"/>
              <a:t>GASTO SANITARIO POR PERSONA-ANDALUCIA VS. P.VASCO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04664"/>
            <a:ext cx="9324528" cy="6264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4 Rectángulo"/>
          <p:cNvSpPr>
            <a:spLocks noChangeArrowheads="1"/>
          </p:cNvSpPr>
          <p:nvPr/>
        </p:nvSpPr>
        <p:spPr bwMode="auto">
          <a:xfrm>
            <a:off x="7102258" y="3886634"/>
            <a:ext cx="2041742" cy="1015663"/>
          </a:xfrm>
          <a:prstGeom prst="rect">
            <a:avLst/>
          </a:prstGeom>
          <a:solidFill>
            <a:srgbClr val="FFFF00"/>
          </a:solidFill>
          <a:ln w="34925">
            <a:solidFill>
              <a:srgbClr val="000818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ES" altLang="es-ES" sz="1200" b="1" dirty="0"/>
              <a:t>Y…¿Privado? (Informe IDIS, en 2016 las que +</a:t>
            </a:r>
            <a:r>
              <a:rPr lang="es-ES" sz="1200" b="1" dirty="0"/>
              <a:t>Baleares, </a:t>
            </a:r>
            <a:r>
              <a:rPr lang="es-ES" sz="1200" b="1" dirty="0" err="1"/>
              <a:t>P.Vasco</a:t>
            </a:r>
            <a:r>
              <a:rPr lang="es-ES" sz="1200" b="1" dirty="0"/>
              <a:t>, Navarra, Madrid y Cataluña y </a:t>
            </a:r>
            <a:r>
              <a:rPr lang="es-ES" sz="1200" b="1" dirty="0" smtClean="0"/>
              <a:t>Andalucía, </a:t>
            </a:r>
            <a:r>
              <a:rPr lang="es-ES" sz="1200" b="1" dirty="0"/>
              <a:t>Rioja y </a:t>
            </a:r>
            <a:r>
              <a:rPr lang="es-ES" sz="1200" b="1" u="sng" dirty="0">
                <a:solidFill>
                  <a:srgbClr val="FF0000"/>
                </a:solidFill>
              </a:rPr>
              <a:t>Murcia </a:t>
            </a:r>
            <a:r>
              <a:rPr lang="es-ES" sz="1200" b="1" dirty="0"/>
              <a:t>las que menos. </a:t>
            </a:r>
            <a:endParaRPr lang="es-ES" altLang="es-ES" sz="1200" b="1" dirty="0"/>
          </a:p>
        </p:txBody>
      </p:sp>
      <p:sp>
        <p:nvSpPr>
          <p:cNvPr id="7" name="6 Rectángulo"/>
          <p:cNvSpPr/>
          <p:nvPr/>
        </p:nvSpPr>
        <p:spPr>
          <a:xfrm>
            <a:off x="7307612" y="1509739"/>
            <a:ext cx="488560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b="1" dirty="0">
                <a:latin typeface="Times New Roman" pitchFamily="18" charset="0"/>
                <a:cs typeface="Times New Roman" pitchFamily="18" charset="0"/>
              </a:rPr>
              <a:t>+Diferencias por </a:t>
            </a:r>
            <a:endParaRPr lang="es-ES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s-ES" b="1" dirty="0" smtClean="0">
                <a:latin typeface="Times New Roman" pitchFamily="18" charset="0"/>
                <a:cs typeface="Times New Roman" pitchFamily="18" charset="0"/>
              </a:rPr>
              <a:t>estructura </a:t>
            </a:r>
            <a:r>
              <a:rPr lang="es-ES" b="1" dirty="0">
                <a:latin typeface="Times New Roman" pitchFamily="18" charset="0"/>
                <a:cs typeface="Times New Roman" pitchFamily="18" charset="0"/>
              </a:rPr>
              <a:t>socio </a:t>
            </a:r>
            <a:endParaRPr lang="es-ES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s-ES" b="1" dirty="0" smtClean="0">
                <a:latin typeface="Times New Roman" pitchFamily="18" charset="0"/>
                <a:cs typeface="Times New Roman" pitchFamily="18" charset="0"/>
              </a:rPr>
              <a:t>demográficas</a:t>
            </a:r>
            <a:endParaRPr lang="es-E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3 Flecha derecha"/>
          <p:cNvSpPr/>
          <p:nvPr/>
        </p:nvSpPr>
        <p:spPr>
          <a:xfrm>
            <a:off x="-211942" y="142796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24076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7596188" y="6245225"/>
            <a:ext cx="1114425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1pPr>
            <a:lvl2pPr marL="742950" indent="-285750" eaLnBrk="0" hangingPunct="0"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2pPr>
            <a:lvl3pPr marL="1143000" indent="-228600" eaLnBrk="0" hangingPunct="0"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3pPr>
            <a:lvl4pPr marL="1600200" indent="-228600" eaLnBrk="0" hangingPunct="0"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4pPr>
            <a:lvl5pPr marL="2057400" indent="-228600" eaLnBrk="0" hangingPunct="0"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0000"/>
              <a:buFont typeface="Wingdings" pitchFamily="2" charset="2"/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0000"/>
              <a:buFont typeface="Wingdings" pitchFamily="2" charset="2"/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0000"/>
              <a:buFont typeface="Wingdings" pitchFamily="2" charset="2"/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0000"/>
              <a:buFont typeface="Wingdings" pitchFamily="2" charset="2"/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9pPr>
          </a:lstStyle>
          <a:p>
            <a:pPr eaLnBrk="1" hangingPunct="1"/>
            <a:fld id="{FD0C7950-64F1-4999-8D4D-EB808A7B2D23}" type="slidenum">
              <a:rPr lang="en-US" altLang="es-ES" sz="1400" b="0" smtClean="0">
                <a:solidFill>
                  <a:schemeClr val="tx1"/>
                </a:solidFill>
                <a:latin typeface="Times New Roman" pitchFamily="18" charset="0"/>
              </a:rPr>
              <a:pPr eaLnBrk="1" hangingPunct="1"/>
              <a:t>13</a:t>
            </a:fld>
            <a:endParaRPr lang="en-US" altLang="es-ES" sz="1400" b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240579" y="6577607"/>
            <a:ext cx="864096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>
                <a:srgbClr val="003366"/>
              </a:buClr>
              <a:defRPr/>
            </a:pPr>
            <a:r>
              <a:rPr lang="es-ES" sz="1100" dirty="0"/>
              <a:t>Estimación a partir de presupuesto sanitario regional para 2017 </a:t>
            </a:r>
          </a:p>
        </p:txBody>
      </p:sp>
      <p:sp>
        <p:nvSpPr>
          <p:cNvPr id="3" name="2 Rectángulo"/>
          <p:cNvSpPr/>
          <p:nvPr/>
        </p:nvSpPr>
        <p:spPr>
          <a:xfrm>
            <a:off x="613776" y="8224"/>
            <a:ext cx="809181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2000" b="1" dirty="0"/>
              <a:t>ESFUERZO PRESUPUESTARIO </a:t>
            </a:r>
            <a:r>
              <a:rPr lang="es-ES" sz="2000" b="1" dirty="0" smtClean="0"/>
              <a:t>(%) </a:t>
            </a:r>
            <a:r>
              <a:rPr lang="es-ES" sz="2000" b="1" dirty="0"/>
              <a:t>EN SANIDAD EN 2017 </a:t>
            </a:r>
          </a:p>
        </p:txBody>
      </p:sp>
      <p:graphicFrame>
        <p:nvGraphicFramePr>
          <p:cNvPr id="7" name="9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69905367"/>
              </p:ext>
            </p:extLst>
          </p:nvPr>
        </p:nvGraphicFramePr>
        <p:xfrm>
          <a:off x="240579" y="420229"/>
          <a:ext cx="8640960" cy="62881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3 Flecha arriba"/>
          <p:cNvSpPr/>
          <p:nvPr/>
        </p:nvSpPr>
        <p:spPr>
          <a:xfrm>
            <a:off x="7283247" y="6104166"/>
            <a:ext cx="242316" cy="582853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8 Flecha arriba"/>
          <p:cNvSpPr/>
          <p:nvPr/>
        </p:nvSpPr>
        <p:spPr>
          <a:xfrm>
            <a:off x="6732240" y="6125559"/>
            <a:ext cx="242316" cy="582853"/>
          </a:xfrm>
          <a:prstGeom prst="up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10 Flecha arriba"/>
          <p:cNvSpPr/>
          <p:nvPr/>
        </p:nvSpPr>
        <p:spPr>
          <a:xfrm>
            <a:off x="5868144" y="6125559"/>
            <a:ext cx="242316" cy="582853"/>
          </a:xfrm>
          <a:prstGeom prst="up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11 Flecha arriba"/>
          <p:cNvSpPr/>
          <p:nvPr/>
        </p:nvSpPr>
        <p:spPr>
          <a:xfrm>
            <a:off x="1619672" y="6021671"/>
            <a:ext cx="242316" cy="582853"/>
          </a:xfrm>
          <a:prstGeom prst="up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9 Flecha arriba"/>
          <p:cNvSpPr/>
          <p:nvPr/>
        </p:nvSpPr>
        <p:spPr>
          <a:xfrm>
            <a:off x="8366676" y="6077522"/>
            <a:ext cx="242316" cy="582853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12 Flecha arriba"/>
          <p:cNvSpPr/>
          <p:nvPr/>
        </p:nvSpPr>
        <p:spPr>
          <a:xfrm>
            <a:off x="740413" y="5958835"/>
            <a:ext cx="242316" cy="582853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34313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7596188" y="6245225"/>
            <a:ext cx="1114425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1pPr>
            <a:lvl2pPr marL="742950" indent="-285750" eaLnBrk="0" hangingPunct="0"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2pPr>
            <a:lvl3pPr marL="1143000" indent="-228600" eaLnBrk="0" hangingPunct="0"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3pPr>
            <a:lvl4pPr marL="1600200" indent="-228600" eaLnBrk="0" hangingPunct="0"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4pPr>
            <a:lvl5pPr marL="2057400" indent="-228600" eaLnBrk="0" hangingPunct="0"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0000"/>
              <a:buFont typeface="Wingdings" pitchFamily="2" charset="2"/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0000"/>
              <a:buFont typeface="Wingdings" pitchFamily="2" charset="2"/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0000"/>
              <a:buFont typeface="Wingdings" pitchFamily="2" charset="2"/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0000"/>
              <a:buFont typeface="Wingdings" pitchFamily="2" charset="2"/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9pPr>
          </a:lstStyle>
          <a:p>
            <a:pPr eaLnBrk="1" hangingPunct="1"/>
            <a:fld id="{FD0C7950-64F1-4999-8D4D-EB808A7B2D23}" type="slidenum">
              <a:rPr lang="en-US" altLang="es-ES" sz="1400" b="0" smtClean="0">
                <a:solidFill>
                  <a:schemeClr val="tx1"/>
                </a:solidFill>
                <a:latin typeface="Times New Roman" pitchFamily="18" charset="0"/>
              </a:rPr>
              <a:pPr eaLnBrk="1" hangingPunct="1"/>
              <a:t>14</a:t>
            </a:fld>
            <a:endParaRPr lang="en-US" altLang="es-ES" sz="1400" b="0">
              <a:solidFill>
                <a:schemeClr val="tx1"/>
              </a:solidFill>
              <a:latin typeface="Times New Roman" pitchFamily="18" charset="0"/>
            </a:endParaRPr>
          </a:p>
        </p:txBody>
      </p:sp>
      <p:graphicFrame>
        <p:nvGraphicFramePr>
          <p:cNvPr id="6" name="Gráfico 5">
            <a:extLst>
              <a:ext uri="{FF2B5EF4-FFF2-40B4-BE49-F238E27FC236}">
                <a16:creationId xmlns="" xmlns:a16="http://schemas.microsoft.com/office/drawing/2014/main" id="{69F0831D-1295-481B-B4D1-6FEF5F3B7F6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32410494"/>
              </p:ext>
            </p:extLst>
          </p:nvPr>
        </p:nvGraphicFramePr>
        <p:xfrm>
          <a:off x="204182" y="1816217"/>
          <a:ext cx="8151252" cy="50417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ítulo 1">
            <a:extLst>
              <a:ext uri="{FF2B5EF4-FFF2-40B4-BE49-F238E27FC236}">
                <a16:creationId xmlns="" xmlns:a16="http://schemas.microsoft.com/office/drawing/2014/main" id="{4A46C87E-D285-43E3-906B-0A77EB0A368D}"/>
              </a:ext>
            </a:extLst>
          </p:cNvPr>
          <p:cNvSpPr txBox="1">
            <a:spLocks/>
          </p:cNvSpPr>
          <p:nvPr/>
        </p:nvSpPr>
        <p:spPr>
          <a:xfrm>
            <a:off x="204182" y="181867"/>
            <a:ext cx="8855928" cy="697658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Presupuestos iniciales </a:t>
            </a:r>
            <a:r>
              <a:rPr lang="es-ES" sz="2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2018: </a:t>
            </a:r>
            <a:r>
              <a:rPr lang="es-ES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sanidad per </a:t>
            </a:r>
            <a:r>
              <a:rPr lang="es-ES" sz="2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cápita. </a:t>
            </a:r>
            <a:r>
              <a:rPr lang="es-ES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CC.AA.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="" xmlns:a16="http://schemas.microsoft.com/office/drawing/2014/main" id="{8C181F1E-8CA1-4238-AA1B-DB65490A33D9}"/>
              </a:ext>
            </a:extLst>
          </p:cNvPr>
          <p:cNvSpPr txBox="1"/>
          <p:nvPr/>
        </p:nvSpPr>
        <p:spPr>
          <a:xfrm>
            <a:off x="6244467" y="957778"/>
            <a:ext cx="2703442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s-ES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P.Vasco</a:t>
            </a:r>
            <a:r>
              <a:rPr lang="es-E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CC.AA. </a:t>
            </a:r>
            <a:r>
              <a:rPr lang="es-E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+destina. </a:t>
            </a:r>
            <a:r>
              <a:rPr lang="es-E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Andalucía la que menos.</a:t>
            </a:r>
          </a:p>
        </p:txBody>
      </p:sp>
      <p:pic>
        <p:nvPicPr>
          <p:cNvPr id="9" name="Imagen 10" descr="Imagen que contiene botella&#10;&#10;Descripción generada con confianza alta">
            <a:extLst>
              <a:ext uri="{FF2B5EF4-FFF2-40B4-BE49-F238E27FC236}">
                <a16:creationId xmlns="" xmlns:a16="http://schemas.microsoft.com/office/drawing/2014/main" id="{6927C50E-0D6B-44DC-A9FD-D2FA8322BE5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2680" y="751561"/>
            <a:ext cx="3636518" cy="1615858"/>
          </a:xfrm>
          <a:prstGeom prst="rect">
            <a:avLst/>
          </a:prstGeom>
        </p:spPr>
      </p:pic>
      <p:sp>
        <p:nvSpPr>
          <p:cNvPr id="10" name="9 Flecha arriba"/>
          <p:cNvSpPr/>
          <p:nvPr/>
        </p:nvSpPr>
        <p:spPr>
          <a:xfrm>
            <a:off x="6656947" y="5866172"/>
            <a:ext cx="242316" cy="582853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67687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7596188" y="6245225"/>
            <a:ext cx="1114425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1pPr>
            <a:lvl2pPr marL="742950" indent="-285750" eaLnBrk="0" hangingPunct="0"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2pPr>
            <a:lvl3pPr marL="1143000" indent="-228600" eaLnBrk="0" hangingPunct="0"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3pPr>
            <a:lvl4pPr marL="1600200" indent="-228600" eaLnBrk="0" hangingPunct="0"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4pPr>
            <a:lvl5pPr marL="2057400" indent="-228600" eaLnBrk="0" hangingPunct="0"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0000"/>
              <a:buFont typeface="Wingdings" pitchFamily="2" charset="2"/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0000"/>
              <a:buFont typeface="Wingdings" pitchFamily="2" charset="2"/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0000"/>
              <a:buFont typeface="Wingdings" pitchFamily="2" charset="2"/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0000"/>
              <a:buFont typeface="Wingdings" pitchFamily="2" charset="2"/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9pPr>
          </a:lstStyle>
          <a:p>
            <a:pPr eaLnBrk="1" hangingPunct="1"/>
            <a:fld id="{FD0C7950-64F1-4999-8D4D-EB808A7B2D23}" type="slidenum">
              <a:rPr lang="en-US" altLang="es-ES" sz="1400" b="0" smtClean="0">
                <a:solidFill>
                  <a:schemeClr val="tx1"/>
                </a:solidFill>
                <a:latin typeface="Times New Roman" pitchFamily="18" charset="0"/>
              </a:rPr>
              <a:pPr eaLnBrk="1" hangingPunct="1"/>
              <a:t>15</a:t>
            </a:fld>
            <a:endParaRPr lang="en-US" altLang="es-ES" sz="1400" b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7" name="Título 1">
            <a:extLst>
              <a:ext uri="{FF2B5EF4-FFF2-40B4-BE49-F238E27FC236}">
                <a16:creationId xmlns="" xmlns:a16="http://schemas.microsoft.com/office/drawing/2014/main" id="{4A46C87E-D285-43E3-906B-0A77EB0A368D}"/>
              </a:ext>
            </a:extLst>
          </p:cNvPr>
          <p:cNvSpPr txBox="1">
            <a:spLocks/>
          </p:cNvSpPr>
          <p:nvPr/>
        </p:nvSpPr>
        <p:spPr>
          <a:xfrm>
            <a:off x="204182" y="344705"/>
            <a:ext cx="8855928" cy="697658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Presupuestos iniciales </a:t>
            </a:r>
            <a:r>
              <a:rPr lang="es-ES" sz="2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2018 sanidad </a:t>
            </a:r>
            <a:r>
              <a:rPr lang="es-ES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 PIB por CC.AA.</a:t>
            </a:r>
          </a:p>
        </p:txBody>
      </p:sp>
      <p:graphicFrame>
        <p:nvGraphicFramePr>
          <p:cNvPr id="9" name="Gráfico 8">
            <a:extLst>
              <a:ext uri="{FF2B5EF4-FFF2-40B4-BE49-F238E27FC236}">
                <a16:creationId xmlns="" xmlns:a16="http://schemas.microsoft.com/office/drawing/2014/main" id="{922125B9-9F27-4DFD-AB33-4D60D4D3118F}"/>
              </a:ext>
            </a:extLst>
          </p:cNvPr>
          <p:cNvGraphicFramePr>
            <a:graphicFrameLocks/>
          </p:cNvGraphicFramePr>
          <p:nvPr/>
        </p:nvGraphicFramePr>
        <p:xfrm>
          <a:off x="204182" y="1192670"/>
          <a:ext cx="8629425" cy="5258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CuadroTexto 7">
            <a:extLst>
              <a:ext uri="{FF2B5EF4-FFF2-40B4-BE49-F238E27FC236}">
                <a16:creationId xmlns="" xmlns:a16="http://schemas.microsoft.com/office/drawing/2014/main" id="{D459D13F-60AE-45F3-ADB3-4AE5884A23F3}"/>
              </a:ext>
            </a:extLst>
          </p:cNvPr>
          <p:cNvSpPr txBox="1"/>
          <p:nvPr/>
        </p:nvSpPr>
        <p:spPr>
          <a:xfrm>
            <a:off x="6231045" y="1192670"/>
            <a:ext cx="2703442" cy="92333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s-E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Madrid</a:t>
            </a:r>
            <a:r>
              <a:rPr lang="es-E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Cataluña y </a:t>
            </a:r>
            <a:r>
              <a:rPr lang="es-ES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P.Vasco</a:t>
            </a:r>
            <a:r>
              <a:rPr lang="es-E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son CC.AA. que menos </a:t>
            </a:r>
            <a:r>
              <a:rPr lang="es-E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destinan </a:t>
            </a:r>
            <a:r>
              <a:rPr lang="es-E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s-E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sanidad</a:t>
            </a:r>
            <a:endParaRPr lang="es-E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2 Rectángulo">
            <a:extLst>
              <a:ext uri="{FF2B5EF4-FFF2-40B4-BE49-F238E27FC236}">
                <a16:creationId xmlns="" xmlns:a16="http://schemas.microsoft.com/office/drawing/2014/main" id="{DB79DA9E-3E41-4FCF-B155-F9372D4C77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09236" y="1365446"/>
            <a:ext cx="3131019" cy="369332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r>
              <a:rPr lang="es-ES" altLang="es-E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Demanda inducida por oferta</a:t>
            </a:r>
          </a:p>
        </p:txBody>
      </p:sp>
      <p:sp>
        <p:nvSpPr>
          <p:cNvPr id="10" name="9 Flecha arriba"/>
          <p:cNvSpPr/>
          <p:nvPr/>
        </p:nvSpPr>
        <p:spPr>
          <a:xfrm>
            <a:off x="4264481" y="5515444"/>
            <a:ext cx="242316" cy="582853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54137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áfico 2">
            <a:extLst>
              <a:ext uri="{FF2B5EF4-FFF2-40B4-BE49-F238E27FC236}">
                <a16:creationId xmlns="" xmlns:a16="http://schemas.microsoft.com/office/drawing/2014/main" id="{226D3331-FCF3-4CD8-B417-7E36A65016E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71467262"/>
              </p:ext>
            </p:extLst>
          </p:nvPr>
        </p:nvGraphicFramePr>
        <p:xfrm>
          <a:off x="323528" y="1300295"/>
          <a:ext cx="8715821" cy="49327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Rectangle 2">
            <a:extLst>
              <a:ext uri="{FF2B5EF4-FFF2-40B4-BE49-F238E27FC236}">
                <a16:creationId xmlns="" xmlns:a16="http://schemas.microsoft.com/office/drawing/2014/main" id="{9E48B96E-4367-42FB-8583-DE61407482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528" y="288910"/>
            <a:ext cx="8715821" cy="1011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altLang="es-ES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GASTO SANITARIO PÚBLICO </a:t>
            </a:r>
            <a:r>
              <a:rPr lang="es-ES" altLang="es-ES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CCAA </a:t>
            </a:r>
            <a:r>
              <a:rPr lang="es-ES" altLang="es-ES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POR PIB </a:t>
            </a:r>
            <a:r>
              <a:rPr lang="es-ES" altLang="es-ES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REGIONAL (2002-16)</a:t>
            </a:r>
            <a:endParaRPr lang="es-ES" altLang="es-ES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="" xmlns:a16="http://schemas.microsoft.com/office/drawing/2014/main" id="{AE5969C6-918F-4542-970C-57233E0F34AF}"/>
              </a:ext>
            </a:extLst>
          </p:cNvPr>
          <p:cNvSpPr txBox="1"/>
          <p:nvPr/>
        </p:nvSpPr>
        <p:spPr>
          <a:xfrm>
            <a:off x="1626315" y="6199758"/>
            <a:ext cx="69460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Fuente: </a:t>
            </a:r>
            <a:r>
              <a:rPr lang="es-E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pt-BR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laboración</a:t>
            </a:r>
            <a:r>
              <a:rPr lang="pt-B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B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propia</a:t>
            </a:r>
            <a:r>
              <a:rPr lang="pt-B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partir </a:t>
            </a:r>
            <a:r>
              <a:rPr lang="pt-B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 Mº </a:t>
            </a:r>
            <a:r>
              <a:rPr lang="pt-B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Sanidad</a:t>
            </a:r>
            <a:r>
              <a:rPr lang="pt-BR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s-E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260338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7596188" y="6245225"/>
            <a:ext cx="1114425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1pPr>
            <a:lvl2pPr marL="742950" indent="-285750" eaLnBrk="0" hangingPunct="0"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2pPr>
            <a:lvl3pPr marL="1143000" indent="-228600" eaLnBrk="0" hangingPunct="0"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3pPr>
            <a:lvl4pPr marL="1600200" indent="-228600" eaLnBrk="0" hangingPunct="0"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4pPr>
            <a:lvl5pPr marL="2057400" indent="-228600" eaLnBrk="0" hangingPunct="0"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0000"/>
              <a:buFont typeface="Wingdings" pitchFamily="2" charset="2"/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0000"/>
              <a:buFont typeface="Wingdings" pitchFamily="2" charset="2"/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0000"/>
              <a:buFont typeface="Wingdings" pitchFamily="2" charset="2"/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0000"/>
              <a:buFont typeface="Wingdings" pitchFamily="2" charset="2"/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9pPr>
          </a:lstStyle>
          <a:p>
            <a:pPr eaLnBrk="1" hangingPunct="1"/>
            <a:fld id="{FD0C7950-64F1-4999-8D4D-EB808A7B2D23}" type="slidenum">
              <a:rPr lang="en-US" altLang="es-ES" sz="1400" b="0" smtClean="0">
                <a:solidFill>
                  <a:schemeClr val="tx1"/>
                </a:solidFill>
                <a:latin typeface="Times New Roman" pitchFamily="18" charset="0"/>
              </a:rPr>
              <a:pPr eaLnBrk="1" hangingPunct="1"/>
              <a:t>17</a:t>
            </a:fld>
            <a:endParaRPr lang="en-US" altLang="es-ES" sz="1400" b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7" name="Título 1">
            <a:extLst>
              <a:ext uri="{FF2B5EF4-FFF2-40B4-BE49-F238E27FC236}">
                <a16:creationId xmlns="" xmlns:a16="http://schemas.microsoft.com/office/drawing/2014/main" id="{4A46C87E-D285-43E3-906B-0A77EB0A368D}"/>
              </a:ext>
            </a:extLst>
          </p:cNvPr>
          <p:cNvSpPr txBox="1">
            <a:spLocks/>
          </p:cNvSpPr>
          <p:nvPr/>
        </p:nvSpPr>
        <p:spPr>
          <a:xfrm>
            <a:off x="0" y="344705"/>
            <a:ext cx="9060110" cy="697658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Resultados. </a:t>
            </a:r>
            <a:r>
              <a:rPr lang="es-ES" sz="2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Convergencia de </a:t>
            </a:r>
            <a:r>
              <a:rPr lang="es-ES" sz="2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gasto sanitario per cápita por CC.AA</a:t>
            </a:r>
            <a:r>
              <a:rPr lang="es-ES" sz="2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graphicFrame>
        <p:nvGraphicFramePr>
          <p:cNvPr id="10" name="Gráfico 9">
            <a:extLst>
              <a:ext uri="{FF2B5EF4-FFF2-40B4-BE49-F238E27FC236}">
                <a16:creationId xmlns="" xmlns:a16="http://schemas.microsoft.com/office/drawing/2014/main" id="{F361EC48-2FA3-4837-B8FC-0DA77FA8F47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41122458"/>
              </p:ext>
            </p:extLst>
          </p:nvPr>
        </p:nvGraphicFramePr>
        <p:xfrm>
          <a:off x="4341180" y="932157"/>
          <a:ext cx="4718929" cy="22745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Gráfico 10">
            <a:extLst>
              <a:ext uri="{FF2B5EF4-FFF2-40B4-BE49-F238E27FC236}">
                <a16:creationId xmlns="" xmlns:a16="http://schemas.microsoft.com/office/drawing/2014/main" id="{701E48A7-70A7-4C02-B3E2-A92D1D6B9AB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95187198"/>
              </p:ext>
            </p:extLst>
          </p:nvPr>
        </p:nvGraphicFramePr>
        <p:xfrm>
          <a:off x="71021" y="3178206"/>
          <a:ext cx="6258758" cy="36132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" name="6 Rectángulo">
            <a:extLst>
              <a:ext uri="{FF2B5EF4-FFF2-40B4-BE49-F238E27FC236}">
                <a16:creationId xmlns="" xmlns:a16="http://schemas.microsoft.com/office/drawing/2014/main" id="{F220861E-C1A5-49D7-B9F6-E877850270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27553" y="1277635"/>
            <a:ext cx="2918564" cy="92333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  <a:buClr>
                <a:schemeClr val="bg1"/>
              </a:buClr>
              <a:buSzPct val="70000"/>
              <a:buFont typeface="Wingdings" panose="05000000000000000000" pitchFamily="2" charset="2"/>
              <a:buNone/>
            </a:pPr>
            <a:r>
              <a:rPr lang="es-ES" altLang="es-ES" sz="2000" b="1" dirty="0">
                <a:solidFill>
                  <a:srgbClr val="00101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Fluctuaciones a lo largo </a:t>
            </a:r>
            <a:r>
              <a:rPr lang="es-ES" altLang="es-ES" sz="2000" b="1" dirty="0" smtClean="0">
                <a:solidFill>
                  <a:srgbClr val="00101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 periodo y se </a:t>
            </a:r>
            <a:r>
              <a:rPr lang="es-ES" altLang="es-ES" sz="2000" b="1" dirty="0">
                <a:solidFill>
                  <a:srgbClr val="00101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reduce </a:t>
            </a:r>
            <a:r>
              <a:rPr lang="es-ES" altLang="es-ES" sz="2000" b="1" dirty="0" smtClean="0">
                <a:solidFill>
                  <a:srgbClr val="00101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CV: </a:t>
            </a:r>
            <a:r>
              <a:rPr lang="es-ES" altLang="es-ES" sz="2000" b="1" u="sng" dirty="0" smtClean="0">
                <a:solidFill>
                  <a:srgbClr val="00101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convergencia sigma</a:t>
            </a:r>
            <a:endParaRPr lang="es-ES" altLang="es-ES" sz="2000" b="1" u="sng" dirty="0">
              <a:solidFill>
                <a:srgbClr val="00101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6 Rectángulo">
            <a:extLst>
              <a:ext uri="{FF2B5EF4-FFF2-40B4-BE49-F238E27FC236}">
                <a16:creationId xmlns="" xmlns:a16="http://schemas.microsoft.com/office/drawing/2014/main" id="{9A23D4C3-5ED4-4D0A-9E0B-B6F7A96F76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29779" y="3812960"/>
            <a:ext cx="2504564" cy="1200329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  <a:buClr>
                <a:schemeClr val="bg1"/>
              </a:buClr>
              <a:buSzPct val="70000"/>
              <a:buFont typeface="Wingdings" panose="05000000000000000000" pitchFamily="2" charset="2"/>
              <a:buNone/>
            </a:pPr>
            <a:r>
              <a:rPr lang="es-ES" altLang="es-ES" sz="2000" b="1" u="sng" dirty="0" smtClean="0">
                <a:solidFill>
                  <a:srgbClr val="00101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Convergencia beta:</a:t>
            </a:r>
            <a:r>
              <a:rPr lang="es-ES" altLang="es-ES" sz="2000" b="1" dirty="0" smtClean="0">
                <a:solidFill>
                  <a:srgbClr val="00101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altLang="es-ES" sz="2000" b="1" dirty="0" err="1" smtClean="0">
                <a:solidFill>
                  <a:srgbClr val="00101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coefic</a:t>
            </a:r>
            <a:r>
              <a:rPr lang="es-ES" altLang="es-ES" sz="2000" b="1" dirty="0" smtClean="0">
                <a:solidFill>
                  <a:srgbClr val="00101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ES" altLang="es-ES" sz="2000" b="1" dirty="0">
                <a:solidFill>
                  <a:srgbClr val="00101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negativo </a:t>
            </a:r>
            <a:r>
              <a:rPr lang="es-ES" altLang="es-ES" sz="2000" b="1" dirty="0" smtClean="0">
                <a:solidFill>
                  <a:srgbClr val="00101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 log. </a:t>
            </a:r>
            <a:r>
              <a:rPr lang="es-ES" altLang="es-ES" sz="2000" b="1" dirty="0">
                <a:solidFill>
                  <a:srgbClr val="00101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gasto sanitario y </a:t>
            </a:r>
            <a:r>
              <a:rPr lang="es-ES" altLang="es-ES" sz="2000" b="1" dirty="0" smtClean="0">
                <a:solidFill>
                  <a:srgbClr val="00101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significatividad</a:t>
            </a:r>
            <a:endParaRPr lang="es-ES" altLang="es-ES" sz="2000" b="1" dirty="0">
              <a:solidFill>
                <a:srgbClr val="00101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6329779" y="5635379"/>
            <a:ext cx="4572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ES" sz="1400" i="1" dirty="0" smtClean="0"/>
              <a:t>Convergencia </a:t>
            </a:r>
            <a:r>
              <a:rPr lang="es-ES" sz="1400" i="1" dirty="0"/>
              <a:t>beta </a:t>
            </a:r>
            <a:r>
              <a:rPr lang="es-ES" sz="1400" i="1" dirty="0" smtClean="0"/>
              <a:t>es condición </a:t>
            </a:r>
          </a:p>
          <a:p>
            <a:r>
              <a:rPr lang="es-ES" sz="1400" i="1" dirty="0" smtClean="0"/>
              <a:t>necesaria</a:t>
            </a:r>
            <a:r>
              <a:rPr lang="es-ES" sz="1400" i="1" dirty="0"/>
              <a:t>, aunque no suficiente, </a:t>
            </a:r>
            <a:endParaRPr lang="es-ES" sz="1400" i="1" dirty="0" smtClean="0"/>
          </a:p>
          <a:p>
            <a:r>
              <a:rPr lang="es-ES" sz="1400" i="1" dirty="0" smtClean="0"/>
              <a:t>para </a:t>
            </a:r>
            <a:r>
              <a:rPr lang="es-ES" sz="1400" i="1" dirty="0"/>
              <a:t>que </a:t>
            </a:r>
            <a:r>
              <a:rPr lang="es-ES" sz="1400" i="1" dirty="0" smtClean="0"/>
              <a:t>haya la </a:t>
            </a:r>
            <a:r>
              <a:rPr lang="es-ES" sz="1400" i="1" dirty="0"/>
              <a:t>sigma.</a:t>
            </a:r>
          </a:p>
        </p:txBody>
      </p:sp>
    </p:spTree>
    <p:extLst>
      <p:ext uri="{BB962C8B-B14F-4D97-AF65-F5344CB8AC3E}">
        <p14:creationId xmlns:p14="http://schemas.microsoft.com/office/powerpoint/2010/main" val="4041977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7596188" y="6245225"/>
            <a:ext cx="1114425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1pPr>
            <a:lvl2pPr marL="742950" indent="-285750" eaLnBrk="0" hangingPunct="0"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2pPr>
            <a:lvl3pPr marL="1143000" indent="-228600" eaLnBrk="0" hangingPunct="0"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3pPr>
            <a:lvl4pPr marL="1600200" indent="-228600" eaLnBrk="0" hangingPunct="0"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4pPr>
            <a:lvl5pPr marL="2057400" indent="-228600" eaLnBrk="0" hangingPunct="0"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0000"/>
              <a:buFont typeface="Wingdings" pitchFamily="2" charset="2"/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0000"/>
              <a:buFont typeface="Wingdings" pitchFamily="2" charset="2"/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0000"/>
              <a:buFont typeface="Wingdings" pitchFamily="2" charset="2"/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0000"/>
              <a:buFont typeface="Wingdings" pitchFamily="2" charset="2"/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9pPr>
          </a:lstStyle>
          <a:p>
            <a:pPr eaLnBrk="1" hangingPunct="1"/>
            <a:fld id="{FD0C7950-64F1-4999-8D4D-EB808A7B2D23}" type="slidenum">
              <a:rPr lang="en-US" altLang="es-ES" sz="1400" b="0" smtClean="0">
                <a:solidFill>
                  <a:schemeClr val="tx1"/>
                </a:solidFill>
                <a:latin typeface="Times New Roman" pitchFamily="18" charset="0"/>
              </a:rPr>
              <a:pPr eaLnBrk="1" hangingPunct="1"/>
              <a:t>18</a:t>
            </a:fld>
            <a:endParaRPr lang="en-US" altLang="es-ES" sz="1400" b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6" name="Título 1">
            <a:extLst>
              <a:ext uri="{FF2B5EF4-FFF2-40B4-BE49-F238E27FC236}">
                <a16:creationId xmlns="" xmlns:a16="http://schemas.microsoft.com/office/drawing/2014/main" id="{219FD9D6-4C91-49EC-AED6-85A3A4A51418}"/>
              </a:ext>
            </a:extLst>
          </p:cNvPr>
          <p:cNvSpPr txBox="1">
            <a:spLocks/>
          </p:cNvSpPr>
          <p:nvPr/>
        </p:nvSpPr>
        <p:spPr>
          <a:xfrm>
            <a:off x="204182" y="144288"/>
            <a:ext cx="8855928" cy="697658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Resultados. </a:t>
            </a:r>
            <a:r>
              <a:rPr lang="es-ES" sz="2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Convergencia </a:t>
            </a:r>
            <a:r>
              <a:rPr lang="es-ES" sz="2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 </a:t>
            </a:r>
            <a:r>
              <a:rPr lang="es-ES" sz="2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gasto sanitario % PIB por CC.AA.</a:t>
            </a:r>
          </a:p>
        </p:txBody>
      </p:sp>
      <p:graphicFrame>
        <p:nvGraphicFramePr>
          <p:cNvPr id="4" name="Gráfico 3">
            <a:extLst>
              <a:ext uri="{FF2B5EF4-FFF2-40B4-BE49-F238E27FC236}">
                <a16:creationId xmlns="" xmlns:a16="http://schemas.microsoft.com/office/drawing/2014/main" id="{59B748E7-DA7B-4A90-86A4-56322822ADC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8257034"/>
              </p:ext>
            </p:extLst>
          </p:nvPr>
        </p:nvGraphicFramePr>
        <p:xfrm>
          <a:off x="4572001" y="666300"/>
          <a:ext cx="4488109" cy="24996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Gráfico 4">
            <a:extLst>
              <a:ext uri="{FF2B5EF4-FFF2-40B4-BE49-F238E27FC236}">
                <a16:creationId xmlns="" xmlns:a16="http://schemas.microsoft.com/office/drawing/2014/main" id="{4F5A91D2-0298-4E8C-B8A8-3FDE5B44483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0716990"/>
              </p:ext>
            </p:extLst>
          </p:nvPr>
        </p:nvGraphicFramePr>
        <p:xfrm>
          <a:off x="0" y="3429000"/>
          <a:ext cx="9060110" cy="342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" name="6 Rectángulo">
            <a:extLst>
              <a:ext uri="{FF2B5EF4-FFF2-40B4-BE49-F238E27FC236}">
                <a16:creationId xmlns="" xmlns:a16="http://schemas.microsoft.com/office/drawing/2014/main" id="{66326873-605A-4CC2-B123-C133AB8475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42495" y="729000"/>
            <a:ext cx="3039405" cy="646331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  <a:buClr>
                <a:schemeClr val="bg1"/>
              </a:buClr>
              <a:buSzPct val="70000"/>
              <a:buFont typeface="Wingdings" panose="05000000000000000000" pitchFamily="2" charset="2"/>
              <a:buNone/>
            </a:pPr>
            <a:r>
              <a:rPr lang="es-ES" altLang="es-ES" sz="2000" b="1" dirty="0">
                <a:solidFill>
                  <a:srgbClr val="00101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Cuando se reduce </a:t>
            </a:r>
            <a:r>
              <a:rPr lang="es-ES" altLang="es-ES" sz="2000" b="1" dirty="0" smtClean="0">
                <a:solidFill>
                  <a:srgbClr val="00101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CV</a:t>
            </a:r>
            <a:r>
              <a:rPr lang="es-ES" altLang="es-ES" sz="2000" b="1" dirty="0">
                <a:solidFill>
                  <a:srgbClr val="00101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s-ES" altLang="es-ES" sz="2000" b="1" dirty="0" smtClean="0">
                <a:solidFill>
                  <a:srgbClr val="00101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hay </a:t>
            </a:r>
            <a:r>
              <a:rPr lang="es-ES" altLang="es-ES" sz="2000" b="1" u="sng" dirty="0">
                <a:solidFill>
                  <a:srgbClr val="00101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convergencia </a:t>
            </a:r>
            <a:r>
              <a:rPr lang="es-ES" altLang="es-ES" sz="2000" b="1" u="sng" dirty="0" smtClean="0">
                <a:solidFill>
                  <a:srgbClr val="00101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sigma</a:t>
            </a:r>
            <a:endParaRPr lang="es-ES" altLang="es-ES" sz="2000" b="1" u="sng" dirty="0">
              <a:solidFill>
                <a:srgbClr val="00101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6 Rectángulo">
            <a:extLst>
              <a:ext uri="{FF2B5EF4-FFF2-40B4-BE49-F238E27FC236}">
                <a16:creationId xmlns="" xmlns:a16="http://schemas.microsoft.com/office/drawing/2014/main" id="{A69F77BB-9F26-4570-88D9-BFF7E5B048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4295" y="2615428"/>
            <a:ext cx="3517605" cy="92333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  <a:buClr>
                <a:schemeClr val="bg1"/>
              </a:buClr>
              <a:buSzPct val="70000"/>
              <a:buFont typeface="Wingdings" panose="05000000000000000000" pitchFamily="2" charset="2"/>
              <a:buNone/>
            </a:pPr>
            <a:r>
              <a:rPr lang="es-ES" altLang="es-ES" sz="2000" b="1" dirty="0" smtClean="0">
                <a:solidFill>
                  <a:srgbClr val="00101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</a:t>
            </a:r>
            <a:r>
              <a:rPr lang="es-ES" altLang="es-ES" sz="2000" b="1" u="sng" dirty="0" smtClean="0">
                <a:solidFill>
                  <a:srgbClr val="00101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nvergencia beta:</a:t>
            </a:r>
            <a:r>
              <a:rPr lang="es-ES" altLang="es-ES" sz="2000" b="1" dirty="0" smtClean="0">
                <a:solidFill>
                  <a:srgbClr val="00101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altLang="es-ES" sz="2000" b="1" dirty="0" err="1" smtClean="0">
                <a:solidFill>
                  <a:srgbClr val="00101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coefic</a:t>
            </a:r>
            <a:r>
              <a:rPr lang="es-ES" altLang="es-ES" sz="2000" b="1" dirty="0" smtClean="0">
                <a:solidFill>
                  <a:srgbClr val="00101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ES" altLang="es-ES" sz="2000" b="1" dirty="0">
                <a:solidFill>
                  <a:srgbClr val="00101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negativo </a:t>
            </a:r>
            <a:r>
              <a:rPr lang="es-ES" altLang="es-ES" sz="2000" b="1" dirty="0" smtClean="0">
                <a:solidFill>
                  <a:srgbClr val="00101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 log. </a:t>
            </a:r>
            <a:r>
              <a:rPr lang="es-ES" altLang="es-ES" sz="2000" b="1" dirty="0">
                <a:solidFill>
                  <a:srgbClr val="00101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gasto sanitario y </a:t>
            </a:r>
            <a:r>
              <a:rPr lang="es-ES" altLang="es-ES" sz="2000" b="1" dirty="0" smtClean="0">
                <a:solidFill>
                  <a:srgbClr val="00101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significatividad</a:t>
            </a:r>
            <a:endParaRPr lang="es-ES" altLang="es-ES" sz="2000" b="1" dirty="0">
              <a:solidFill>
                <a:srgbClr val="00101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9885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7596188" y="6245225"/>
            <a:ext cx="1114425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1pPr>
            <a:lvl2pPr marL="742950" indent="-285750" eaLnBrk="0" hangingPunct="0"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2pPr>
            <a:lvl3pPr marL="1143000" indent="-228600" eaLnBrk="0" hangingPunct="0"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3pPr>
            <a:lvl4pPr marL="1600200" indent="-228600" eaLnBrk="0" hangingPunct="0"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4pPr>
            <a:lvl5pPr marL="2057400" indent="-228600" eaLnBrk="0" hangingPunct="0"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0000"/>
              <a:buFont typeface="Wingdings" pitchFamily="2" charset="2"/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0000"/>
              <a:buFont typeface="Wingdings" pitchFamily="2" charset="2"/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0000"/>
              <a:buFont typeface="Wingdings" pitchFamily="2" charset="2"/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0000"/>
              <a:buFont typeface="Wingdings" pitchFamily="2" charset="2"/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9pPr>
          </a:lstStyle>
          <a:p>
            <a:pPr eaLnBrk="1" hangingPunct="1"/>
            <a:fld id="{FD0C7950-64F1-4999-8D4D-EB808A7B2D23}" type="slidenum">
              <a:rPr lang="en-US" altLang="es-ES" sz="1400" b="0" smtClean="0">
                <a:solidFill>
                  <a:schemeClr val="tx1"/>
                </a:solidFill>
                <a:latin typeface="Times New Roman" pitchFamily="18" charset="0"/>
              </a:rPr>
              <a:pPr eaLnBrk="1" hangingPunct="1"/>
              <a:t>19</a:t>
            </a:fld>
            <a:endParaRPr lang="en-US" altLang="es-ES" sz="1400" b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" name="1 Rectángulo"/>
          <p:cNvSpPr/>
          <p:nvPr/>
        </p:nvSpPr>
        <p:spPr>
          <a:xfrm>
            <a:off x="240579" y="6577607"/>
            <a:ext cx="864096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>
                <a:srgbClr val="003366"/>
              </a:buClr>
              <a:defRPr/>
            </a:pPr>
            <a:r>
              <a:rPr lang="es-ES" sz="1100" dirty="0"/>
              <a:t>Estimación a partir de presupuesto sanitario regional para 2017 </a:t>
            </a:r>
          </a:p>
        </p:txBody>
      </p:sp>
      <p:sp>
        <p:nvSpPr>
          <p:cNvPr id="3" name="2 Rectángulo"/>
          <p:cNvSpPr/>
          <p:nvPr/>
        </p:nvSpPr>
        <p:spPr>
          <a:xfrm>
            <a:off x="611559" y="8224"/>
            <a:ext cx="826997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2000" b="1" dirty="0"/>
              <a:t>ESFUERZO SOBRE FINANCIACION </a:t>
            </a:r>
            <a:r>
              <a:rPr lang="es-ES" sz="2000" b="1" dirty="0" smtClean="0"/>
              <a:t>CCAA </a:t>
            </a:r>
            <a:r>
              <a:rPr lang="es-ES" sz="2000" b="1" dirty="0"/>
              <a:t>(%) EN SANIDAD EN 2017 </a:t>
            </a:r>
          </a:p>
        </p:txBody>
      </p:sp>
      <p:graphicFrame>
        <p:nvGraphicFramePr>
          <p:cNvPr id="10" name="12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78899707"/>
              </p:ext>
            </p:extLst>
          </p:nvPr>
        </p:nvGraphicFramePr>
        <p:xfrm>
          <a:off x="240578" y="435655"/>
          <a:ext cx="8723909" cy="61419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12 Flecha arriba"/>
          <p:cNvSpPr/>
          <p:nvPr/>
        </p:nvSpPr>
        <p:spPr>
          <a:xfrm>
            <a:off x="2411760" y="5994754"/>
            <a:ext cx="242316" cy="582853"/>
          </a:xfrm>
          <a:prstGeom prst="up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13 Flecha arriba"/>
          <p:cNvSpPr/>
          <p:nvPr/>
        </p:nvSpPr>
        <p:spPr>
          <a:xfrm>
            <a:off x="2915816" y="6014499"/>
            <a:ext cx="242316" cy="582853"/>
          </a:xfrm>
          <a:prstGeom prst="up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14 Flecha arriba"/>
          <p:cNvSpPr/>
          <p:nvPr/>
        </p:nvSpPr>
        <p:spPr>
          <a:xfrm>
            <a:off x="8388424" y="6044539"/>
            <a:ext cx="242316" cy="582853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8 Flecha arriba"/>
          <p:cNvSpPr/>
          <p:nvPr/>
        </p:nvSpPr>
        <p:spPr>
          <a:xfrm>
            <a:off x="7828106" y="5821348"/>
            <a:ext cx="242316" cy="691101"/>
          </a:xfrm>
          <a:prstGeom prst="up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10 Flecha arriba"/>
          <p:cNvSpPr/>
          <p:nvPr/>
        </p:nvSpPr>
        <p:spPr>
          <a:xfrm>
            <a:off x="5562982" y="5916891"/>
            <a:ext cx="242316" cy="691101"/>
          </a:xfrm>
          <a:prstGeom prst="up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11 Flecha arriba"/>
          <p:cNvSpPr/>
          <p:nvPr/>
        </p:nvSpPr>
        <p:spPr>
          <a:xfrm>
            <a:off x="3317471" y="5994637"/>
            <a:ext cx="242316" cy="582853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1782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AutoShape 8"/>
          <p:cNvSpPr>
            <a:spLocks noChangeArrowheads="1"/>
          </p:cNvSpPr>
          <p:nvPr/>
        </p:nvSpPr>
        <p:spPr bwMode="auto">
          <a:xfrm>
            <a:off x="7772243" y="5486400"/>
            <a:ext cx="990626" cy="1066800"/>
          </a:xfrm>
          <a:prstGeom prst="triangle">
            <a:avLst>
              <a:gd name="adj" fmla="val 98718"/>
            </a:avLst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fld id="{F1A2CCD0-5AD8-4CC8-9D9E-F074AC9CE3EC}" type="slidenum">
              <a:rPr lang="es-ES" altLang="es-ES" sz="1200" b="1">
                <a:solidFill>
                  <a:schemeClr val="bg1"/>
                </a:solidFill>
              </a:rPr>
              <a:pPr algn="ctr"/>
              <a:t>2</a:t>
            </a:fld>
            <a:endParaRPr lang="es-ES" altLang="es-ES" b="1">
              <a:solidFill>
                <a:schemeClr val="bg1"/>
              </a:solidFill>
            </a:endParaRPr>
          </a:p>
        </p:txBody>
      </p:sp>
      <p:sp>
        <p:nvSpPr>
          <p:cNvPr id="3076" name="Rectangle 10"/>
          <p:cNvSpPr>
            <a:spLocks noGrp="1" noChangeArrowheads="1"/>
          </p:cNvSpPr>
          <p:nvPr>
            <p:ph type="title"/>
          </p:nvPr>
        </p:nvSpPr>
        <p:spPr>
          <a:xfrm>
            <a:off x="181595" y="102589"/>
            <a:ext cx="8230545" cy="11430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s-ES_tradnl" sz="6000" b="1" dirty="0">
                <a:solidFill>
                  <a:srgbClr val="0070C0"/>
                </a:solidFill>
              </a:rPr>
              <a:t>INDICE</a:t>
            </a:r>
            <a:endParaRPr lang="es-ES" sz="6000" b="1" dirty="0">
              <a:solidFill>
                <a:srgbClr val="0070C0"/>
              </a:solidFill>
            </a:endParaRPr>
          </a:p>
        </p:txBody>
      </p:sp>
      <p:sp>
        <p:nvSpPr>
          <p:cNvPr id="3077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170865" y="1133988"/>
            <a:ext cx="8191171" cy="5255790"/>
          </a:xfrm>
        </p:spPr>
        <p:txBody>
          <a:bodyPr>
            <a:noAutofit/>
          </a:bodyPr>
          <a:lstStyle/>
          <a:p>
            <a:pPr marL="0" indent="0" eaLnBrk="1" hangingPunct="1">
              <a:buFontTx/>
              <a:buNone/>
              <a:defRPr/>
            </a:pPr>
            <a:r>
              <a:rPr lang="es-ES" sz="4000" b="1" dirty="0">
                <a:solidFill>
                  <a:srgbClr val="001010"/>
                </a:solidFill>
              </a:rPr>
              <a:t>1- INTRODUCCION</a:t>
            </a:r>
          </a:p>
          <a:p>
            <a:pPr marL="0" indent="0" eaLnBrk="1" hangingPunct="1">
              <a:buFontTx/>
              <a:buNone/>
              <a:defRPr/>
            </a:pPr>
            <a:r>
              <a:rPr lang="es-ES" sz="4000" b="1" dirty="0">
                <a:solidFill>
                  <a:srgbClr val="001010"/>
                </a:solidFill>
              </a:rPr>
              <a:t>2- DATOS Y </a:t>
            </a:r>
            <a:endParaRPr lang="es-ES" sz="4000" b="1" dirty="0" smtClean="0">
              <a:solidFill>
                <a:srgbClr val="001010"/>
              </a:solidFill>
            </a:endParaRPr>
          </a:p>
          <a:p>
            <a:pPr marL="0" indent="0" eaLnBrk="1" hangingPunct="1">
              <a:buFontTx/>
              <a:buNone/>
              <a:defRPr/>
            </a:pPr>
            <a:r>
              <a:rPr lang="es-ES_tradnl" sz="4000" b="1" dirty="0" smtClean="0">
                <a:solidFill>
                  <a:srgbClr val="001010"/>
                </a:solidFill>
              </a:rPr>
              <a:t>METODOLOGIA</a:t>
            </a:r>
            <a:endParaRPr lang="es-ES_tradnl" sz="4000" b="1" dirty="0">
              <a:solidFill>
                <a:srgbClr val="001010"/>
              </a:solidFill>
            </a:endParaRPr>
          </a:p>
          <a:p>
            <a:pPr marL="0" indent="0" eaLnBrk="1" hangingPunct="1">
              <a:buFontTx/>
              <a:buNone/>
              <a:defRPr/>
            </a:pPr>
            <a:r>
              <a:rPr lang="es-ES_tradnl" altLang="es-ES" sz="4000" b="1" dirty="0">
                <a:solidFill>
                  <a:srgbClr val="001010"/>
                </a:solidFill>
              </a:rPr>
              <a:t>3- RESULTADOS</a:t>
            </a:r>
          </a:p>
          <a:p>
            <a:pPr marL="0" indent="0" eaLnBrk="1" hangingPunct="1">
              <a:buFontTx/>
              <a:buNone/>
              <a:defRPr/>
            </a:pPr>
            <a:r>
              <a:rPr lang="es-ES_tradnl" altLang="es-ES" sz="4000" b="1" dirty="0">
                <a:solidFill>
                  <a:srgbClr val="001010"/>
                </a:solidFill>
              </a:rPr>
              <a:t>4- DISCUSION </a:t>
            </a:r>
            <a:endParaRPr lang="es-ES" altLang="es-ES" sz="4000" b="1" dirty="0">
              <a:solidFill>
                <a:srgbClr val="001010"/>
              </a:solidFill>
            </a:endParaRPr>
          </a:p>
          <a:p>
            <a:pPr marL="0" indent="0" eaLnBrk="1" hangingPunct="1">
              <a:buFontTx/>
              <a:buNone/>
              <a:defRPr/>
            </a:pPr>
            <a:r>
              <a:rPr lang="es-ES_tradnl" sz="4000" b="1" dirty="0">
                <a:solidFill>
                  <a:srgbClr val="001010"/>
                </a:solidFill>
              </a:rPr>
              <a:t>5</a:t>
            </a:r>
            <a:r>
              <a:rPr lang="es-ES" sz="4000" b="1" dirty="0">
                <a:solidFill>
                  <a:srgbClr val="001010"/>
                </a:solidFill>
              </a:rPr>
              <a:t>- CONCLUSIONES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1168" y="1665962"/>
            <a:ext cx="4972832" cy="519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24124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0BC61692-98B3-4D96-8444-358D0C5EC7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0366" y="105818"/>
            <a:ext cx="8103268" cy="1325563"/>
          </a:xfrm>
        </p:spPr>
        <p:txBody>
          <a:bodyPr>
            <a:normAutofit/>
          </a:bodyPr>
          <a:lstStyle/>
          <a:p>
            <a:r>
              <a:rPr lang="es-ES" sz="4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Gasto en salud se mantendrá en 14,5% de gasto público hasta 2021</a:t>
            </a:r>
          </a:p>
        </p:txBody>
      </p:sp>
      <p:graphicFrame>
        <p:nvGraphicFramePr>
          <p:cNvPr id="4" name="Gráfico 3">
            <a:extLst>
              <a:ext uri="{FF2B5EF4-FFF2-40B4-BE49-F238E27FC236}">
                <a16:creationId xmlns="" xmlns:a16="http://schemas.microsoft.com/office/drawing/2014/main" id="{1DDD1712-68C9-4F73-A16A-7F6CEE8DC27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09071812"/>
              </p:ext>
            </p:extLst>
          </p:nvPr>
        </p:nvGraphicFramePr>
        <p:xfrm>
          <a:off x="0" y="1465221"/>
          <a:ext cx="6250674" cy="24241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Gráfico 4">
            <a:extLst>
              <a:ext uri="{FF2B5EF4-FFF2-40B4-BE49-F238E27FC236}">
                <a16:creationId xmlns="" xmlns:a16="http://schemas.microsoft.com/office/drawing/2014/main" id="{AFE7BB9E-2CB5-4389-A17F-C3838EC985C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81657692"/>
              </p:ext>
            </p:extLst>
          </p:nvPr>
        </p:nvGraphicFramePr>
        <p:xfrm>
          <a:off x="2729552" y="3807912"/>
          <a:ext cx="6414447" cy="30500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CuadroTexto 5">
            <a:extLst>
              <a:ext uri="{FF2B5EF4-FFF2-40B4-BE49-F238E27FC236}">
                <a16:creationId xmlns="" xmlns:a16="http://schemas.microsoft.com/office/drawing/2014/main" id="{53CF6135-EBA8-4FAC-9CA0-FE4F915C7673}"/>
              </a:ext>
            </a:extLst>
          </p:cNvPr>
          <p:cNvSpPr txBox="1"/>
          <p:nvPr/>
        </p:nvSpPr>
        <p:spPr>
          <a:xfrm>
            <a:off x="191069" y="4955485"/>
            <a:ext cx="2451923" cy="738664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s-ES" sz="2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Gasto </a:t>
            </a:r>
            <a:r>
              <a:rPr lang="es-ES" sz="2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constante</a:t>
            </a:r>
          </a:p>
          <a:p>
            <a:r>
              <a:rPr lang="es-ES" sz="2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 2017-21 (14,5%)</a:t>
            </a:r>
            <a:endParaRPr lang="es-ES" sz="2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="" xmlns:a16="http://schemas.microsoft.com/office/drawing/2014/main" id="{F2A12CD0-2626-46B0-9AC9-188B142A1B2B}"/>
              </a:ext>
            </a:extLst>
          </p:cNvPr>
          <p:cNvSpPr txBox="1"/>
          <p:nvPr/>
        </p:nvSpPr>
        <p:spPr>
          <a:xfrm>
            <a:off x="6168982" y="1720840"/>
            <a:ext cx="2574186" cy="738664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s-ES" sz="2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Aumenta </a:t>
            </a:r>
            <a:r>
              <a:rPr lang="es-ES" sz="2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gasto a </a:t>
            </a:r>
            <a:r>
              <a:rPr lang="es-ES" sz="2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76.889 mil. € en 2021</a:t>
            </a:r>
          </a:p>
        </p:txBody>
      </p:sp>
    </p:spTree>
    <p:extLst>
      <p:ext uri="{BB962C8B-B14F-4D97-AF65-F5344CB8AC3E}">
        <p14:creationId xmlns:p14="http://schemas.microsoft.com/office/powerpoint/2010/main" val="1781568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0BC61692-98B3-4D96-8444-358D0C5EC7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1069" y="68241"/>
            <a:ext cx="8801667" cy="954356"/>
          </a:xfrm>
        </p:spPr>
        <p:txBody>
          <a:bodyPr>
            <a:normAutofit fontScale="90000"/>
          </a:bodyPr>
          <a:lstStyle/>
          <a:p>
            <a:r>
              <a:rPr lang="es-ES" sz="3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Proyección del gasto en Atención Especializada y Primaria hasta 2021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="" xmlns:a16="http://schemas.microsoft.com/office/drawing/2014/main" id="{F2A12CD0-2626-46B0-9AC9-188B142A1B2B}"/>
              </a:ext>
            </a:extLst>
          </p:cNvPr>
          <p:cNvSpPr txBox="1"/>
          <p:nvPr/>
        </p:nvSpPr>
        <p:spPr>
          <a:xfrm>
            <a:off x="4033381" y="739865"/>
            <a:ext cx="4981830" cy="677108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s-ES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 espera que, </a:t>
            </a:r>
            <a:r>
              <a:rPr lang="es-ES" sz="1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+gasto </a:t>
            </a:r>
            <a:r>
              <a:rPr lang="es-ES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 salud, AE y AP tengan tendencia </a:t>
            </a:r>
            <a:r>
              <a:rPr lang="es-ES" sz="1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(+) e invertir </a:t>
            </a:r>
            <a:r>
              <a:rPr lang="es-ES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menos que AE</a:t>
            </a:r>
            <a:endParaRPr lang="es-E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Gráfico 7">
            <a:extLst>
              <a:ext uri="{FF2B5EF4-FFF2-40B4-BE49-F238E27FC236}">
                <a16:creationId xmlns="" xmlns:a16="http://schemas.microsoft.com/office/drawing/2014/main" id="{1D16B4A0-BF8A-42E1-8F92-7771D514632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83885576"/>
              </p:ext>
            </p:extLst>
          </p:nvPr>
        </p:nvGraphicFramePr>
        <p:xfrm>
          <a:off x="165310" y="1376273"/>
          <a:ext cx="8746869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Gráfico 8">
            <a:extLst>
              <a:ext uri="{FF2B5EF4-FFF2-40B4-BE49-F238E27FC236}">
                <a16:creationId xmlns="" xmlns:a16="http://schemas.microsoft.com/office/drawing/2014/main" id="{1552E136-2527-4C7B-A5E8-87AC22E9E5C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11227587"/>
              </p:ext>
            </p:extLst>
          </p:nvPr>
        </p:nvGraphicFramePr>
        <p:xfrm>
          <a:off x="178191" y="4114800"/>
          <a:ext cx="872111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5 Rectángulo"/>
          <p:cNvSpPr/>
          <p:nvPr/>
        </p:nvSpPr>
        <p:spPr>
          <a:xfrm>
            <a:off x="3751371" y="2919768"/>
            <a:ext cx="52638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3600" b="1" dirty="0">
                <a:solidFill>
                  <a:srgbClr val="FF0000"/>
                </a:solidFill>
              </a:rPr>
              <a:t>Impacto presupuestario</a:t>
            </a:r>
            <a:endParaRPr lang="es-ES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596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2" name="1 Rectángulo"/>
          <p:cNvSpPr>
            <a:spLocks noChangeArrowheads="1"/>
          </p:cNvSpPr>
          <p:nvPr/>
        </p:nvSpPr>
        <p:spPr bwMode="auto">
          <a:xfrm>
            <a:off x="6643023" y="6483351"/>
            <a:ext cx="2414357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1600" b="1" dirty="0">
                <a:solidFill>
                  <a:srgbClr val="001010"/>
                </a:solidFill>
              </a:rPr>
              <a:t>http://www.eunethta.eu/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="" xmlns:a16="http://schemas.microsoft.com/office/drawing/2014/main" id="{8ED2A47B-ACB1-487C-9D8F-0216E90211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70701"/>
          </a:xfrm>
          <a:prstGeom prst="rect">
            <a:avLst/>
          </a:prstGeom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" y="2023406"/>
            <a:ext cx="2605412" cy="4847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Picture 6" descr="http://www.eunethta.eu/files/explorer/1120_eunethta_Ar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7546" y="1099504"/>
            <a:ext cx="1926454" cy="9239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8454" y="-7551"/>
            <a:ext cx="5655546" cy="1099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9" name="Graphique 1">
            <a:extLst>
              <a:ext uri="{FF2B5EF4-FFF2-40B4-BE49-F238E27FC236}">
                <a16:creationId xmlns="" xmlns:a16="http://schemas.microsoft.com/office/drawing/2014/main" id="{22956C7E-3E63-49C1-BF01-EA8A2804257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23598310"/>
              </p:ext>
            </p:extLst>
          </p:nvPr>
        </p:nvGraphicFramePr>
        <p:xfrm>
          <a:off x="2390578" y="2069638"/>
          <a:ext cx="6753422" cy="47883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val="70645035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54706" y="3091972"/>
            <a:ext cx="8888878" cy="828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Autofit/>
          </a:bodyPr>
          <a:lstStyle/>
          <a:p>
            <a:r>
              <a:rPr lang="es-ES" altLang="es-ES" sz="36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4. DISCUSION</a:t>
            </a:r>
            <a:br>
              <a:rPr lang="es-ES" altLang="es-ES" sz="36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es-ES" altLang="es-ES" sz="16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¿</a:t>
            </a:r>
            <a:r>
              <a:rPr lang="es-ES" altLang="es-ES" sz="16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GASTO: </a:t>
            </a:r>
            <a:r>
              <a:rPr lang="es-ES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SOLIDARIDAD </a:t>
            </a:r>
            <a:br>
              <a:rPr lang="es-ES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s-ES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INTERTERRITORIAL</a:t>
            </a:r>
            <a:r>
              <a:rPr lang="es-ES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r>
              <a:rPr lang="es-ES" sz="1600" dirty="0"/>
              <a:t/>
            </a:r>
            <a:br>
              <a:rPr lang="es-ES" sz="1600" dirty="0"/>
            </a:br>
            <a:endParaRPr lang="es-ES" altLang="es-ES" sz="1600" b="1" dirty="0"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867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11682" y="3782858"/>
            <a:ext cx="8731902" cy="532144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indent="-288000" algn="just">
              <a:lnSpc>
                <a:spcPct val="128000"/>
              </a:lnSpc>
            </a:pPr>
            <a:r>
              <a:rPr lang="es-ES" altLang="es-ES" sz="2000" b="1" dirty="0">
                <a:latin typeface="Times New Roman" pitchFamily="18" charset="0"/>
                <a:cs typeface="Times New Roman" pitchFamily="18" charset="0"/>
              </a:rPr>
              <a:t>Descentralización</a:t>
            </a:r>
            <a:r>
              <a:rPr lang="es-ES" altLang="es-ES" sz="20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lvl="1" indent="-288000" algn="just">
              <a:lnSpc>
                <a:spcPct val="118000"/>
              </a:lnSpc>
            </a:pPr>
            <a:r>
              <a:rPr lang="es-ES" altLang="es-ES" sz="2000" b="1" u="sng" dirty="0" smtClean="0">
                <a:latin typeface="Times New Roman" pitchFamily="18" charset="0"/>
                <a:cs typeface="Times New Roman" pitchFamily="18" charset="0"/>
              </a:rPr>
              <a:t>¿Eficiente?</a:t>
            </a:r>
            <a:r>
              <a:rPr lang="es-ES" altLang="es-ES" sz="2000" b="1" dirty="0" smtClean="0">
                <a:latin typeface="Times New Roman" pitchFamily="18" charset="0"/>
                <a:cs typeface="Times New Roman" pitchFamily="18" charset="0"/>
              </a:rPr>
              <a:t>: trayectoria expansiva </a:t>
            </a:r>
            <a:r>
              <a:rPr lang="es-ES" altLang="es-ES" sz="2000" b="1" dirty="0">
                <a:latin typeface="Times New Roman" pitchFamily="18" charset="0"/>
                <a:cs typeface="Times New Roman" pitchFamily="18" charset="0"/>
              </a:rPr>
              <a:t>y </a:t>
            </a:r>
            <a:r>
              <a:rPr lang="es-ES" altLang="es-ES" sz="2000" b="1" dirty="0" smtClean="0">
                <a:latin typeface="Times New Roman" pitchFamily="18" charset="0"/>
                <a:cs typeface="Times New Roman" pitchFamily="18" charset="0"/>
              </a:rPr>
              <a:t>desequilibrios financieros. </a:t>
            </a:r>
            <a:r>
              <a:rPr lang="es-ES" altLang="es-ES" sz="2000" b="1" dirty="0">
                <a:latin typeface="Times New Roman" pitchFamily="18" charset="0"/>
                <a:cs typeface="Times New Roman" pitchFamily="18" charset="0"/>
              </a:rPr>
              <a:t>Gráficos de </a:t>
            </a:r>
            <a:r>
              <a:rPr lang="es-ES" altLang="es-ES" sz="2000" b="1" dirty="0" smtClean="0">
                <a:latin typeface="Times New Roman" pitchFamily="18" charset="0"/>
                <a:cs typeface="Times New Roman" pitchFamily="18" charset="0"/>
              </a:rPr>
              <a:t>convergencia: </a:t>
            </a:r>
            <a:r>
              <a:rPr lang="es-ES" altLang="es-ES" sz="2000" b="1" dirty="0">
                <a:latin typeface="Times New Roman" pitchFamily="18" charset="0"/>
                <a:cs typeface="Times New Roman" pitchFamily="18" charset="0"/>
              </a:rPr>
              <a:t>gasto sanitario per cápita y %</a:t>
            </a:r>
            <a:r>
              <a:rPr lang="es-ES" altLang="es-ES" sz="2000" b="1" dirty="0" smtClean="0">
                <a:latin typeface="Times New Roman" pitchFamily="18" charset="0"/>
                <a:cs typeface="Times New Roman" pitchFamily="18" charset="0"/>
              </a:rPr>
              <a:t>PIB, pero ¿y </a:t>
            </a:r>
            <a:r>
              <a:rPr lang="es-ES" altLang="es-ES" sz="2000" b="1" i="1" dirty="0" smtClean="0">
                <a:latin typeface="Times New Roman" pitchFamily="18" charset="0"/>
                <a:cs typeface="Times New Roman" pitchFamily="18" charset="0"/>
              </a:rPr>
              <a:t>resultados en </a:t>
            </a:r>
            <a:r>
              <a:rPr lang="es-ES" altLang="es-ES" sz="2000" b="1" i="1" dirty="0" smtClean="0">
                <a:latin typeface="Times New Roman" pitchFamily="18" charset="0"/>
                <a:cs typeface="Times New Roman" pitchFamily="18" charset="0"/>
              </a:rPr>
              <a:t>salud(Sanidad actualiza 247 indicadores: ej. Fractura de cadera..)</a:t>
            </a:r>
            <a:r>
              <a:rPr lang="es-ES" altLang="es-ES" sz="20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es-ES" altLang="es-ES" sz="2000" b="1" dirty="0">
              <a:latin typeface="Times New Roman" pitchFamily="18" charset="0"/>
              <a:cs typeface="Times New Roman" pitchFamily="18" charset="0"/>
            </a:endParaRPr>
          </a:p>
          <a:p>
            <a:pPr lvl="1" indent="-288000" algn="just">
              <a:lnSpc>
                <a:spcPct val="118000"/>
              </a:lnSpc>
            </a:pPr>
            <a:r>
              <a:rPr lang="es-ES" altLang="es-ES" sz="2000" b="1" u="sng" dirty="0" smtClean="0">
                <a:latin typeface="Times New Roman" pitchFamily="18" charset="0"/>
                <a:cs typeface="Times New Roman" pitchFamily="18" charset="0"/>
              </a:rPr>
              <a:t>¿Equitativa</a:t>
            </a:r>
            <a:r>
              <a:rPr lang="es-ES" altLang="es-ES" sz="2000" b="1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s-ES" altLang="es-ES" sz="1800" b="1" dirty="0" smtClean="0">
                <a:latin typeface="Times New Roman" pitchFamily="18" charset="0"/>
                <a:cs typeface="Times New Roman" pitchFamily="18" charset="0"/>
              </a:rPr>
              <a:t>diferencias entre CC.AA </a:t>
            </a:r>
            <a:r>
              <a:rPr lang="es-ES" altLang="es-ES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(incluso intrarregional) </a:t>
            </a:r>
            <a:r>
              <a:rPr lang="es-ES" altLang="es-ES" sz="1800" b="1" dirty="0" smtClean="0">
                <a:latin typeface="Times New Roman" pitchFamily="18" charset="0"/>
                <a:cs typeface="Times New Roman" pitchFamily="18" charset="0"/>
              </a:rPr>
              <a:t>en </a:t>
            </a:r>
            <a:r>
              <a:rPr lang="es-ES" altLang="es-ES" sz="1800" b="1" dirty="0" smtClean="0">
                <a:latin typeface="Times New Roman" pitchFamily="18" charset="0"/>
                <a:cs typeface="Times New Roman" pitchFamily="18" charset="0"/>
              </a:rPr>
              <a:t>gasto </a:t>
            </a:r>
            <a:r>
              <a:rPr lang="es-ES" altLang="es-ES" sz="1800" b="1" dirty="0">
                <a:latin typeface="Times New Roman" pitchFamily="18" charset="0"/>
                <a:cs typeface="Times New Roman" pitchFamily="18" charset="0"/>
              </a:rPr>
              <a:t>por habitante en sanidad </a:t>
            </a:r>
            <a:r>
              <a:rPr lang="es-ES" altLang="es-ES" sz="1600" b="1" dirty="0" smtClean="0">
                <a:latin typeface="Times New Roman" pitchFamily="18" charset="0"/>
                <a:cs typeface="Times New Roman" pitchFamily="18" charset="0"/>
              </a:rPr>
              <a:t>(¿y educación</a:t>
            </a:r>
            <a:r>
              <a:rPr lang="es-ES" altLang="es-ES" sz="1600" b="1" dirty="0" smtClean="0">
                <a:latin typeface="Times New Roman" pitchFamily="18" charset="0"/>
                <a:cs typeface="Times New Roman" pitchFamily="18" charset="0"/>
              </a:rPr>
              <a:t>?), </a:t>
            </a:r>
            <a:r>
              <a:rPr lang="es-ES" altLang="es-ES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pero no es necesidad. </a:t>
            </a:r>
            <a:r>
              <a:rPr lang="es-ES" altLang="es-ES" sz="1600" b="1" dirty="0" smtClean="0">
                <a:latin typeface="Times New Roman" pitchFamily="18" charset="0"/>
                <a:cs typeface="Times New Roman" pitchFamily="18" charset="0"/>
              </a:rPr>
              <a:t>Gráficos </a:t>
            </a:r>
            <a:r>
              <a:rPr lang="es-ES" altLang="es-ES" sz="1600" b="1" dirty="0">
                <a:latin typeface="Times New Roman" pitchFamily="18" charset="0"/>
                <a:cs typeface="Times New Roman" pitchFamily="18" charset="0"/>
              </a:rPr>
              <a:t>de </a:t>
            </a:r>
            <a:r>
              <a:rPr lang="es-ES" altLang="es-ES" sz="1600" b="1" dirty="0" smtClean="0">
                <a:latin typeface="Times New Roman" pitchFamily="18" charset="0"/>
                <a:cs typeface="Times New Roman" pitchFamily="18" charset="0"/>
              </a:rPr>
              <a:t>convergencia</a:t>
            </a:r>
            <a:endParaRPr lang="es-ES" altLang="es-ES" sz="1600" b="1" dirty="0">
              <a:latin typeface="Times New Roman" pitchFamily="18" charset="0"/>
              <a:cs typeface="Times New Roman" pitchFamily="18" charset="0"/>
            </a:endParaRPr>
          </a:p>
          <a:p>
            <a:pPr indent="-288000" algn="just">
              <a:lnSpc>
                <a:spcPct val="128000"/>
              </a:lnSpc>
            </a:pPr>
            <a:r>
              <a:rPr lang="es-ES" altLang="es-ES" sz="2000" b="1" dirty="0" smtClean="0">
                <a:latin typeface="Times New Roman" pitchFamily="18" charset="0"/>
                <a:cs typeface="Times New Roman" pitchFamily="18" charset="0"/>
              </a:rPr>
              <a:t>CC.AA</a:t>
            </a:r>
            <a:r>
              <a:rPr lang="es-ES" altLang="es-ES" sz="2000" b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s-ES" altLang="es-ES" sz="2000" b="1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s-ES" sz="2000" b="1" dirty="0" smtClean="0">
                <a:latin typeface="Times New Roman" pitchFamily="18" charset="0"/>
                <a:cs typeface="Times New Roman" pitchFamily="18" charset="0"/>
              </a:rPr>
              <a:t>endeudadas </a:t>
            </a:r>
            <a:r>
              <a:rPr lang="es-ES" sz="2000" b="1" dirty="0">
                <a:latin typeface="Times New Roman" pitchFamily="18" charset="0"/>
                <a:cs typeface="Times New Roman" pitchFamily="18" charset="0"/>
              </a:rPr>
              <a:t>no </a:t>
            </a:r>
            <a:r>
              <a:rPr lang="es-ES" sz="2000" b="1" dirty="0" smtClean="0">
                <a:latin typeface="Times New Roman" pitchFamily="18" charset="0"/>
                <a:cs typeface="Times New Roman" pitchFamily="18" charset="0"/>
              </a:rPr>
              <a:t>gastan+ </a:t>
            </a:r>
            <a:r>
              <a:rPr lang="es-ES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(INFRAFINANCIACIÓN</a:t>
            </a:r>
            <a:r>
              <a:rPr lang="es-ES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?)</a:t>
            </a:r>
            <a:endParaRPr lang="es-ES" altLang="es-ES" sz="1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="" xmlns:a16="http://schemas.microsoft.com/office/drawing/2014/main" id="{F323D4EB-B9F6-4F71-B202-6F1A91D03A6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4241" y="-1"/>
            <a:ext cx="5699343" cy="4334006"/>
          </a:xfrm>
          <a:prstGeom prst="rect">
            <a:avLst/>
          </a:prstGeom>
        </p:spPr>
      </p:pic>
      <p:sp>
        <p:nvSpPr>
          <p:cNvPr id="3" name="2 Rectángulo"/>
          <p:cNvSpPr/>
          <p:nvPr/>
        </p:nvSpPr>
        <p:spPr>
          <a:xfrm>
            <a:off x="181629" y="385630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ES" altLang="es-ES" sz="1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GASTO SANITARIO TOTAL DE </a:t>
            </a:r>
            <a:r>
              <a:rPr lang="es-ES" altLang="es-ES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es-ES" altLang="es-ES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REGIÓN </a:t>
            </a:r>
            <a:r>
              <a:rPr lang="es-ES" altLang="es-ES" sz="1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POR GRUPOS DE </a:t>
            </a:r>
            <a:r>
              <a:rPr lang="es-ES" altLang="es-ES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EDAD </a:t>
            </a:r>
          </a:p>
          <a:p>
            <a:r>
              <a:rPr lang="es-ES" altLang="es-ES" sz="1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s-ES" altLang="es-ES" sz="1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Sanchez</a:t>
            </a:r>
            <a:r>
              <a:rPr lang="es-ES" altLang="es-ES" sz="1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y </a:t>
            </a:r>
            <a:r>
              <a:rPr lang="es-ES" altLang="es-ES" sz="12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S.Maldonado</a:t>
            </a:r>
            <a:r>
              <a:rPr lang="es-ES" altLang="es-ES" sz="1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2009)</a:t>
            </a:r>
            <a:endParaRPr lang="es-ES" sz="1200" dirty="0"/>
          </a:p>
        </p:txBody>
      </p:sp>
      <p:pic>
        <p:nvPicPr>
          <p:cNvPr id="2050" name="Picture 2" descr="Resultado de imagen de gasto sanitario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832" y="1478495"/>
            <a:ext cx="2329841" cy="1076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749038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3 Marcador de número de diapositiva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1pPr>
            <a:lvl2pPr marL="742950" indent="-285750" eaLnBrk="0" hangingPunct="0"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2pPr>
            <a:lvl3pPr marL="1143000" indent="-228600" eaLnBrk="0" hangingPunct="0"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3pPr>
            <a:lvl4pPr marL="1600200" indent="-228600" eaLnBrk="0" hangingPunct="0"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4pPr>
            <a:lvl5pPr marL="2057400" indent="-228600" eaLnBrk="0" hangingPunct="0"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0000"/>
              <a:buFont typeface="Wingdings" pitchFamily="2" charset="2"/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0000"/>
              <a:buFont typeface="Wingdings" pitchFamily="2" charset="2"/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0000"/>
              <a:buFont typeface="Wingdings" pitchFamily="2" charset="2"/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0000"/>
              <a:buFont typeface="Wingdings" pitchFamily="2" charset="2"/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9pPr>
          </a:lstStyle>
          <a:p>
            <a:pPr eaLnBrk="1" hangingPunct="1"/>
            <a:fld id="{6511BEA8-45DE-48E3-813E-CEFEA300B694}" type="slidenum">
              <a:rPr lang="es-ES" sz="1400" b="0" smtClean="0">
                <a:solidFill>
                  <a:schemeClr val="tx1"/>
                </a:solidFill>
                <a:latin typeface="Times New Roman" pitchFamily="18" charset="0"/>
              </a:rPr>
              <a:pPr eaLnBrk="1" hangingPunct="1"/>
              <a:t>24</a:t>
            </a:fld>
            <a:endParaRPr lang="es-ES" sz="1400" b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292100" y="779463"/>
            <a:ext cx="8643938" cy="10842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buClr>
                <a:srgbClr val="003366"/>
              </a:buClr>
              <a:buSzTx/>
              <a:buFontTx/>
              <a:buNone/>
            </a:pPr>
            <a:endParaRPr lang="es-ES_tradnl" sz="2400">
              <a:solidFill>
                <a:srgbClr val="003366"/>
              </a:solidFill>
              <a:effectLst/>
              <a:latin typeface="Times New Roman" pitchFamily="18" charset="0"/>
            </a:endParaRPr>
          </a:p>
          <a:p>
            <a:pPr algn="just" eaLnBrk="1" hangingPunct="1">
              <a:buClr>
                <a:srgbClr val="003366"/>
              </a:buClr>
              <a:buSzTx/>
            </a:pPr>
            <a:endParaRPr lang="es-ES_tradnl" sz="2000" b="1">
              <a:solidFill>
                <a:srgbClr val="003366"/>
              </a:solidFill>
              <a:effectLst/>
              <a:latin typeface="Baskerville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0"/>
            <a:ext cx="8496944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556792"/>
            <a:ext cx="4572000" cy="217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93" y="4293096"/>
            <a:ext cx="2247900" cy="120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0521" y="1196752"/>
            <a:ext cx="4571999" cy="205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212976"/>
            <a:ext cx="2447925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1" y="4293096"/>
            <a:ext cx="4571999" cy="25649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6 Rectángulo"/>
          <p:cNvSpPr>
            <a:spLocks noChangeArrowheads="1"/>
          </p:cNvSpPr>
          <p:nvPr/>
        </p:nvSpPr>
        <p:spPr bwMode="auto">
          <a:xfrm>
            <a:off x="58140" y="5733256"/>
            <a:ext cx="4513860" cy="615553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ES" altLang="es-ES" sz="1700" dirty="0"/>
              <a:t>SE DETECTA </a:t>
            </a:r>
            <a:r>
              <a:rPr lang="es-ES" altLang="es-ES" sz="1700" dirty="0" smtClean="0"/>
              <a:t>CORRELACION </a:t>
            </a:r>
            <a:r>
              <a:rPr lang="es-ES" altLang="es-ES" sz="1700" dirty="0"/>
              <a:t>ENTRE CCAA </a:t>
            </a:r>
            <a:r>
              <a:rPr lang="es-ES" altLang="es-ES" sz="1700" dirty="0" smtClean="0"/>
              <a:t>FORALES </a:t>
            </a:r>
            <a:r>
              <a:rPr lang="es-ES" altLang="es-ES" sz="1700" dirty="0"/>
              <a:t>Y +RECURSOS PER CAPITA EN </a:t>
            </a:r>
            <a:r>
              <a:rPr lang="es-ES" altLang="es-ES" sz="1700" dirty="0" smtClean="0"/>
              <a:t>SANIDAD…</a:t>
            </a:r>
            <a:endParaRPr lang="es-ES" altLang="es-ES" sz="1700" dirty="0"/>
          </a:p>
        </p:txBody>
      </p:sp>
    </p:spTree>
    <p:extLst>
      <p:ext uri="{BB962C8B-B14F-4D97-AF65-F5344CB8AC3E}">
        <p14:creationId xmlns:p14="http://schemas.microsoft.com/office/powerpoint/2010/main" val="36572186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 txBox="1">
            <a:spLocks noChangeArrowheads="1"/>
          </p:cNvSpPr>
          <p:nvPr/>
        </p:nvSpPr>
        <p:spPr bwMode="auto">
          <a:xfrm>
            <a:off x="154343" y="0"/>
            <a:ext cx="8981783" cy="56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1"/>
          <a:lstStyle/>
          <a:p>
            <a:pPr algn="ctr" eaLnBrk="1" hangingPunct="1"/>
            <a:r>
              <a:rPr lang="es-ES_tradnl" altLang="es-ES" sz="2400" b="1">
                <a:solidFill>
                  <a:srgbClr val="003366"/>
                </a:solidFill>
                <a:latin typeface="Times New Roman" pitchFamily="18" charset="0"/>
              </a:rPr>
              <a:t/>
            </a:r>
            <a:br>
              <a:rPr lang="es-ES_tradnl" altLang="es-ES" sz="2400" b="1">
                <a:solidFill>
                  <a:srgbClr val="003366"/>
                </a:solidFill>
                <a:latin typeface="Times New Roman" pitchFamily="18" charset="0"/>
              </a:rPr>
            </a:br>
            <a:endParaRPr lang="es-ES" altLang="es-ES" sz="2400" b="1" i="1">
              <a:solidFill>
                <a:srgbClr val="FFFFFF"/>
              </a:solidFill>
              <a:latin typeface="Times New Roman" pitchFamily="18" charset="0"/>
            </a:endParaRPr>
          </a:p>
        </p:txBody>
      </p:sp>
      <p:pic>
        <p:nvPicPr>
          <p:cNvPr id="6" name="Imagen 5" descr="Imagen que contiene captura de pantalla&#10;&#10;Descripción generada con confianza alta">
            <a:extLst>
              <a:ext uri="{FF2B5EF4-FFF2-40B4-BE49-F238E27FC236}">
                <a16:creationId xmlns="" xmlns:a16="http://schemas.microsoft.com/office/drawing/2014/main" id="{55ED9926-BAD0-4CF7-8F1D-1E388CF30FA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213" y="69091"/>
            <a:ext cx="7612126" cy="2383493"/>
          </a:xfrm>
          <a:prstGeom prst="rect">
            <a:avLst/>
          </a:prstGeom>
        </p:spPr>
      </p:pic>
      <p:pic>
        <p:nvPicPr>
          <p:cNvPr id="12" name="Imagen 11" descr="Imagen que contiene captura de pantalla&#10;&#10;Descripción generada con confianza muy alta">
            <a:extLst>
              <a:ext uri="{FF2B5EF4-FFF2-40B4-BE49-F238E27FC236}">
                <a16:creationId xmlns="" xmlns:a16="http://schemas.microsoft.com/office/drawing/2014/main" id="{BF0B4D4D-8A8F-4D75-AADB-DA96059437E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9831" y="2521675"/>
            <a:ext cx="6652140" cy="4336325"/>
          </a:xfrm>
          <a:prstGeom prst="rect">
            <a:avLst/>
          </a:prstGeom>
        </p:spPr>
      </p:pic>
      <p:cxnSp>
        <p:nvCxnSpPr>
          <p:cNvPr id="3" name="2 Conector recto"/>
          <p:cNvCxnSpPr/>
          <p:nvPr/>
        </p:nvCxnSpPr>
        <p:spPr>
          <a:xfrm>
            <a:off x="2846231" y="6581104"/>
            <a:ext cx="4945740" cy="12879"/>
          </a:xfrm>
          <a:prstGeom prst="line">
            <a:avLst/>
          </a:prstGeom>
          <a:ln w="603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51749461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191788"/>
            <a:ext cx="9039349" cy="560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90000"/>
          </a:bodyPr>
          <a:lstStyle/>
          <a:p>
            <a:pPr algn="ctr" eaLnBrk="1" hangingPunct="1"/>
            <a:r>
              <a:rPr lang="es-ES_tradnl" altLang="es-ES" sz="2400" dirty="0">
                <a:solidFill>
                  <a:srgbClr val="003366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es-ES_tradnl" altLang="es-ES" sz="2400" dirty="0">
                <a:solidFill>
                  <a:srgbClr val="003366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es-ES_tradnl" altLang="es-ES" sz="2900" b="1" dirty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REFORMA: </a:t>
            </a:r>
            <a:r>
              <a:rPr lang="es-ES_tradnl" altLang="es-ES" sz="2900" b="1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NECESIDAD Y FINANCIACION SANITARIA</a:t>
            </a:r>
            <a:endParaRPr lang="es-ES" altLang="es-ES" sz="2900" b="1" dirty="0"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867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3528" y="980728"/>
            <a:ext cx="8550275" cy="8286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25000" lnSpcReduction="20000"/>
          </a:bodyPr>
          <a:lstStyle/>
          <a:p>
            <a:pPr algn="just">
              <a:lnSpc>
                <a:spcPct val="80000"/>
              </a:lnSpc>
            </a:pPr>
            <a:endParaRPr lang="es-ES" altLang="es-ES" sz="800" b="1" dirty="0">
              <a:solidFill>
                <a:srgbClr val="002060"/>
              </a:solidFill>
              <a:effectLst/>
            </a:endParaRPr>
          </a:p>
          <a:p>
            <a:pPr algn="just"/>
            <a:r>
              <a:rPr lang="es-ES_tradnl" altLang="es-ES" sz="10800" b="1" dirty="0">
                <a:effectLst/>
                <a:latin typeface="Times New Roman" pitchFamily="18" charset="0"/>
                <a:cs typeface="Times New Roman" pitchFamily="18" charset="0"/>
              </a:rPr>
              <a:t>Recalcular </a:t>
            </a:r>
            <a:r>
              <a:rPr lang="es-ES_tradnl" sz="10800" b="1" dirty="0">
                <a:latin typeface="Times New Roman" pitchFamily="18" charset="0"/>
                <a:cs typeface="Times New Roman" pitchFamily="18" charset="0"/>
              </a:rPr>
              <a:t>población protegida ponderada por nivel relativo de gasto en cada tramo de edad </a:t>
            </a:r>
            <a:r>
              <a:rPr lang="es-ES_tradnl" sz="10800" b="1" dirty="0" smtClean="0">
                <a:latin typeface="Times New Roman" pitchFamily="18" charset="0"/>
                <a:cs typeface="Times New Roman" pitchFamily="18" charset="0"/>
              </a:rPr>
              <a:t>y analizar  </a:t>
            </a:r>
            <a:r>
              <a:rPr lang="es-ES_tradnl" sz="10800" b="1" dirty="0">
                <a:latin typeface="Times New Roman" pitchFamily="18" charset="0"/>
                <a:cs typeface="Times New Roman" pitchFamily="18" charset="0"/>
              </a:rPr>
              <a:t>mayores: 65-79 y desde 80</a:t>
            </a:r>
            <a:endParaRPr lang="es-ES" sz="10800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s-ES" altLang="es-ES" sz="11200" b="1" dirty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s-ES_tradnl" sz="10800" b="1" dirty="0">
                <a:latin typeface="Times New Roman" pitchFamily="18" charset="0"/>
                <a:cs typeface="Times New Roman" pitchFamily="18" charset="0"/>
              </a:rPr>
              <a:t>Dado que se excluyo de población protegida a ciertos grupos </a:t>
            </a:r>
            <a:r>
              <a:rPr lang="es-ES_tradnl" sz="5600" b="1" dirty="0">
                <a:latin typeface="Times New Roman" pitchFamily="18" charset="0"/>
                <a:cs typeface="Times New Roman" pitchFamily="18" charset="0"/>
              </a:rPr>
              <a:t>(extranjeros que pese a ilegales </a:t>
            </a:r>
            <a:r>
              <a:rPr lang="es-ES_tradnl" sz="5600" b="1" dirty="0" smtClean="0">
                <a:latin typeface="Times New Roman" pitchFamily="18" charset="0"/>
                <a:cs typeface="Times New Roman" pitchFamily="18" charset="0"/>
              </a:rPr>
              <a:t>están </a:t>
            </a:r>
            <a:r>
              <a:rPr lang="es-ES_tradnl" sz="5600" b="1" dirty="0">
                <a:latin typeface="Times New Roman" pitchFamily="18" charset="0"/>
                <a:cs typeface="Times New Roman" pitchFamily="18" charset="0"/>
              </a:rPr>
              <a:t>empadronados y sin derecho a sanidad aunque acceso a niños y embarazadas y </a:t>
            </a:r>
            <a:r>
              <a:rPr lang="es-ES_tradnl" sz="5600" b="1" dirty="0" smtClean="0">
                <a:latin typeface="Times New Roman" pitchFamily="18" charset="0"/>
                <a:cs typeface="Times New Roman" pitchFamily="18" charset="0"/>
              </a:rPr>
              <a:t>urgencias</a:t>
            </a:r>
            <a:r>
              <a:rPr lang="es-ES_tradnl" sz="5600" b="1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s-ES_tradnl" sz="10800" b="1" dirty="0">
                <a:latin typeface="Times New Roman" pitchFamily="18" charset="0"/>
                <a:cs typeface="Times New Roman" pitchFamily="18" charset="0"/>
              </a:rPr>
              <a:t>convendría ser considerados en </a:t>
            </a:r>
            <a:r>
              <a:rPr lang="es-ES_tradnl" sz="10800" b="1" dirty="0" smtClean="0">
                <a:latin typeface="Times New Roman" pitchFamily="18" charset="0"/>
                <a:cs typeface="Times New Roman" pitchFamily="18" charset="0"/>
              </a:rPr>
              <a:t>calcular </a:t>
            </a:r>
            <a:r>
              <a:rPr lang="es-ES_tradnl" sz="10800" b="1" dirty="0">
                <a:latin typeface="Times New Roman" pitchFamily="18" charset="0"/>
                <a:cs typeface="Times New Roman" pitchFamily="18" charset="0"/>
              </a:rPr>
              <a:t>población protegida equivalente</a:t>
            </a:r>
          </a:p>
          <a:p>
            <a:pPr algn="just"/>
            <a:endParaRPr lang="es-ES_tradnl" sz="10800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s-ES_tradnl" sz="10800" b="1" dirty="0">
                <a:latin typeface="Times New Roman" pitchFamily="18" charset="0"/>
                <a:cs typeface="Times New Roman" pitchFamily="18" charset="0"/>
              </a:rPr>
              <a:t>Costes fijos, población desplazada, diferencias en precios y </a:t>
            </a:r>
            <a:r>
              <a:rPr lang="es-ES_tradnl" sz="10800" b="1" dirty="0" smtClean="0">
                <a:latin typeface="Times New Roman" pitchFamily="18" charset="0"/>
                <a:cs typeface="Times New Roman" pitchFamily="18" charset="0"/>
              </a:rPr>
              <a:t>renta </a:t>
            </a:r>
            <a:r>
              <a:rPr lang="es-ES_tradnl" sz="10800" b="1" dirty="0">
                <a:latin typeface="Times New Roman" pitchFamily="18" charset="0"/>
                <a:cs typeface="Times New Roman" pitchFamily="18" charset="0"/>
              </a:rPr>
              <a:t>per cápita, </a:t>
            </a:r>
            <a:r>
              <a:rPr lang="es-ES_tradnl" sz="10800" b="1" dirty="0" err="1">
                <a:latin typeface="Times New Roman" pitchFamily="18" charset="0"/>
                <a:cs typeface="Times New Roman" pitchFamily="18" charset="0"/>
              </a:rPr>
              <a:t>deseconomías</a:t>
            </a:r>
            <a:r>
              <a:rPr lang="es-ES_tradnl" sz="10800" b="1" dirty="0">
                <a:latin typeface="Times New Roman" pitchFamily="18" charset="0"/>
                <a:cs typeface="Times New Roman" pitchFamily="18" charset="0"/>
              </a:rPr>
              <a:t> de escala</a:t>
            </a:r>
          </a:p>
          <a:p>
            <a:pPr algn="just"/>
            <a:endParaRPr lang="es-ES_tradnl" sz="10800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s-ES" sz="10800" b="1" dirty="0" smtClean="0">
                <a:latin typeface="Times New Roman" pitchFamily="18" charset="0"/>
                <a:cs typeface="Times New Roman" pitchFamily="18" charset="0"/>
              </a:rPr>
              <a:t>Blindar </a:t>
            </a:r>
            <a:r>
              <a:rPr lang="es-ES" sz="10800" b="1" dirty="0">
                <a:latin typeface="Times New Roman" pitchFamily="18" charset="0"/>
                <a:cs typeface="Times New Roman" pitchFamily="18" charset="0"/>
              </a:rPr>
              <a:t>techo de gasto sanitario y/o gasto social y afectación a resto </a:t>
            </a:r>
            <a:r>
              <a:rPr lang="es-ES" sz="10800" b="1" dirty="0" smtClean="0">
                <a:latin typeface="Times New Roman" pitchFamily="18" charset="0"/>
                <a:cs typeface="Times New Roman" pitchFamily="18" charset="0"/>
              </a:rPr>
              <a:t>SPF </a:t>
            </a:r>
            <a:r>
              <a:rPr lang="es-ES" sz="8000" b="1" dirty="0">
                <a:latin typeface="Times New Roman" pitchFamily="18" charset="0"/>
                <a:cs typeface="Times New Roman" pitchFamily="18" charset="0"/>
              </a:rPr>
              <a:t>(referencia normativa) </a:t>
            </a:r>
            <a:r>
              <a:rPr lang="es-ES" sz="10800" b="1" dirty="0">
                <a:latin typeface="Times New Roman" pitchFamily="18" charset="0"/>
                <a:cs typeface="Times New Roman" pitchFamily="18" charset="0"/>
              </a:rPr>
              <a:t>o </a:t>
            </a:r>
            <a:r>
              <a:rPr lang="es-ES" sz="10800" b="1" dirty="0" smtClean="0">
                <a:latin typeface="Times New Roman" pitchFamily="18" charset="0"/>
                <a:cs typeface="Times New Roman" pitchFamily="18" charset="0"/>
              </a:rPr>
              <a:t>transformar sistema (Lobo, 2018)</a:t>
            </a:r>
            <a:endParaRPr lang="es-ES" sz="10800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s-ES" sz="10800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s-ES" altLang="es-ES" sz="11200" b="1" dirty="0">
              <a:latin typeface="Times New Roman" pitchFamily="18" charset="0"/>
              <a:cs typeface="Times New Roman" pitchFamily="18" charset="0"/>
            </a:endParaRPr>
          </a:p>
          <a:p>
            <a:pPr lvl="1" algn="just" eaLnBrk="1" hangingPunct="1">
              <a:lnSpc>
                <a:spcPct val="90000"/>
              </a:lnSpc>
              <a:spcBef>
                <a:spcPct val="0"/>
              </a:spcBef>
              <a:buClr>
                <a:srgbClr val="003366"/>
              </a:buClr>
              <a:buSzTx/>
              <a:buFont typeface="Wingdings" pitchFamily="2" charset="2"/>
              <a:buChar char="q"/>
            </a:pPr>
            <a:endParaRPr lang="es-ES_tradnl" altLang="es-ES" sz="11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9315652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imágenes prediseñadas&#10;&#10;Descripción generada con confianza muy alta">
            <a:extLst>
              <a:ext uri="{FF2B5EF4-FFF2-40B4-BE49-F238E27FC236}">
                <a16:creationId xmlns="" xmlns:a16="http://schemas.microsoft.com/office/drawing/2014/main" id="{58AD8318-5617-4563-BBD1-E5BD7A7FCA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712" y="172278"/>
            <a:ext cx="5080834" cy="742952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="" xmlns:a16="http://schemas.microsoft.com/office/drawing/2014/main" id="{24676EDB-7D09-4291-AB08-7B663BBF50D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1495" y="418266"/>
            <a:ext cx="1882315" cy="250976"/>
          </a:xfrm>
          <a:prstGeom prst="rect">
            <a:avLst/>
          </a:prstGeom>
        </p:spPr>
      </p:pic>
      <p:pic>
        <p:nvPicPr>
          <p:cNvPr id="9" name="Imagen 8" descr="Imagen que contiene interior&#10;&#10;Descripción generada con confianza alta">
            <a:extLst>
              <a:ext uri="{FF2B5EF4-FFF2-40B4-BE49-F238E27FC236}">
                <a16:creationId xmlns="" xmlns:a16="http://schemas.microsoft.com/office/drawing/2014/main" id="{04B5743B-C185-45CB-A542-C0517801A2F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712" y="1047016"/>
            <a:ext cx="6587940" cy="1775697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="" xmlns:a16="http://schemas.microsoft.com/office/drawing/2014/main" id="{4246FF94-233F-4595-8705-62BEC0E06142}"/>
              </a:ext>
            </a:extLst>
          </p:cNvPr>
          <p:cNvSpPr txBox="1"/>
          <p:nvPr/>
        </p:nvSpPr>
        <p:spPr>
          <a:xfrm>
            <a:off x="159026" y="2908205"/>
            <a:ext cx="8984974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1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Financiación finalista</a:t>
            </a:r>
            <a:r>
              <a:rPr lang="es-ES" sz="2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se destina partida de sanidad para cada CC.AA.</a:t>
            </a:r>
          </a:p>
          <a:p>
            <a:endParaRPr lang="es-ES" sz="2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s-ES" sz="2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s-ES" sz="2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s-ES" sz="2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s-ES" sz="2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s-ES" sz="2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ES" sz="2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¿Deberían tener toda CC.AA. mismo nivel de gasto </a:t>
            </a:r>
            <a:r>
              <a:rPr lang="es-ES" sz="2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per </a:t>
            </a:r>
            <a:r>
              <a:rPr lang="es-ES" sz="21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càpita</a:t>
            </a:r>
            <a:r>
              <a:rPr lang="es-ES" sz="2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es-ES" sz="2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s-ES" sz="2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ES" sz="2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Inconvenientes: </a:t>
            </a:r>
            <a:r>
              <a:rPr lang="es-E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limitar capacidad de gobiernos </a:t>
            </a:r>
            <a:r>
              <a:rPr lang="es-E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CCAA </a:t>
            </a:r>
            <a:r>
              <a:rPr lang="es-E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para priorizar políticas públicas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="" xmlns:a16="http://schemas.microsoft.com/office/drawing/2014/main" id="{88A51D8D-2ADA-4E2D-BE79-DE1D2F21D870}"/>
              </a:ext>
            </a:extLst>
          </p:cNvPr>
          <p:cNvSpPr txBox="1"/>
          <p:nvPr/>
        </p:nvSpPr>
        <p:spPr>
          <a:xfrm>
            <a:off x="159026" y="3435699"/>
            <a:ext cx="8984974" cy="1708160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r>
              <a:rPr lang="es-ES" sz="2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PROS: </a:t>
            </a:r>
          </a:p>
          <a:p>
            <a:pPr marL="285750" indent="-285750">
              <a:buFontTx/>
              <a:buChar char="-"/>
            </a:pPr>
            <a:r>
              <a:rPr lang="es-E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Crear suelo de gasto (+certidumbre a CCAA)</a:t>
            </a:r>
          </a:p>
          <a:p>
            <a:pPr marL="285750" indent="-285750">
              <a:buFontTx/>
              <a:buChar char="-"/>
            </a:pPr>
            <a:r>
              <a:rPr lang="es-E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Corregir comportamientos oportunistas</a:t>
            </a:r>
          </a:p>
          <a:p>
            <a:pPr marL="285750" indent="-285750">
              <a:buFontTx/>
              <a:buChar char="-"/>
            </a:pPr>
            <a:r>
              <a:rPr lang="es-E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Establecer medidas para evitar errores de inversiones e incentivar colaboración.</a:t>
            </a:r>
          </a:p>
          <a:p>
            <a:pPr marL="285750" indent="-285750">
              <a:buFontTx/>
              <a:buChar char="-"/>
            </a:pPr>
            <a:r>
              <a:rPr lang="es-E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Fondos (desplazados, MMHH, </a:t>
            </a:r>
            <a:r>
              <a:rPr lang="es-E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etc</a:t>
            </a:r>
            <a:r>
              <a:rPr lang="es-E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</a:p>
          <a:p>
            <a:r>
              <a:rPr lang="es-ES" sz="2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CONTRAS:</a:t>
            </a:r>
            <a:endParaRPr lang="es-ES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es-E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Herramientas que dan certidumbre </a:t>
            </a:r>
            <a:r>
              <a:rPr lang="es-E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pueden </a:t>
            </a:r>
            <a:r>
              <a:rPr lang="es-E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defender estatus privilegiado para sanidad </a:t>
            </a:r>
            <a:r>
              <a:rPr lang="es-E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 </a:t>
            </a:r>
            <a:r>
              <a:rPr lang="es-E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otros gastos públicos y aumentaría control de </a:t>
            </a:r>
            <a:r>
              <a:rPr lang="es-E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hacienda</a:t>
            </a:r>
            <a:endParaRPr lang="es-E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2475895" y="-275573"/>
            <a:ext cx="9053513" cy="560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es-ES_tradnl" altLang="es-ES" sz="2400" b="1" dirty="0">
                <a:solidFill>
                  <a:srgbClr val="003366"/>
                </a:solidFill>
                <a:latin typeface="Times New Roman" panose="02020603050405020304" pitchFamily="18" charset="0"/>
              </a:rPr>
              <a:t/>
            </a:r>
            <a:br>
              <a:rPr lang="es-ES_tradnl" altLang="es-ES" sz="2400" b="1" dirty="0">
                <a:solidFill>
                  <a:srgbClr val="003366"/>
                </a:solidFill>
                <a:latin typeface="Times New Roman" panose="02020603050405020304" pitchFamily="18" charset="0"/>
              </a:rPr>
            </a:br>
            <a:r>
              <a:rPr lang="es-ES" sz="2400" b="1" i="1" dirty="0" smtClean="0">
                <a:solidFill>
                  <a:srgbClr val="FF0000"/>
                </a:solidFill>
              </a:rPr>
              <a:t>¿Motivos </a:t>
            </a:r>
            <a:r>
              <a:rPr lang="es-ES" sz="2400" b="1" i="1" dirty="0">
                <a:solidFill>
                  <a:srgbClr val="FF0000"/>
                </a:solidFill>
              </a:rPr>
              <a:t>de incertidumbre?</a:t>
            </a:r>
            <a:endParaRPr lang="es-ES" altLang="es-ES" sz="2400" b="1" i="1" dirty="0">
              <a:solidFill>
                <a:srgbClr val="FFFFFF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087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11 Conector recto"/>
          <p:cNvCxnSpPr/>
          <p:nvPr/>
        </p:nvCxnSpPr>
        <p:spPr>
          <a:xfrm>
            <a:off x="0" y="6813376"/>
            <a:ext cx="9144000" cy="0"/>
          </a:xfrm>
          <a:prstGeom prst="line">
            <a:avLst/>
          </a:prstGeom>
          <a:ln w="571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5"/>
          <p:cNvSpPr txBox="1">
            <a:spLocks noChangeArrowheads="1"/>
          </p:cNvSpPr>
          <p:nvPr/>
        </p:nvSpPr>
        <p:spPr>
          <a:xfrm>
            <a:off x="220576" y="880576"/>
            <a:ext cx="8702848" cy="5472608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None/>
              <a:defRPr/>
            </a:pPr>
            <a:endParaRPr lang="es-ES" sz="2000" dirty="0">
              <a:solidFill>
                <a:srgbClr val="000818"/>
              </a:solidFill>
            </a:endParaRPr>
          </a:p>
          <a:p>
            <a:pPr algn="just">
              <a:defRPr/>
            </a:pPr>
            <a:r>
              <a:rPr lang="es-ES" sz="2000" b="1" dirty="0">
                <a:solidFill>
                  <a:srgbClr val="00101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s-ES" sz="6800" b="1" dirty="0">
                <a:solidFill>
                  <a:srgbClr val="00101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s-ES" sz="11200" b="1" dirty="0">
                <a:solidFill>
                  <a:srgbClr val="001010"/>
                </a:solidFill>
                <a:latin typeface="Times New Roman" pitchFamily="18" charset="0"/>
                <a:cs typeface="Times New Roman" pitchFamily="18" charset="0"/>
              </a:rPr>
              <a:t>Sanidad: </a:t>
            </a:r>
            <a:r>
              <a:rPr lang="es-ES" sz="11200" b="1" dirty="0" smtClean="0">
                <a:solidFill>
                  <a:srgbClr val="001010"/>
                </a:solidFill>
                <a:latin typeface="Times New Roman" pitchFamily="18" charset="0"/>
                <a:cs typeface="Times New Roman" pitchFamily="18" charset="0"/>
              </a:rPr>
              <a:t>oferta </a:t>
            </a:r>
            <a:r>
              <a:rPr lang="es-ES" sz="11200" b="1" dirty="0">
                <a:solidFill>
                  <a:srgbClr val="001010"/>
                </a:solidFill>
                <a:latin typeface="Times New Roman" pitchFamily="18" charset="0"/>
                <a:cs typeface="Times New Roman" pitchFamily="18" charset="0"/>
              </a:rPr>
              <a:t>y demanda </a:t>
            </a:r>
            <a:r>
              <a:rPr lang="es-ES" sz="9600" b="1" dirty="0">
                <a:solidFill>
                  <a:srgbClr val="001010"/>
                </a:solidFill>
                <a:latin typeface="Times New Roman" pitchFamily="18" charset="0"/>
                <a:cs typeface="Times New Roman" pitchFamily="18" charset="0"/>
              </a:rPr>
              <a:t>(uso de recursos y eficiencia de gestión)</a:t>
            </a:r>
            <a:r>
              <a:rPr lang="es-ES" sz="11200" b="1" dirty="0">
                <a:solidFill>
                  <a:srgbClr val="001010"/>
                </a:solidFill>
                <a:latin typeface="Times New Roman" pitchFamily="18" charset="0"/>
                <a:cs typeface="Times New Roman" pitchFamily="18" charset="0"/>
              </a:rPr>
              <a:t>. Decisiones compartidas </a:t>
            </a:r>
            <a:r>
              <a:rPr lang="es-ES" sz="11200" b="1" dirty="0" smtClean="0">
                <a:solidFill>
                  <a:srgbClr val="001010"/>
                </a:solidFill>
                <a:latin typeface="Times New Roman" pitchFamily="18" charset="0"/>
                <a:cs typeface="Times New Roman" pitchFamily="18" charset="0"/>
              </a:rPr>
              <a:t>(2019-21) </a:t>
            </a:r>
            <a:endParaRPr lang="es-ES" sz="11200" b="1" dirty="0">
              <a:solidFill>
                <a:srgbClr val="00101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endParaRPr lang="es-ES" sz="11200" b="1" dirty="0" smtClean="0">
              <a:solidFill>
                <a:srgbClr val="00101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r>
              <a:rPr lang="es-ES" sz="11200" b="1" dirty="0" smtClean="0">
                <a:solidFill>
                  <a:srgbClr val="00101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s-ES" sz="11200" b="1" dirty="0">
                <a:solidFill>
                  <a:srgbClr val="001010"/>
                </a:solidFill>
                <a:latin typeface="Times New Roman" pitchFamily="18" charset="0"/>
                <a:cs typeface="Times New Roman" pitchFamily="18" charset="0"/>
              </a:rPr>
              <a:t>CCAA: </a:t>
            </a:r>
            <a:r>
              <a:rPr lang="es-ES" sz="11200" b="1" dirty="0" smtClean="0">
                <a:solidFill>
                  <a:srgbClr val="001010"/>
                </a:solidFill>
                <a:latin typeface="Times New Roman" pitchFamily="18" charset="0"/>
                <a:cs typeface="Times New Roman" pitchFamily="18" charset="0"/>
              </a:rPr>
              <a:t>Cuentas Sanitarias </a:t>
            </a:r>
            <a:r>
              <a:rPr lang="es-ES" sz="11200" b="1" dirty="0">
                <a:solidFill>
                  <a:srgbClr val="001010"/>
                </a:solidFill>
                <a:latin typeface="Times New Roman" pitchFamily="18" charset="0"/>
                <a:cs typeface="Times New Roman" pitchFamily="18" charset="0"/>
              </a:rPr>
              <a:t>se “cuadran” con hacienda </a:t>
            </a:r>
            <a:r>
              <a:rPr lang="es-ES" sz="9600" b="1" dirty="0">
                <a:solidFill>
                  <a:srgbClr val="001010"/>
                </a:solidFill>
                <a:latin typeface="Times New Roman" pitchFamily="18" charset="0"/>
                <a:cs typeface="Times New Roman" pitchFamily="18" charset="0"/>
              </a:rPr>
              <a:t>(“nada gratis”). </a:t>
            </a:r>
            <a:r>
              <a:rPr lang="es-ES" sz="11200" b="1" dirty="0">
                <a:solidFill>
                  <a:srgbClr val="001010"/>
                </a:solidFill>
                <a:latin typeface="Times New Roman" pitchFamily="18" charset="0"/>
                <a:cs typeface="Times New Roman" pitchFamily="18" charset="0"/>
              </a:rPr>
              <a:t>Blindaje </a:t>
            </a:r>
            <a:r>
              <a:rPr lang="es-ES" sz="11200" b="1" i="1" dirty="0">
                <a:solidFill>
                  <a:srgbClr val="001010"/>
                </a:solidFill>
                <a:latin typeface="Times New Roman" pitchFamily="18" charset="0"/>
                <a:cs typeface="Times New Roman" pitchFamily="18" charset="0"/>
              </a:rPr>
              <a:t>vs.</a:t>
            </a:r>
            <a:r>
              <a:rPr lang="es-ES" sz="11200" b="1" dirty="0">
                <a:solidFill>
                  <a:srgbClr val="00101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11200" b="1" dirty="0" smtClean="0">
                <a:solidFill>
                  <a:srgbClr val="001010"/>
                </a:solidFill>
                <a:latin typeface="Times New Roman" pitchFamily="18" charset="0"/>
                <a:cs typeface="Times New Roman" pitchFamily="18" charset="0"/>
              </a:rPr>
              <a:t>Transformar </a:t>
            </a:r>
            <a:r>
              <a:rPr lang="es-ES" sz="11200" b="1" dirty="0">
                <a:solidFill>
                  <a:srgbClr val="00101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s-ES" sz="9600" b="1" dirty="0">
                <a:solidFill>
                  <a:srgbClr val="001010"/>
                </a:solidFill>
                <a:latin typeface="Times New Roman" pitchFamily="18" charset="0"/>
                <a:cs typeface="Times New Roman" pitchFamily="18" charset="0"/>
              </a:rPr>
              <a:t>descentralización ¿eficiente y equitativa?)</a:t>
            </a:r>
          </a:p>
          <a:p>
            <a:pPr algn="just">
              <a:defRPr/>
            </a:pPr>
            <a:endParaRPr lang="es-ES" sz="11200" b="1" dirty="0" smtClean="0">
              <a:solidFill>
                <a:srgbClr val="00101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r>
              <a:rPr lang="es-ES" sz="11200" b="1" dirty="0" smtClean="0">
                <a:solidFill>
                  <a:srgbClr val="00101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s-ES" sz="11200" b="1" dirty="0">
                <a:solidFill>
                  <a:srgbClr val="001010"/>
                </a:solidFill>
                <a:latin typeface="Times New Roman" pitchFamily="18" charset="0"/>
                <a:cs typeface="Times New Roman" pitchFamily="18" charset="0"/>
              </a:rPr>
              <a:t>Gestionar profesionales y +incentivos a </a:t>
            </a:r>
            <a:r>
              <a:rPr lang="es-ES" sz="11200" b="1" dirty="0" smtClean="0">
                <a:solidFill>
                  <a:srgbClr val="001010"/>
                </a:solidFill>
                <a:latin typeface="Times New Roman" pitchFamily="18" charset="0"/>
                <a:cs typeface="Times New Roman" pitchFamily="18" charset="0"/>
              </a:rPr>
              <a:t>desarrollo </a:t>
            </a:r>
            <a:r>
              <a:rPr lang="es-ES" sz="9600" b="1" dirty="0">
                <a:solidFill>
                  <a:srgbClr val="001010"/>
                </a:solidFill>
                <a:latin typeface="Times New Roman" pitchFamily="18" charset="0"/>
                <a:cs typeface="Times New Roman" pitchFamily="18" charset="0"/>
              </a:rPr>
              <a:t>(indicadores</a:t>
            </a:r>
            <a:r>
              <a:rPr lang="es-ES" sz="9600" b="1" dirty="0" smtClean="0">
                <a:solidFill>
                  <a:srgbClr val="001010"/>
                </a:solidFill>
                <a:latin typeface="Times New Roman" pitchFamily="18" charset="0"/>
                <a:cs typeface="Times New Roman" pitchFamily="18" charset="0"/>
              </a:rPr>
              <a:t>), </a:t>
            </a:r>
            <a:r>
              <a:rPr lang="es-ES" sz="11200" b="1" dirty="0" smtClean="0">
                <a:solidFill>
                  <a:srgbClr val="001010"/>
                </a:solidFill>
                <a:latin typeface="Times New Roman" pitchFamily="18" charset="0"/>
                <a:cs typeface="Times New Roman" pitchFamily="18" charset="0"/>
              </a:rPr>
              <a:t>derecho a prestaciones</a:t>
            </a:r>
            <a:r>
              <a:rPr lang="es-ES" sz="11200" b="1" dirty="0">
                <a:solidFill>
                  <a:srgbClr val="00101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s-ES" sz="11200" b="1" dirty="0" smtClean="0">
                <a:solidFill>
                  <a:srgbClr val="001010"/>
                </a:solidFill>
                <a:latin typeface="Times New Roman" pitchFamily="18" charset="0"/>
                <a:cs typeface="Times New Roman" pitchFamily="18" charset="0"/>
              </a:rPr>
              <a:t>y </a:t>
            </a:r>
            <a:r>
              <a:rPr lang="es-ES" sz="11200" b="1" dirty="0">
                <a:solidFill>
                  <a:srgbClr val="001010"/>
                </a:solidFill>
                <a:latin typeface="Times New Roman" pitchFamily="18" charset="0"/>
                <a:cs typeface="Times New Roman" pitchFamily="18" charset="0"/>
              </a:rPr>
              <a:t>coste-efectividad. </a:t>
            </a:r>
            <a:r>
              <a:rPr lang="es-ES" sz="10400" b="1" dirty="0">
                <a:solidFill>
                  <a:srgbClr val="001010"/>
                </a:solidFill>
                <a:latin typeface="Times New Roman" pitchFamily="18" charset="0"/>
                <a:cs typeface="Times New Roman" pitchFamily="18" charset="0"/>
              </a:rPr>
              <a:t>Financiar </a:t>
            </a:r>
            <a:r>
              <a:rPr lang="es-ES" sz="10400" b="1" dirty="0" smtClean="0">
                <a:solidFill>
                  <a:srgbClr val="001010"/>
                </a:solidFill>
                <a:latin typeface="Times New Roman" pitchFamily="18" charset="0"/>
                <a:cs typeface="Times New Roman" pitchFamily="18" charset="0"/>
              </a:rPr>
              <a:t>innovación: </a:t>
            </a:r>
            <a:r>
              <a:rPr lang="es-ES" sz="10400" b="1" dirty="0">
                <a:solidFill>
                  <a:srgbClr val="001010"/>
                </a:solidFill>
                <a:latin typeface="Times New Roman" pitchFamily="18" charset="0"/>
                <a:cs typeface="Times New Roman" pitchFamily="18" charset="0"/>
              </a:rPr>
              <a:t>“riesgo compartido</a:t>
            </a:r>
            <a:r>
              <a:rPr lang="es-ES" sz="10400" b="1" dirty="0" smtClean="0">
                <a:solidFill>
                  <a:srgbClr val="001010"/>
                </a:solidFill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es-ES" sz="9200" b="1" dirty="0" smtClean="0">
                <a:solidFill>
                  <a:srgbClr val="001010"/>
                </a:solidFill>
                <a:latin typeface="Times New Roman" pitchFamily="18" charset="0"/>
                <a:cs typeface="Times New Roman" pitchFamily="18" charset="0"/>
              </a:rPr>
              <a:t>(valor y resultados en salud)</a:t>
            </a:r>
            <a:endParaRPr lang="es-ES" sz="9200" b="1" dirty="0">
              <a:solidFill>
                <a:srgbClr val="00101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endParaRPr lang="es-ES" sz="10400" b="1" dirty="0" smtClean="0">
              <a:solidFill>
                <a:srgbClr val="00101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r>
              <a:rPr lang="es-ES" sz="10400" b="1" dirty="0" smtClean="0">
                <a:solidFill>
                  <a:srgbClr val="00101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s-ES" sz="10400" b="1" dirty="0">
                <a:solidFill>
                  <a:srgbClr val="001010"/>
                </a:solidFill>
                <a:latin typeface="Times New Roman" pitchFamily="18" charset="0"/>
                <a:cs typeface="Times New Roman" pitchFamily="18" charset="0"/>
              </a:rPr>
              <a:t>+Cambios organizativos: </a:t>
            </a:r>
            <a:r>
              <a:rPr lang="es-ES" sz="10400" b="1" dirty="0" smtClean="0">
                <a:solidFill>
                  <a:srgbClr val="001010"/>
                </a:solidFill>
                <a:latin typeface="Times New Roman" pitchFamily="18" charset="0"/>
                <a:cs typeface="Times New Roman" pitchFamily="18" charset="0"/>
              </a:rPr>
              <a:t>liberar </a:t>
            </a:r>
            <a:r>
              <a:rPr lang="es-ES" sz="10400" b="1" dirty="0">
                <a:solidFill>
                  <a:srgbClr val="001010"/>
                </a:solidFill>
                <a:latin typeface="Times New Roman" pitchFamily="18" charset="0"/>
                <a:cs typeface="Times New Roman" pitchFamily="18" charset="0"/>
              </a:rPr>
              <a:t>recursos </a:t>
            </a:r>
            <a:r>
              <a:rPr lang="es-ES" sz="10400" b="1" dirty="0" smtClean="0">
                <a:solidFill>
                  <a:srgbClr val="001010"/>
                </a:solidFill>
                <a:latin typeface="Times New Roman" pitchFamily="18" charset="0"/>
                <a:cs typeface="Times New Roman" pitchFamily="18" charset="0"/>
              </a:rPr>
              <a:t>para </a:t>
            </a:r>
            <a:r>
              <a:rPr lang="es-ES" sz="10400" b="1" dirty="0">
                <a:solidFill>
                  <a:srgbClr val="001010"/>
                </a:solidFill>
                <a:latin typeface="Times New Roman" pitchFamily="18" charset="0"/>
                <a:cs typeface="Times New Roman" pitchFamily="18" charset="0"/>
              </a:rPr>
              <a:t>sanidad </a:t>
            </a:r>
            <a:r>
              <a:rPr lang="es-ES" sz="10400" b="1" dirty="0" smtClean="0">
                <a:solidFill>
                  <a:srgbClr val="001010"/>
                </a:solidFill>
                <a:latin typeface="Times New Roman" pitchFamily="18" charset="0"/>
                <a:cs typeface="Times New Roman" pitchFamily="18" charset="0"/>
              </a:rPr>
              <a:t>e </a:t>
            </a:r>
            <a:r>
              <a:rPr lang="es-ES" sz="10400" b="1" dirty="0">
                <a:solidFill>
                  <a:srgbClr val="001010"/>
                </a:solidFill>
                <a:latin typeface="Times New Roman" pitchFamily="18" charset="0"/>
                <a:cs typeface="Times New Roman" pitchFamily="18" charset="0"/>
              </a:rPr>
              <a:t>incertidumbre. Reformas si +posiciones en agenda </a:t>
            </a:r>
            <a:r>
              <a:rPr lang="es-ES" sz="9600" b="1" dirty="0">
                <a:solidFill>
                  <a:srgbClr val="00101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s-ES" sz="9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#</a:t>
            </a:r>
            <a:r>
              <a:rPr lang="es-ES" sz="9600" b="1" dirty="0">
                <a:solidFill>
                  <a:srgbClr val="001010"/>
                </a:solidFill>
                <a:latin typeface="Times New Roman" pitchFamily="18" charset="0"/>
                <a:cs typeface="Times New Roman" pitchFamily="18" charset="0"/>
              </a:rPr>
              <a:t>Barómetro17) </a:t>
            </a:r>
            <a:r>
              <a:rPr lang="es-ES" sz="10400" b="1" dirty="0">
                <a:solidFill>
                  <a:srgbClr val="001010"/>
                </a:solidFill>
                <a:latin typeface="Times New Roman" pitchFamily="18" charset="0"/>
                <a:cs typeface="Times New Roman" pitchFamily="18" charset="0"/>
              </a:rPr>
              <a:t>y prioridades </a:t>
            </a:r>
            <a:r>
              <a:rPr lang="es-ES" sz="9600" b="1" dirty="0" smtClean="0">
                <a:solidFill>
                  <a:srgbClr val="00101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s-ES" sz="9600" b="1" dirty="0">
                <a:solidFill>
                  <a:srgbClr val="001010"/>
                </a:solidFill>
                <a:latin typeface="Times New Roman" pitchFamily="18" charset="0"/>
                <a:cs typeface="Times New Roman" pitchFamily="18" charset="0"/>
              </a:rPr>
              <a:t>Sanidad vs. Pensiones)</a:t>
            </a:r>
          </a:p>
          <a:p>
            <a:pPr algn="just">
              <a:defRPr/>
            </a:pPr>
            <a:endParaRPr lang="es-ES" sz="9600" b="1" dirty="0">
              <a:solidFill>
                <a:srgbClr val="00101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endParaRPr lang="es-ES" sz="11200" b="1" dirty="0">
              <a:solidFill>
                <a:srgbClr val="00101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Tx/>
              <a:buChar char="-"/>
              <a:defRPr/>
            </a:pPr>
            <a:endParaRPr lang="es-ES" sz="4400" b="1" dirty="0">
              <a:solidFill>
                <a:srgbClr val="00101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endParaRPr lang="es-ES" sz="2500" b="1" dirty="0">
              <a:solidFill>
                <a:srgbClr val="00101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Tx/>
              <a:buNone/>
              <a:defRPr/>
            </a:pPr>
            <a:r>
              <a:rPr lang="es-ES" sz="2500" b="1" dirty="0">
                <a:solidFill>
                  <a:srgbClr val="00101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es-ES_tradnl" sz="2500" b="1" dirty="0">
              <a:solidFill>
                <a:srgbClr val="00101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323527" y="125981"/>
            <a:ext cx="85323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5. CONCLUSIONES</a:t>
            </a:r>
            <a:endParaRPr lang="es-ES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9486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ítulo 1">
            <a:extLst>
              <a:ext uri="{FF2B5EF4-FFF2-40B4-BE49-F238E27FC236}">
                <a16:creationId xmlns="" xmlns:a16="http://schemas.microsoft.com/office/drawing/2014/main" id="{B89169D3-43BF-4D60-8C06-24648CB0AC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836" y="205978"/>
            <a:ext cx="9144000" cy="994172"/>
          </a:xfrm>
        </p:spPr>
        <p:txBody>
          <a:bodyPr>
            <a:noAutofit/>
          </a:bodyPr>
          <a:lstStyle/>
          <a:p>
            <a:pPr algn="ctr"/>
            <a:r>
              <a:rPr lang="es-ES" sz="3000" b="1" dirty="0">
                <a:solidFill>
                  <a:schemeClr val="accent1">
                    <a:lumMod val="75000"/>
                  </a:schemeClr>
                </a:solidFill>
              </a:rPr>
              <a:t>Fred Vargas. Premio Princesa de Asturias de las Letras 2018</a:t>
            </a:r>
          </a:p>
        </p:txBody>
      </p:sp>
      <p:sp>
        <p:nvSpPr>
          <p:cNvPr id="2" name="AutoShape 3" descr="Resultado de imagen de premio princesa de asturias 2018 letras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69056" y="857250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s-ES" sz="1350"/>
          </a:p>
        </p:txBody>
      </p:sp>
      <p:sp>
        <p:nvSpPr>
          <p:cNvPr id="3" name="AutoShape 5" descr="Resultado de imagen de premio princesa de asturias 2018 letras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83356" y="971550"/>
            <a:ext cx="2286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s-ES" sz="1350"/>
          </a:p>
        </p:txBody>
      </p:sp>
      <p:pic>
        <p:nvPicPr>
          <p:cNvPr id="1031" name="Picture 7" descr="Resultado de imagen de premio princesa de asturias 2018 letras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273" y="1085850"/>
            <a:ext cx="4500563" cy="2878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ítulo 1">
            <a:extLst>
              <a:ext uri="{FF2B5EF4-FFF2-40B4-BE49-F238E27FC236}">
                <a16:creationId xmlns="" xmlns:a16="http://schemas.microsoft.com/office/drawing/2014/main" id="{B89169D3-43BF-4D60-8C06-24648CB0AC4B}"/>
              </a:ext>
            </a:extLst>
          </p:cNvPr>
          <p:cNvSpPr txBox="1">
            <a:spLocks/>
          </p:cNvSpPr>
          <p:nvPr/>
        </p:nvSpPr>
        <p:spPr>
          <a:xfrm>
            <a:off x="4853558" y="2027979"/>
            <a:ext cx="4010159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ES" sz="3000" b="1" i="1" dirty="0">
                <a:solidFill>
                  <a:srgbClr val="141212"/>
                </a:solidFill>
              </a:rPr>
              <a:t>«La audacia es el lujo de la gente con carácter pues la ignorancia es la causa de las ideas mas insensatas» </a:t>
            </a:r>
          </a:p>
        </p:txBody>
      </p:sp>
      <p:pic>
        <p:nvPicPr>
          <p:cNvPr id="7" name="Picture 2"/>
          <p:cNvPicPr/>
          <p:nvPr/>
        </p:nvPicPr>
        <p:blipFill>
          <a:blip r:embed="rId5" cstate="print"/>
          <a:srcRect l="4617" t="19494" r="4123" b="20584"/>
          <a:stretch/>
        </p:blipFill>
        <p:spPr>
          <a:xfrm>
            <a:off x="411956" y="4070959"/>
            <a:ext cx="8451761" cy="2787041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7776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16521" y="117792"/>
            <a:ext cx="8499231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s-ES" sz="2400" b="1" dirty="0" smtClean="0"/>
              <a:t>Sanidad </a:t>
            </a:r>
            <a:r>
              <a:rPr lang="es-ES" sz="2400" b="1" dirty="0"/>
              <a:t>española cae </a:t>
            </a:r>
            <a:r>
              <a:rPr lang="es-ES" sz="2400" b="1" dirty="0" smtClean="0"/>
              <a:t>de </a:t>
            </a:r>
            <a:r>
              <a:rPr lang="es-ES" sz="2400" b="1" dirty="0"/>
              <a:t>'top ten' al puesto </a:t>
            </a:r>
            <a:r>
              <a:rPr lang="es-ES" sz="2400" b="1" dirty="0" smtClean="0"/>
              <a:t>19 </a:t>
            </a:r>
            <a:r>
              <a:rPr lang="es-ES" sz="1400" dirty="0" smtClean="0"/>
              <a:t>(El Periódico, 29-5-2018)</a:t>
            </a:r>
            <a:endParaRPr lang="es-ES" sz="1400" dirty="0"/>
          </a:p>
          <a:p>
            <a:pPr fontAlgn="base"/>
            <a:endParaRPr lang="es-ES" dirty="0" smtClean="0"/>
          </a:p>
          <a:p>
            <a:pPr fontAlgn="base"/>
            <a:r>
              <a:rPr lang="es-ES" i="1" dirty="0" smtClean="0"/>
              <a:t>'</a:t>
            </a:r>
            <a:r>
              <a:rPr lang="es-ES" i="1" dirty="0" err="1" smtClean="0"/>
              <a:t>The</a:t>
            </a:r>
            <a:r>
              <a:rPr lang="es-ES" i="1" dirty="0" smtClean="0"/>
              <a:t> </a:t>
            </a:r>
            <a:r>
              <a:rPr lang="es-ES" i="1" dirty="0" err="1"/>
              <a:t>Lancet</a:t>
            </a:r>
            <a:r>
              <a:rPr lang="es-ES" i="1" dirty="0"/>
              <a:t> ' mejora </a:t>
            </a:r>
            <a:r>
              <a:rPr lang="es-ES" i="1" dirty="0" smtClean="0"/>
              <a:t>nota </a:t>
            </a:r>
            <a:r>
              <a:rPr lang="es-ES" i="1" dirty="0"/>
              <a:t>de España en calidad y </a:t>
            </a:r>
            <a:r>
              <a:rPr lang="es-ES" i="1" dirty="0" smtClean="0"/>
              <a:t>acceso y </a:t>
            </a:r>
            <a:r>
              <a:rPr lang="es-ES" i="1" dirty="0"/>
              <a:t>otros países le </a:t>
            </a:r>
            <a:r>
              <a:rPr lang="es-ES" i="1" dirty="0" smtClean="0"/>
              <a:t>superan. Médicos </a:t>
            </a:r>
            <a:r>
              <a:rPr lang="es-ES" i="1" dirty="0"/>
              <a:t>y especialistas </a:t>
            </a:r>
            <a:r>
              <a:rPr lang="es-ES" i="1" dirty="0" smtClean="0"/>
              <a:t>lo achacan a </a:t>
            </a:r>
            <a:r>
              <a:rPr lang="es-ES" i="1" dirty="0"/>
              <a:t>recortes y piden </a:t>
            </a:r>
            <a:r>
              <a:rPr lang="es-ES" i="1" dirty="0" smtClean="0"/>
              <a:t>+recursos </a:t>
            </a:r>
            <a:r>
              <a:rPr lang="es-ES" i="1" dirty="0"/>
              <a:t>ante </a:t>
            </a:r>
            <a:r>
              <a:rPr lang="es-ES" i="1" dirty="0" smtClean="0"/>
              <a:t>envejecimiento</a:t>
            </a:r>
            <a:endParaRPr lang="es-ES" i="1" dirty="0"/>
          </a:p>
        </p:txBody>
      </p:sp>
      <p:sp>
        <p:nvSpPr>
          <p:cNvPr id="4" name="3 Rectángulo"/>
          <p:cNvSpPr/>
          <p:nvPr/>
        </p:nvSpPr>
        <p:spPr>
          <a:xfrm>
            <a:off x="58615" y="1610954"/>
            <a:ext cx="3024556" cy="3093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/>
            <a:r>
              <a:rPr lang="es-ES" sz="1300" dirty="0" smtClean="0"/>
              <a:t>Mide calidad </a:t>
            </a:r>
            <a:r>
              <a:rPr lang="es-ES" sz="1300" dirty="0"/>
              <a:t>y </a:t>
            </a:r>
            <a:r>
              <a:rPr lang="es-ES" sz="1300" dirty="0" smtClean="0"/>
              <a:t>acceso en</a:t>
            </a:r>
            <a:r>
              <a:rPr lang="es-ES" sz="1300" dirty="0"/>
              <a:t> 195 países </a:t>
            </a:r>
            <a:r>
              <a:rPr lang="es-ES" sz="1300" dirty="0" smtClean="0"/>
              <a:t>según tasas </a:t>
            </a:r>
            <a:r>
              <a:rPr lang="es-ES" sz="1300" dirty="0"/>
              <a:t>de mortalidad de 32 enfermedades </a:t>
            </a:r>
            <a:r>
              <a:rPr lang="es-ES" sz="1300" dirty="0" smtClean="0"/>
              <a:t>a </a:t>
            </a:r>
            <a:r>
              <a:rPr lang="es-ES" sz="1300" dirty="0"/>
              <a:t>combatirse con </a:t>
            </a:r>
            <a:r>
              <a:rPr lang="es-ES" sz="1300" dirty="0" smtClean="0"/>
              <a:t>adecuada atención (puntúa 0-100).</a:t>
            </a:r>
            <a:r>
              <a:rPr lang="es-ES" sz="1300" dirty="0"/>
              <a:t> </a:t>
            </a:r>
            <a:r>
              <a:rPr lang="es-ES" sz="1300" dirty="0" smtClean="0"/>
              <a:t>Según </a:t>
            </a:r>
            <a:r>
              <a:rPr lang="es-ES" sz="1300" dirty="0"/>
              <a:t>datos </a:t>
            </a:r>
            <a:r>
              <a:rPr lang="es-ES" sz="1300" dirty="0" smtClean="0"/>
              <a:t>2016</a:t>
            </a:r>
            <a:r>
              <a:rPr lang="es-ES" sz="1300" dirty="0"/>
              <a:t>, España obtiene </a:t>
            </a:r>
            <a:r>
              <a:rPr lang="es-ES" sz="1300" dirty="0" smtClean="0"/>
              <a:t>nota </a:t>
            </a:r>
            <a:r>
              <a:rPr lang="es-ES" sz="1300" dirty="0"/>
              <a:t>elevada, 92 puntos, </a:t>
            </a:r>
            <a:r>
              <a:rPr lang="es-ES" sz="1300" dirty="0" smtClean="0"/>
              <a:t>+2 puntos que  2015 pero </a:t>
            </a:r>
            <a:r>
              <a:rPr lang="es-ES" sz="1300" dirty="0"/>
              <a:t>cae </a:t>
            </a:r>
            <a:r>
              <a:rPr lang="es-ES" sz="1300" dirty="0" smtClean="0"/>
              <a:t>a </a:t>
            </a:r>
            <a:r>
              <a:rPr lang="es-ES" sz="1300" dirty="0"/>
              <a:t>puesto 19 </a:t>
            </a:r>
            <a:r>
              <a:rPr lang="es-ES" sz="1300" dirty="0" smtClean="0"/>
              <a:t>adelantada </a:t>
            </a:r>
            <a:r>
              <a:rPr lang="es-ES" sz="1300" dirty="0"/>
              <a:t>por </a:t>
            </a:r>
            <a:r>
              <a:rPr lang="es-ES" sz="1300" dirty="0" smtClean="0"/>
              <a:t>Japón</a:t>
            </a:r>
            <a:r>
              <a:rPr lang="es-ES" sz="1300" dirty="0"/>
              <a:t>, Italia o Austria. </a:t>
            </a:r>
            <a:r>
              <a:rPr lang="es-ES" sz="1200" dirty="0" smtClean="0"/>
              <a:t>1º:</a:t>
            </a:r>
            <a:r>
              <a:rPr lang="es-ES" sz="1200" dirty="0"/>
              <a:t> Islandia, Noruega y Holanda, y </a:t>
            </a:r>
            <a:r>
              <a:rPr lang="es-ES" sz="1200" dirty="0" smtClean="0"/>
              <a:t>cola: </a:t>
            </a:r>
            <a:r>
              <a:rPr lang="es-ES" sz="1200" dirty="0" err="1" smtClean="0"/>
              <a:t>R.Centroafricana</a:t>
            </a:r>
            <a:r>
              <a:rPr lang="es-ES" sz="1200" dirty="0"/>
              <a:t>, Somalia y Guinea-Bissau. </a:t>
            </a:r>
            <a:endParaRPr lang="es-ES" sz="1200" dirty="0" smtClean="0"/>
          </a:p>
          <a:p>
            <a:pPr algn="just" fontAlgn="base"/>
            <a:endParaRPr lang="es-ES" sz="1300" dirty="0"/>
          </a:p>
          <a:p>
            <a:pPr algn="just" fontAlgn="base"/>
            <a:r>
              <a:rPr lang="es-ES" sz="1300" dirty="0"/>
              <a:t>Uno de </a:t>
            </a:r>
            <a:r>
              <a:rPr lang="es-ES" sz="1300" dirty="0" smtClean="0"/>
              <a:t>motivos</a:t>
            </a:r>
            <a:r>
              <a:rPr lang="es-ES" sz="1300" dirty="0"/>
              <a:t> de </a:t>
            </a:r>
            <a:r>
              <a:rPr lang="es-ES" sz="1300" dirty="0" smtClean="0"/>
              <a:t>caída comparativa: se incluyeron +variables</a:t>
            </a:r>
            <a:r>
              <a:rPr lang="es-ES" sz="1300" dirty="0"/>
              <a:t> para </a:t>
            </a:r>
            <a:r>
              <a:rPr lang="es-ES" sz="1300" dirty="0" smtClean="0"/>
              <a:t>fijar puntuación</a:t>
            </a:r>
            <a:r>
              <a:rPr lang="es-ES" sz="1400" dirty="0" smtClean="0"/>
              <a:t> y </a:t>
            </a:r>
            <a:r>
              <a:rPr lang="es-ES" sz="1300" dirty="0" smtClean="0"/>
              <a:t>+media por mejoras </a:t>
            </a:r>
            <a:r>
              <a:rPr lang="es-ES" sz="1300" dirty="0"/>
              <a:t>en países </a:t>
            </a:r>
            <a:r>
              <a:rPr lang="es-ES" sz="1300" dirty="0" smtClean="0"/>
              <a:t>África </a:t>
            </a:r>
            <a:r>
              <a:rPr lang="es-ES" sz="1300" dirty="0" err="1" smtClean="0"/>
              <a:t>subsahara</a:t>
            </a:r>
            <a:r>
              <a:rPr lang="es-ES" sz="1300" dirty="0" smtClean="0"/>
              <a:t> </a:t>
            </a:r>
            <a:r>
              <a:rPr lang="es-ES" sz="1300" dirty="0"/>
              <a:t>y </a:t>
            </a:r>
            <a:r>
              <a:rPr lang="es-ES" sz="1300" dirty="0" smtClean="0"/>
              <a:t>sudeste asiático.</a:t>
            </a:r>
            <a:endParaRPr lang="es-ES" sz="13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594902"/>
            <a:ext cx="3083172" cy="11810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1108" y="1410454"/>
            <a:ext cx="6142893" cy="53654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09188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D265BB88-D6BE-44F3-ABB2-CEF4894E04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550" y="40047"/>
            <a:ext cx="8719457" cy="832304"/>
          </a:xfrm>
        </p:spPr>
        <p:txBody>
          <a:bodyPr>
            <a:noAutofit/>
          </a:bodyPr>
          <a:lstStyle/>
          <a:p>
            <a:r>
              <a:rPr lang="es-ES" sz="3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Evolución del Sistema Sanitario en </a:t>
            </a:r>
            <a:r>
              <a:rPr lang="es-ES" sz="3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España: décadas</a:t>
            </a:r>
            <a:endParaRPr lang="es-ES" sz="30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Diagrama 3">
            <a:extLst>
              <a:ext uri="{FF2B5EF4-FFF2-40B4-BE49-F238E27FC236}">
                <a16:creationId xmlns="" xmlns:a16="http://schemas.microsoft.com/office/drawing/2014/main" id="{887E690B-4D28-4E1B-B2CD-620B14307FC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42333838"/>
              </p:ext>
            </p:extLst>
          </p:nvPr>
        </p:nvGraphicFramePr>
        <p:xfrm>
          <a:off x="65315" y="1363346"/>
          <a:ext cx="8964385" cy="52239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CuadroTexto 4">
            <a:extLst>
              <a:ext uri="{FF2B5EF4-FFF2-40B4-BE49-F238E27FC236}">
                <a16:creationId xmlns="" xmlns:a16="http://schemas.microsoft.com/office/drawing/2014/main" id="{9E8A12F7-0F64-45A2-AEDD-708DB2C11241}"/>
              </a:ext>
            </a:extLst>
          </p:cNvPr>
          <p:cNvSpPr txBox="1"/>
          <p:nvPr/>
        </p:nvSpPr>
        <p:spPr>
          <a:xfrm>
            <a:off x="5308921" y="1937767"/>
            <a:ext cx="11273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2000</a:t>
            </a:r>
            <a:endParaRPr lang="es-E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="" xmlns:a16="http://schemas.microsoft.com/office/drawing/2014/main" id="{9190CCF1-5E39-4FEB-A6BF-4CEE42109482}"/>
              </a:ext>
            </a:extLst>
          </p:cNvPr>
          <p:cNvSpPr txBox="1"/>
          <p:nvPr/>
        </p:nvSpPr>
        <p:spPr>
          <a:xfrm>
            <a:off x="1434254" y="1515440"/>
            <a:ext cx="112738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E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1970</a:t>
            </a:r>
            <a:endParaRPr lang="es-E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="" xmlns:a16="http://schemas.microsoft.com/office/drawing/2014/main" id="{56156E1E-93FA-4234-AB4A-266F0C7998A2}"/>
              </a:ext>
            </a:extLst>
          </p:cNvPr>
          <p:cNvSpPr txBox="1"/>
          <p:nvPr/>
        </p:nvSpPr>
        <p:spPr>
          <a:xfrm>
            <a:off x="6582365" y="1937767"/>
            <a:ext cx="11273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2010</a:t>
            </a:r>
            <a:endParaRPr lang="es-E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="" xmlns:a16="http://schemas.microsoft.com/office/drawing/2014/main" id="{EA6A04A3-574E-4CE0-B0E4-FB798CBF51F1}"/>
              </a:ext>
            </a:extLst>
          </p:cNvPr>
          <p:cNvSpPr txBox="1"/>
          <p:nvPr/>
        </p:nvSpPr>
        <p:spPr>
          <a:xfrm>
            <a:off x="114301" y="1515440"/>
            <a:ext cx="107874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E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1960</a:t>
            </a:r>
            <a:endParaRPr lang="es-E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="" xmlns:a16="http://schemas.microsoft.com/office/drawing/2014/main" id="{1740C8F1-1E21-482E-B59F-07E1A49AFDDD}"/>
              </a:ext>
            </a:extLst>
          </p:cNvPr>
          <p:cNvSpPr txBox="1"/>
          <p:nvPr/>
        </p:nvSpPr>
        <p:spPr>
          <a:xfrm>
            <a:off x="4039459" y="1937767"/>
            <a:ext cx="11273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1990</a:t>
            </a:r>
            <a:endParaRPr lang="es-E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="" xmlns:a16="http://schemas.microsoft.com/office/drawing/2014/main" id="{96CE3796-594E-4E0D-A07D-DF7F743293CA}"/>
              </a:ext>
            </a:extLst>
          </p:cNvPr>
          <p:cNvSpPr txBox="1"/>
          <p:nvPr/>
        </p:nvSpPr>
        <p:spPr>
          <a:xfrm>
            <a:off x="2691910" y="1506880"/>
            <a:ext cx="112738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s-E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1980</a:t>
            </a:r>
            <a:endParaRPr lang="es-E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CuadroTexto 10">
            <a:extLst>
              <a:ext uri="{FF2B5EF4-FFF2-40B4-BE49-F238E27FC236}">
                <a16:creationId xmlns="" xmlns:a16="http://schemas.microsoft.com/office/drawing/2014/main" id="{BC0A6721-5A17-4F02-8ABA-F91F03CF1777}"/>
              </a:ext>
            </a:extLst>
          </p:cNvPr>
          <p:cNvSpPr txBox="1"/>
          <p:nvPr/>
        </p:nvSpPr>
        <p:spPr>
          <a:xfrm>
            <a:off x="7902319" y="1946327"/>
            <a:ext cx="11273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2020</a:t>
            </a:r>
            <a:endParaRPr lang="es-E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3" name="Conector recto de flecha 12">
            <a:extLst>
              <a:ext uri="{FF2B5EF4-FFF2-40B4-BE49-F238E27FC236}">
                <a16:creationId xmlns="" xmlns:a16="http://schemas.microsoft.com/office/drawing/2014/main" id="{8494C75C-974E-4F85-9036-CC569FC0C263}"/>
              </a:ext>
            </a:extLst>
          </p:cNvPr>
          <p:cNvCxnSpPr>
            <a:cxnSpLocks/>
          </p:cNvCxnSpPr>
          <p:nvPr/>
        </p:nvCxnSpPr>
        <p:spPr>
          <a:xfrm>
            <a:off x="3886201" y="1559888"/>
            <a:ext cx="0" cy="4278850"/>
          </a:xfrm>
          <a:prstGeom prst="straightConnector1">
            <a:avLst/>
          </a:pr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4" name="Conector recto de flecha 13">
            <a:extLst>
              <a:ext uri="{FF2B5EF4-FFF2-40B4-BE49-F238E27FC236}">
                <a16:creationId xmlns="" xmlns:a16="http://schemas.microsoft.com/office/drawing/2014/main" id="{7586F810-B128-48C8-B2D9-8AB8D3EB0E28}"/>
              </a:ext>
            </a:extLst>
          </p:cNvPr>
          <p:cNvCxnSpPr/>
          <p:nvPr/>
        </p:nvCxnSpPr>
        <p:spPr>
          <a:xfrm>
            <a:off x="5196656" y="1559888"/>
            <a:ext cx="0" cy="4562616"/>
          </a:xfrm>
          <a:prstGeom prst="straightConnector1">
            <a:avLst/>
          </a:pr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5" name="Conector recto de flecha 14">
            <a:extLst>
              <a:ext uri="{FF2B5EF4-FFF2-40B4-BE49-F238E27FC236}">
                <a16:creationId xmlns="" xmlns:a16="http://schemas.microsoft.com/office/drawing/2014/main" id="{55CC8984-58FD-4719-BF7C-7F2BA405CBF8}"/>
              </a:ext>
            </a:extLst>
          </p:cNvPr>
          <p:cNvCxnSpPr>
            <a:cxnSpLocks/>
          </p:cNvCxnSpPr>
          <p:nvPr/>
        </p:nvCxnSpPr>
        <p:spPr>
          <a:xfrm>
            <a:off x="6500906" y="1559888"/>
            <a:ext cx="0" cy="4194960"/>
          </a:xfrm>
          <a:prstGeom prst="straightConnector1">
            <a:avLst/>
          </a:pr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6" name="Conector recto de flecha 15">
            <a:extLst>
              <a:ext uri="{FF2B5EF4-FFF2-40B4-BE49-F238E27FC236}">
                <a16:creationId xmlns="" xmlns:a16="http://schemas.microsoft.com/office/drawing/2014/main" id="{05207863-A3A4-427B-BC7C-138386A4DDE3}"/>
              </a:ext>
            </a:extLst>
          </p:cNvPr>
          <p:cNvCxnSpPr/>
          <p:nvPr/>
        </p:nvCxnSpPr>
        <p:spPr>
          <a:xfrm>
            <a:off x="7798673" y="1559888"/>
            <a:ext cx="0" cy="4562616"/>
          </a:xfrm>
          <a:prstGeom prst="straightConnector1">
            <a:avLst/>
          </a:pr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7" name="CuadroTexto 16">
            <a:extLst>
              <a:ext uri="{FF2B5EF4-FFF2-40B4-BE49-F238E27FC236}">
                <a16:creationId xmlns="" xmlns:a16="http://schemas.microsoft.com/office/drawing/2014/main" id="{1C0BAA7D-593E-429C-9700-81A773057436}"/>
              </a:ext>
            </a:extLst>
          </p:cNvPr>
          <p:cNvSpPr txBox="1"/>
          <p:nvPr/>
        </p:nvSpPr>
        <p:spPr>
          <a:xfrm>
            <a:off x="3261871" y="5895674"/>
            <a:ext cx="1127381" cy="646331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s-ES" dirty="0"/>
              <a:t>Gratuidad universal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="" xmlns:a16="http://schemas.microsoft.com/office/drawing/2014/main" id="{0C7B7D50-3F98-40C1-A752-0B7D8CBF6C69}"/>
              </a:ext>
            </a:extLst>
          </p:cNvPr>
          <p:cNvSpPr txBox="1"/>
          <p:nvPr/>
        </p:nvSpPr>
        <p:spPr>
          <a:xfrm>
            <a:off x="4513279" y="6172674"/>
            <a:ext cx="1375790" cy="338554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s-ES" sz="1600" dirty="0"/>
              <a:t>Transferencias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="" xmlns:a16="http://schemas.microsoft.com/office/drawing/2014/main" id="{952D4257-EA1F-4FC7-B8D7-4165FEDC5145}"/>
              </a:ext>
            </a:extLst>
          </p:cNvPr>
          <p:cNvSpPr txBox="1"/>
          <p:nvPr/>
        </p:nvSpPr>
        <p:spPr>
          <a:xfrm>
            <a:off x="6065720" y="5817202"/>
            <a:ext cx="1121107" cy="615553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s-ES" sz="1700" dirty="0"/>
              <a:t>Decisiones clínicas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="" xmlns:a16="http://schemas.microsoft.com/office/drawing/2014/main" id="{43E0BA3D-98B1-41B3-A094-6A4C6F5B1B2D}"/>
              </a:ext>
            </a:extLst>
          </p:cNvPr>
          <p:cNvSpPr txBox="1"/>
          <p:nvPr/>
        </p:nvSpPr>
        <p:spPr>
          <a:xfrm>
            <a:off x="7303229" y="6172676"/>
            <a:ext cx="1121108" cy="615553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s-ES" sz="1700" dirty="0"/>
              <a:t>Decisiones pacientes</a:t>
            </a:r>
          </a:p>
        </p:txBody>
      </p:sp>
      <p:cxnSp>
        <p:nvCxnSpPr>
          <p:cNvPr id="19" name="Conector recto de flecha 18">
            <a:extLst>
              <a:ext uri="{FF2B5EF4-FFF2-40B4-BE49-F238E27FC236}">
                <a16:creationId xmlns="" xmlns:a16="http://schemas.microsoft.com/office/drawing/2014/main" id="{F0E9EC34-D40D-4B40-8456-2B931F5B2100}"/>
              </a:ext>
            </a:extLst>
          </p:cNvPr>
          <p:cNvCxnSpPr>
            <a:cxnSpLocks/>
          </p:cNvCxnSpPr>
          <p:nvPr/>
        </p:nvCxnSpPr>
        <p:spPr>
          <a:xfrm>
            <a:off x="30762" y="1506880"/>
            <a:ext cx="0" cy="4278850"/>
          </a:xfrm>
          <a:prstGeom prst="straightConnector1">
            <a:avLst/>
          </a:pr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3" name="CuadroTexto 22">
            <a:extLst>
              <a:ext uri="{FF2B5EF4-FFF2-40B4-BE49-F238E27FC236}">
                <a16:creationId xmlns="" xmlns:a16="http://schemas.microsoft.com/office/drawing/2014/main" id="{3C974417-7990-459B-AAB0-7583D2D375D4}"/>
              </a:ext>
            </a:extLst>
          </p:cNvPr>
          <p:cNvSpPr txBox="1"/>
          <p:nvPr/>
        </p:nvSpPr>
        <p:spPr>
          <a:xfrm>
            <a:off x="23257" y="5908377"/>
            <a:ext cx="1127381" cy="830997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s-ES" sz="1200" dirty="0"/>
              <a:t>Seguro Obligatorio de Enfermedad (SOE)</a:t>
            </a:r>
          </a:p>
        </p:txBody>
      </p:sp>
      <p:cxnSp>
        <p:nvCxnSpPr>
          <p:cNvPr id="24" name="Conector recto de flecha 23">
            <a:extLst>
              <a:ext uri="{FF2B5EF4-FFF2-40B4-BE49-F238E27FC236}">
                <a16:creationId xmlns="" xmlns:a16="http://schemas.microsoft.com/office/drawing/2014/main" id="{6CD76AA4-E69A-444F-866C-2A6C6C101792}"/>
              </a:ext>
            </a:extLst>
          </p:cNvPr>
          <p:cNvCxnSpPr>
            <a:cxnSpLocks/>
          </p:cNvCxnSpPr>
          <p:nvPr/>
        </p:nvCxnSpPr>
        <p:spPr>
          <a:xfrm>
            <a:off x="2597147" y="1559888"/>
            <a:ext cx="0" cy="4278850"/>
          </a:xfrm>
          <a:prstGeom prst="straightConnector1">
            <a:avLst/>
          </a:pr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5" name="CuadroTexto 24">
            <a:extLst>
              <a:ext uri="{FF2B5EF4-FFF2-40B4-BE49-F238E27FC236}">
                <a16:creationId xmlns="" xmlns:a16="http://schemas.microsoft.com/office/drawing/2014/main" id="{48042B93-AC22-436E-8918-5C6BCACB07BC}"/>
              </a:ext>
            </a:extLst>
          </p:cNvPr>
          <p:cNvSpPr txBox="1"/>
          <p:nvPr/>
        </p:nvSpPr>
        <p:spPr>
          <a:xfrm>
            <a:off x="1828567" y="5888889"/>
            <a:ext cx="1127381" cy="738664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s-ES" sz="1400" dirty="0"/>
              <a:t>Consejerías y Ministerio de Sanidad</a:t>
            </a:r>
          </a:p>
        </p:txBody>
      </p:sp>
      <p:pic>
        <p:nvPicPr>
          <p:cNvPr id="26" name="Imagen 5">
            <a:extLst>
              <a:ext uri="{FF2B5EF4-FFF2-40B4-BE49-F238E27FC236}">
                <a16:creationId xmlns="" xmlns:a16="http://schemas.microsoft.com/office/drawing/2014/main" id="{B6EC02C7-EAD9-433F-82D0-5950E5145B76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8673" y="737269"/>
            <a:ext cx="1364092" cy="1246663"/>
          </a:xfrm>
          <a:prstGeom prst="rect">
            <a:avLst/>
          </a:prstGeom>
        </p:spPr>
      </p:pic>
      <p:pic>
        <p:nvPicPr>
          <p:cNvPr id="1026" name="Picture 2" descr="Resultado de imagen de foto ernest lluch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1635" y="737270"/>
            <a:ext cx="1314973" cy="1246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Resultado de imagen de Seguro Obligatorio de Enfermedad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1" y="726471"/>
            <a:ext cx="1112722" cy="1257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Resultado de imagen de Empresas Públicas sanitarias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1173" y="698057"/>
            <a:ext cx="1235129" cy="1239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5487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7" name="26 Conector recto"/>
          <p:cNvCxnSpPr/>
          <p:nvPr/>
        </p:nvCxnSpPr>
        <p:spPr>
          <a:xfrm>
            <a:off x="0" y="1052736"/>
            <a:ext cx="7308304" cy="0"/>
          </a:xfrm>
          <a:prstGeom prst="line">
            <a:avLst/>
          </a:prstGeom>
          <a:ln w="57150">
            <a:solidFill>
              <a:srgbClr val="00602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"/>
          <p:cNvCxnSpPr/>
          <p:nvPr/>
        </p:nvCxnSpPr>
        <p:spPr>
          <a:xfrm>
            <a:off x="0" y="6813376"/>
            <a:ext cx="9144000" cy="0"/>
          </a:xfrm>
          <a:prstGeom prst="line">
            <a:avLst/>
          </a:prstGeom>
          <a:ln w="571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2733744"/>
            <a:ext cx="4824536" cy="3647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Content Placeholder 4"/>
          <p:cNvSpPr txBox="1">
            <a:spLocks/>
          </p:cNvSpPr>
          <p:nvPr/>
        </p:nvSpPr>
        <p:spPr bwMode="auto">
          <a:xfrm>
            <a:off x="136969" y="1628801"/>
            <a:ext cx="8834437" cy="468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514350" indent="-45720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 algn="just">
              <a:buClr>
                <a:srgbClr val="595959"/>
              </a:buClr>
              <a:buFontTx/>
              <a:buChar char="•"/>
            </a:pPr>
            <a:r>
              <a:rPr lang="es-ES" altLang="es-ES" sz="2000" b="1" u="sng" dirty="0">
                <a:solidFill>
                  <a:srgbClr val="595959"/>
                </a:solidFill>
                <a:latin typeface="Baskerville" charset="0"/>
                <a:cs typeface="Times New Roman" panose="02020603050405020304" pitchFamily="18" charset="0"/>
              </a:rPr>
              <a:t>Solvencia</a:t>
            </a:r>
            <a:r>
              <a:rPr lang="es-ES" altLang="es-ES" sz="2000" b="1" dirty="0">
                <a:solidFill>
                  <a:srgbClr val="595959"/>
                </a:solidFill>
                <a:latin typeface="Baskerville" charset="0"/>
                <a:cs typeface="Times New Roman" panose="02020603050405020304" pitchFamily="18" charset="0"/>
              </a:rPr>
              <a:t> (</a:t>
            </a:r>
            <a:r>
              <a:rPr lang="es-ES" b="1" dirty="0">
                <a:solidFill>
                  <a:srgbClr val="595959"/>
                </a:solidFill>
                <a:latin typeface="Baskerville" charset="0"/>
                <a:cs typeface="Times New Roman" panose="02020603050405020304" pitchFamily="18" charset="0"/>
              </a:rPr>
              <a:t>recursos no líquidos </a:t>
            </a:r>
            <a:r>
              <a:rPr lang="es-ES" b="1" dirty="0" smtClean="0">
                <a:solidFill>
                  <a:srgbClr val="595959"/>
                </a:solidFill>
                <a:latin typeface="Baskerville" charset="0"/>
                <a:cs typeface="Times New Roman" panose="02020603050405020304" pitchFamily="18" charset="0"/>
              </a:rPr>
              <a:t>y </a:t>
            </a:r>
            <a:r>
              <a:rPr lang="es-ES" b="1" dirty="0">
                <a:solidFill>
                  <a:srgbClr val="595959"/>
                </a:solidFill>
                <a:latin typeface="Baskerville" charset="0"/>
                <a:cs typeface="Times New Roman" panose="02020603050405020304" pitchFamily="18" charset="0"/>
              </a:rPr>
              <a:t>respaldo para devolver deudas</a:t>
            </a:r>
            <a:r>
              <a:rPr lang="es-ES" altLang="es-ES" b="1" dirty="0">
                <a:solidFill>
                  <a:srgbClr val="595959"/>
                </a:solidFill>
                <a:latin typeface="Baskerville" charset="0"/>
                <a:cs typeface="Times New Roman" panose="02020603050405020304" pitchFamily="18" charset="0"/>
              </a:rPr>
              <a:t>) </a:t>
            </a:r>
            <a:r>
              <a:rPr lang="es-ES" altLang="es-ES" sz="2000" b="1" dirty="0">
                <a:solidFill>
                  <a:srgbClr val="595959"/>
                </a:solidFill>
                <a:latin typeface="Baskerville" charset="0"/>
                <a:cs typeface="Times New Roman" panose="02020603050405020304" pitchFamily="18" charset="0"/>
              </a:rPr>
              <a:t>y factores de riesgo. Medidas de “Sostenibilidad” </a:t>
            </a:r>
            <a:r>
              <a:rPr lang="es-ES" altLang="es-ES" b="1" dirty="0">
                <a:solidFill>
                  <a:srgbClr val="595959"/>
                </a:solidFill>
                <a:latin typeface="Baskerville" charset="0"/>
                <a:cs typeface="Times New Roman" panose="02020603050405020304" pitchFamily="18" charset="0"/>
              </a:rPr>
              <a:t>(</a:t>
            </a:r>
            <a:r>
              <a:rPr lang="es-ES" b="1" dirty="0">
                <a:solidFill>
                  <a:srgbClr val="595959"/>
                </a:solidFill>
                <a:latin typeface="Baskerville" charset="0"/>
                <a:cs typeface="Times New Roman" panose="02020603050405020304" pitchFamily="18" charset="0"/>
              </a:rPr>
              <a:t>como sistemas biológicos que siguen equilibrio con tiempo</a:t>
            </a:r>
            <a:r>
              <a:rPr lang="es-ES" altLang="es-ES" b="1" dirty="0">
                <a:solidFill>
                  <a:srgbClr val="595959"/>
                </a:solidFill>
                <a:latin typeface="Baskerville" charset="0"/>
                <a:cs typeface="Times New Roman" panose="02020603050405020304" pitchFamily="18" charset="0"/>
              </a:rPr>
              <a:t>) </a:t>
            </a:r>
            <a:r>
              <a:rPr lang="es-ES" altLang="es-ES" sz="2000" b="1" dirty="0">
                <a:solidFill>
                  <a:srgbClr val="595959"/>
                </a:solidFill>
                <a:latin typeface="Baskerville" charset="0"/>
                <a:cs typeface="Times New Roman" panose="02020603050405020304" pitchFamily="18" charset="0"/>
              </a:rPr>
              <a:t>desde :</a:t>
            </a:r>
          </a:p>
          <a:p>
            <a:pPr eaLnBrk="1" hangingPunct="1">
              <a:buClr>
                <a:srgbClr val="595959"/>
              </a:buClr>
            </a:pPr>
            <a:endParaRPr lang="es-ES" altLang="es-ES" sz="2000" b="1" dirty="0">
              <a:solidFill>
                <a:srgbClr val="595959"/>
              </a:solidFill>
              <a:latin typeface="Baskerville" charset="0"/>
              <a:cs typeface="Times New Roman" panose="02020603050405020304" pitchFamily="18" charset="0"/>
            </a:endParaRPr>
          </a:p>
          <a:p>
            <a:pPr eaLnBrk="1" hangingPunct="1">
              <a:buClr>
                <a:srgbClr val="FF0000"/>
              </a:buClr>
            </a:pPr>
            <a:r>
              <a:rPr lang="es-ES" altLang="es-ES" sz="2000" dirty="0">
                <a:solidFill>
                  <a:srgbClr val="001010"/>
                </a:solidFill>
                <a:cs typeface="Times New Roman" panose="02020603050405020304" pitchFamily="18" charset="0"/>
              </a:rPr>
              <a:t>	</a:t>
            </a:r>
            <a:r>
              <a:rPr lang="es-ES" altLang="es-ES" sz="2800" b="1" dirty="0">
                <a:solidFill>
                  <a:srgbClr val="001010"/>
                </a:solidFill>
                <a:cs typeface="Times New Roman" panose="02020603050405020304" pitchFamily="18" charset="0"/>
              </a:rPr>
              <a:t>1. </a:t>
            </a:r>
            <a:r>
              <a:rPr lang="es-ES" altLang="es-ES" sz="3000" b="1" dirty="0">
                <a:solidFill>
                  <a:srgbClr val="001010"/>
                </a:solidFill>
                <a:cs typeface="Times New Roman" panose="02020603050405020304" pitchFamily="18" charset="0"/>
              </a:rPr>
              <a:t>Población(cobertura)</a:t>
            </a:r>
          </a:p>
          <a:p>
            <a:pPr eaLnBrk="1" hangingPunct="1">
              <a:buClr>
                <a:srgbClr val="FF0000"/>
              </a:buClr>
            </a:pPr>
            <a:r>
              <a:rPr lang="es-ES" altLang="es-ES" sz="3000" b="1" dirty="0">
                <a:solidFill>
                  <a:srgbClr val="001010"/>
                </a:solidFill>
                <a:cs typeface="Times New Roman" panose="02020603050405020304" pitchFamily="18" charset="0"/>
              </a:rPr>
              <a:t>	2. Cartera de servicios</a:t>
            </a:r>
          </a:p>
          <a:p>
            <a:pPr eaLnBrk="1" hangingPunct="1">
              <a:buClr>
                <a:srgbClr val="FF0000"/>
              </a:buClr>
            </a:pPr>
            <a:r>
              <a:rPr lang="es-ES" altLang="es-ES" sz="3000" b="1" dirty="0">
                <a:solidFill>
                  <a:srgbClr val="001010"/>
                </a:solidFill>
                <a:cs typeface="Times New Roman" panose="02020603050405020304" pitchFamily="18" charset="0"/>
              </a:rPr>
              <a:t>	3. Impuestos + Copagos</a:t>
            </a:r>
          </a:p>
        </p:txBody>
      </p:sp>
      <p:sp>
        <p:nvSpPr>
          <p:cNvPr id="13" name="8 Rectángulo"/>
          <p:cNvSpPr>
            <a:spLocks noChangeArrowheads="1"/>
          </p:cNvSpPr>
          <p:nvPr/>
        </p:nvSpPr>
        <p:spPr bwMode="auto">
          <a:xfrm>
            <a:off x="107504" y="6237312"/>
            <a:ext cx="87852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r>
              <a:rPr lang="en-US" altLang="es-ES" sz="1400" b="1" dirty="0" err="1">
                <a:solidFill>
                  <a:srgbClr val="001010"/>
                </a:solidFill>
              </a:rPr>
              <a:t>Busse</a:t>
            </a:r>
            <a:r>
              <a:rPr lang="en-US" altLang="es-ES" sz="1400" b="1" dirty="0">
                <a:solidFill>
                  <a:srgbClr val="001010"/>
                </a:solidFill>
              </a:rPr>
              <a:t> R, et al (2007) HNP “Analyzing changes in Health Financing Arrangements in High-Income Countries </a:t>
            </a:r>
            <a:endParaRPr lang="ca-ES" altLang="es-ES" sz="1400" b="1" dirty="0">
              <a:solidFill>
                <a:srgbClr val="001010"/>
              </a:solidFill>
            </a:endParaRPr>
          </a:p>
        </p:txBody>
      </p:sp>
      <p:sp>
        <p:nvSpPr>
          <p:cNvPr id="14" name="10 Rectángulo"/>
          <p:cNvSpPr/>
          <p:nvPr/>
        </p:nvSpPr>
        <p:spPr>
          <a:xfrm>
            <a:off x="119531" y="174137"/>
            <a:ext cx="6500528" cy="569387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>
            <a:spAutoFit/>
          </a:bodyPr>
          <a:lstStyle/>
          <a:p>
            <a:pPr marL="514350" indent="-457200">
              <a:buClr>
                <a:srgbClr val="FF0000"/>
              </a:buClr>
              <a:defRPr/>
            </a:pPr>
            <a:r>
              <a:rPr lang="es-ES" i="1" dirty="0">
                <a:solidFill>
                  <a:prstClr val="black">
                    <a:lumMod val="65000"/>
                    <a:lumOff val="35000"/>
                  </a:prstClr>
                </a:solidFill>
                <a:cs typeface="Arial" charset="0"/>
              </a:rPr>
              <a:t>(*) </a:t>
            </a:r>
            <a:r>
              <a:rPr lang="es-ES" sz="1300" i="1" dirty="0">
                <a:solidFill>
                  <a:prstClr val="black">
                    <a:lumMod val="65000"/>
                    <a:lumOff val="35000"/>
                  </a:prstClr>
                </a:solidFill>
                <a:cs typeface="Arial" charset="0"/>
              </a:rPr>
              <a:t>RDL 16/2012, de 20 de abril, de medidas urgentes para garantizar la sostenibilidad del SNS y  mejorar la calidad y seguridad de sus prestaciones</a:t>
            </a:r>
          </a:p>
        </p:txBody>
      </p:sp>
      <p:sp>
        <p:nvSpPr>
          <p:cNvPr id="2" name="1 Rectángulo"/>
          <p:cNvSpPr/>
          <p:nvPr/>
        </p:nvSpPr>
        <p:spPr>
          <a:xfrm>
            <a:off x="136969" y="1165407"/>
            <a:ext cx="7796417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700" b="1" i="1" dirty="0">
                <a:solidFill>
                  <a:srgbClr val="FF0000"/>
                </a:solidFill>
              </a:rPr>
              <a:t>¿Puedes aportar datos o cifras que dejen patente esta incertidumbre y/o situación?</a:t>
            </a:r>
          </a:p>
        </p:txBody>
      </p:sp>
      <p:sp>
        <p:nvSpPr>
          <p:cNvPr id="3" name="2 Rectángulo"/>
          <p:cNvSpPr/>
          <p:nvPr/>
        </p:nvSpPr>
        <p:spPr>
          <a:xfrm>
            <a:off x="566670" y="5027955"/>
            <a:ext cx="409548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b="1" dirty="0">
                <a:solidFill>
                  <a:srgbClr val="FF0000"/>
                </a:solidFill>
              </a:rPr>
              <a:t>Otras disciplinas tienen +experiencia en compartir decisiones: bienestar, cambio</a:t>
            </a:r>
          </a:p>
          <a:p>
            <a:r>
              <a:rPr lang="es-ES" b="1" dirty="0">
                <a:solidFill>
                  <a:srgbClr val="FF0000"/>
                </a:solidFill>
              </a:rPr>
              <a:t>climático, turismo, etc.</a:t>
            </a:r>
            <a:endParaRPr lang="es-E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205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 idx="4294967295"/>
          </p:nvPr>
        </p:nvSpPr>
        <p:spPr bwMode="auto">
          <a:xfrm>
            <a:off x="15772" y="260648"/>
            <a:ext cx="9101600" cy="844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r>
              <a:rPr lang="es-ES" sz="4000" b="1" dirty="0">
                <a:solidFill>
                  <a:srgbClr val="FF0000"/>
                </a:solidFill>
              </a:rPr>
              <a:t>¿Por qué ahora? Casi nada es por casualidad</a:t>
            </a:r>
            <a:endParaRPr lang="es-ES_tradnl" altLang="es-ES" sz="40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210793" y="954539"/>
            <a:ext cx="8793844" cy="578053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 lnSpcReduction="20000"/>
          </a:bodyPr>
          <a:lstStyle/>
          <a:p>
            <a:pPr marL="0" indent="0">
              <a:buNone/>
            </a:pPr>
            <a:r>
              <a:rPr lang="es-ES" dirty="0"/>
              <a:t>En muchas CCAA:</a:t>
            </a:r>
          </a:p>
          <a:p>
            <a:r>
              <a:rPr lang="es-ES" dirty="0"/>
              <a:t>Gasto sanitario se ha incrementado</a:t>
            </a:r>
          </a:p>
          <a:p>
            <a:pPr lvl="1"/>
            <a:r>
              <a:rPr lang="es-ES" dirty="0"/>
              <a:t>Excepto en crisis </a:t>
            </a:r>
            <a:r>
              <a:rPr lang="es-ES" sz="1800" dirty="0"/>
              <a:t>(</a:t>
            </a:r>
            <a:r>
              <a:rPr lang="es-ES" sz="1800" dirty="0" smtClean="0"/>
              <a:t>Bandrés y González</a:t>
            </a:r>
            <a:r>
              <a:rPr lang="es-ES" sz="1800" dirty="0"/>
              <a:t>, R. (2015</a:t>
            </a:r>
            <a:r>
              <a:rPr lang="es-ES" sz="1800" dirty="0" smtClean="0"/>
              <a:t>)</a:t>
            </a:r>
          </a:p>
          <a:p>
            <a:pPr lvl="1" algn="just"/>
            <a:r>
              <a:rPr lang="es-ES" sz="1800" dirty="0" smtClean="0"/>
              <a:t> </a:t>
            </a:r>
            <a:r>
              <a:rPr lang="es-ES" dirty="0" smtClean="0"/>
              <a:t>¿</a:t>
            </a:r>
            <a:r>
              <a:rPr lang="es-ES" dirty="0"/>
              <a:t>Voluntario por </a:t>
            </a:r>
            <a:r>
              <a:rPr lang="es-ES" dirty="0" smtClean="0"/>
              <a:t>industria </a:t>
            </a:r>
            <a:r>
              <a:rPr lang="es-ES" dirty="0"/>
              <a:t>sanitaria y farmacéutica por poder de mercado? </a:t>
            </a:r>
            <a:r>
              <a:rPr lang="es-ES" b="1" dirty="0" smtClean="0"/>
              <a:t>Demanda inducida por oferta</a:t>
            </a:r>
            <a:endParaRPr lang="es-ES" dirty="0"/>
          </a:p>
          <a:p>
            <a:r>
              <a:rPr lang="es-ES" dirty="0" smtClean="0"/>
              <a:t>Democratizar </a:t>
            </a:r>
            <a:r>
              <a:rPr lang="es-ES" dirty="0" smtClean="0"/>
              <a:t>+esperanza</a:t>
            </a:r>
            <a:r>
              <a:rPr lang="es-ES" dirty="0"/>
              <a:t> de vida </a:t>
            </a:r>
            <a:r>
              <a:rPr lang="es-ES" sz="2100" dirty="0"/>
              <a:t>(</a:t>
            </a:r>
            <a:r>
              <a:rPr lang="es-ES" sz="2100" dirty="0" smtClean="0"/>
              <a:t>González y Grande</a:t>
            </a:r>
            <a:r>
              <a:rPr lang="es-ES" sz="2100" dirty="0"/>
              <a:t>, </a:t>
            </a:r>
            <a:r>
              <a:rPr lang="es-ES" sz="2100" dirty="0" smtClean="0"/>
              <a:t>2017)</a:t>
            </a:r>
            <a:r>
              <a:rPr lang="es-ES" dirty="0" smtClean="0"/>
              <a:t>:</a:t>
            </a:r>
            <a:endParaRPr lang="es-ES" dirty="0"/>
          </a:p>
          <a:p>
            <a:pPr lvl="1"/>
            <a:r>
              <a:rPr lang="es-ES" dirty="0"/>
              <a:t>Envejecimiento</a:t>
            </a:r>
          </a:p>
          <a:p>
            <a:pPr lvl="1"/>
            <a:r>
              <a:rPr lang="es-ES" dirty="0"/>
              <a:t>Cronicidad</a:t>
            </a:r>
          </a:p>
          <a:p>
            <a:pPr lvl="1"/>
            <a:r>
              <a:rPr lang="es-ES" dirty="0" err="1" smtClean="0"/>
              <a:t>Multimorbilidad</a:t>
            </a:r>
            <a:r>
              <a:rPr lang="es-ES" dirty="0" smtClean="0"/>
              <a:t>, </a:t>
            </a:r>
            <a:r>
              <a:rPr lang="es-ES" dirty="0" err="1" smtClean="0"/>
              <a:t>etc</a:t>
            </a:r>
            <a:endParaRPr lang="es-ES" dirty="0"/>
          </a:p>
          <a:p>
            <a:r>
              <a:rPr lang="es-ES" dirty="0"/>
              <a:t>¿Cuánto influye innovación terapéutica en </a:t>
            </a:r>
            <a:r>
              <a:rPr lang="es-ES" dirty="0" smtClean="0"/>
              <a:t>+gasto</a:t>
            </a:r>
            <a:r>
              <a:rPr lang="es-ES" dirty="0"/>
              <a:t> sanitario? Biológicos y biosimilares</a:t>
            </a:r>
          </a:p>
          <a:p>
            <a:pPr algn="just"/>
            <a:r>
              <a:rPr lang="es-ES" dirty="0"/>
              <a:t>Combinación de inputs ha cambiado </a:t>
            </a:r>
            <a:r>
              <a:rPr lang="es-ES" dirty="0" smtClean="0"/>
              <a:t>(+gasto </a:t>
            </a:r>
            <a:r>
              <a:rPr lang="es-ES" dirty="0"/>
              <a:t>en farmacia hospitalaria)</a:t>
            </a:r>
          </a:p>
          <a:p>
            <a:pPr algn="just"/>
            <a:r>
              <a:rPr lang="es-ES" dirty="0"/>
              <a:t>Mayor obsolescencia tecnológica-70% de equipos &gt; 5 años de antigüedad y 25% </a:t>
            </a:r>
            <a:r>
              <a:rPr lang="es-ES" dirty="0" smtClean="0"/>
              <a:t>de&gt;10 </a:t>
            </a:r>
            <a:r>
              <a:rPr lang="es-ES" dirty="0"/>
              <a:t>años </a:t>
            </a:r>
            <a:r>
              <a:rPr lang="es-ES" dirty="0" smtClean="0"/>
              <a:t>y efecto «frontera» (Informe </a:t>
            </a:r>
            <a:r>
              <a:rPr lang="es-ES" dirty="0"/>
              <a:t>FENIN 2018</a:t>
            </a:r>
            <a:r>
              <a:rPr lang="es-ES" dirty="0" smtClean="0"/>
              <a:t>)</a:t>
            </a:r>
            <a:endParaRPr lang="es-ES_tradnl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6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7596188" y="6245225"/>
            <a:ext cx="1114425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1pPr>
            <a:lvl2pPr marL="742950" indent="-285750" eaLnBrk="0" hangingPunct="0"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2pPr>
            <a:lvl3pPr marL="1143000" indent="-228600" eaLnBrk="0" hangingPunct="0"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3pPr>
            <a:lvl4pPr marL="1600200" indent="-228600" eaLnBrk="0" hangingPunct="0"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4pPr>
            <a:lvl5pPr marL="2057400" indent="-228600" eaLnBrk="0" hangingPunct="0"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0000"/>
              <a:buFont typeface="Wingdings" pitchFamily="2" charset="2"/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0000"/>
              <a:buFont typeface="Wingdings" pitchFamily="2" charset="2"/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0000"/>
              <a:buFont typeface="Wingdings" pitchFamily="2" charset="2"/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0000"/>
              <a:buFont typeface="Wingdings" pitchFamily="2" charset="2"/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9pPr>
          </a:lstStyle>
          <a:p>
            <a:pPr eaLnBrk="1" hangingPunct="1"/>
            <a:fld id="{FD0C7950-64F1-4999-8D4D-EB808A7B2D23}" type="slidenum">
              <a:rPr lang="en-US" altLang="es-ES" sz="1400" b="0" smtClean="0">
                <a:solidFill>
                  <a:schemeClr val="tx1"/>
                </a:solidFill>
                <a:latin typeface="Times New Roman" pitchFamily="18" charset="0"/>
              </a:rPr>
              <a:pPr eaLnBrk="1" hangingPunct="1"/>
              <a:t>6</a:t>
            </a:fld>
            <a:endParaRPr lang="en-US" altLang="es-ES" sz="1400" b="0" dirty="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0577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a 3">
            <a:extLst>
              <a:ext uri="{FF2B5EF4-FFF2-40B4-BE49-F238E27FC236}">
                <a16:creationId xmlns="" xmlns:a16="http://schemas.microsoft.com/office/drawing/2014/main" id="{7ED410FE-D2D6-4475-A7C4-06FF38BDCC2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062294"/>
              </p:ext>
            </p:extLst>
          </p:nvPr>
        </p:nvGraphicFramePr>
        <p:xfrm>
          <a:off x="176169" y="1044129"/>
          <a:ext cx="8716160" cy="552484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92898">
                  <a:extLst>
                    <a:ext uri="{9D8B030D-6E8A-4147-A177-3AD203B41FA5}">
                      <a16:colId xmlns="" xmlns:a16="http://schemas.microsoft.com/office/drawing/2014/main" val="1417024762"/>
                    </a:ext>
                  </a:extLst>
                </a:gridCol>
                <a:gridCol w="1174221">
                  <a:extLst>
                    <a:ext uri="{9D8B030D-6E8A-4147-A177-3AD203B41FA5}">
                      <a16:colId xmlns="" xmlns:a16="http://schemas.microsoft.com/office/drawing/2014/main" val="3963062014"/>
                    </a:ext>
                  </a:extLst>
                </a:gridCol>
                <a:gridCol w="1162579">
                  <a:extLst>
                    <a:ext uri="{9D8B030D-6E8A-4147-A177-3AD203B41FA5}">
                      <a16:colId xmlns="" xmlns:a16="http://schemas.microsoft.com/office/drawing/2014/main" val="1066321148"/>
                    </a:ext>
                  </a:extLst>
                </a:gridCol>
                <a:gridCol w="2192498">
                  <a:extLst>
                    <a:ext uri="{9D8B030D-6E8A-4147-A177-3AD203B41FA5}">
                      <a16:colId xmlns="" xmlns:a16="http://schemas.microsoft.com/office/drawing/2014/main" val="3025336079"/>
                    </a:ext>
                  </a:extLst>
                </a:gridCol>
                <a:gridCol w="2093964">
                  <a:extLst>
                    <a:ext uri="{9D8B030D-6E8A-4147-A177-3AD203B41FA5}">
                      <a16:colId xmlns="" xmlns:a16="http://schemas.microsoft.com/office/drawing/2014/main" val="1849364713"/>
                    </a:ext>
                  </a:extLst>
                </a:gridCol>
              </a:tblGrid>
              <a:tr h="5447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AUTOR</a:t>
                      </a:r>
                      <a:endParaRPr lang="es-E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PAÍSES</a:t>
                      </a:r>
                      <a:endParaRPr lang="es-E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AÑOS</a:t>
                      </a:r>
                      <a:endParaRPr lang="es-E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METODOLOGÍA</a:t>
                      </a:r>
                      <a:endParaRPr lang="es-E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ELASTICIDAD DEL INGRESO</a:t>
                      </a:r>
                      <a:endParaRPr lang="es-ES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="" xmlns:a16="http://schemas.microsoft.com/office/drawing/2014/main" val="2026527638"/>
                  </a:ext>
                </a:extLst>
              </a:tr>
              <a:tr h="7769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noProof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Lago, Cantarero y </a:t>
                      </a:r>
                      <a:r>
                        <a:rPr lang="es-ES" sz="1800" noProof="0" dirty="0" err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Blazquez</a:t>
                      </a:r>
                      <a:r>
                        <a:rPr lang="es-ES" sz="1800" noProof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s-ES" sz="1800" noProof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(2013)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noProof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OECD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noProof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1971-2009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kern="1200" noProof="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Datos de panel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b="1" kern="1200" noProof="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0,3-1,1</a:t>
                      </a: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="" xmlns:a16="http://schemas.microsoft.com/office/drawing/2014/main" val="138063169"/>
                  </a:ext>
                </a:extLst>
              </a:tr>
              <a:tr h="4927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noProof="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Acemoglu</a:t>
                      </a:r>
                      <a:r>
                        <a:rPr lang="es-ES" sz="18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et al. (2013)</a:t>
                      </a:r>
                      <a:endParaRPr lang="es-ES" sz="1800" noProof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noProof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OECD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noProof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1960-2005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kern="1200" noProof="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Regresión VI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b="1" kern="1200" noProof="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0,7</a:t>
                      </a: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="" xmlns:a16="http://schemas.microsoft.com/office/drawing/2014/main" val="2477806925"/>
                  </a:ext>
                </a:extLst>
              </a:tr>
              <a:tr h="7172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noProof="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Liang</a:t>
                      </a:r>
                      <a:r>
                        <a:rPr lang="es-ES" sz="18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and </a:t>
                      </a:r>
                      <a:r>
                        <a:rPr lang="es-ES" sz="1800" noProof="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Mirelman</a:t>
                      </a:r>
                      <a:r>
                        <a:rPr lang="es-ES" sz="18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(2014)</a:t>
                      </a:r>
                      <a:endParaRPr lang="es-ES" sz="1800" noProof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noProof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Mundo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noProof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1995-2009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noProof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Regresión de mínimos cuadrados en dos etapas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b="1" noProof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0,6-0,9</a:t>
                      </a:r>
                      <a:endParaRPr lang="es-ES" sz="1800" b="1" noProof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="" xmlns:a16="http://schemas.microsoft.com/office/drawing/2014/main" val="1338977742"/>
                  </a:ext>
                </a:extLst>
              </a:tr>
              <a:tr h="5533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noProof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Lv and Zhu (2014)</a:t>
                      </a:r>
                      <a:endParaRPr lang="es-ES" sz="1800" noProof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noProof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África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noProof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1995-2010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noProof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Datos de panel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b="1" noProof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0,9</a:t>
                      </a:r>
                      <a:endParaRPr lang="es-ES" sz="1800" b="1" noProof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="" xmlns:a16="http://schemas.microsoft.com/office/drawing/2014/main" val="4177319135"/>
                  </a:ext>
                </a:extLst>
              </a:tr>
              <a:tr h="9602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b="0" i="0" kern="1200" noProof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Parra-Acosta et al. (2014)</a:t>
                      </a:r>
                      <a:endParaRPr lang="es-ES" sz="1800" noProof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noProof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Francia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noProof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1960-1975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noProof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1976-1990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noProof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Desde 1990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800" noProof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Datos de panel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1800" noProof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b="1" noProof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1,5</a:t>
                      </a:r>
                      <a:endParaRPr lang="es-ES" sz="1800" b="1" noProof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b="1" noProof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1-1,2</a:t>
                      </a: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="" xmlns:a16="http://schemas.microsoft.com/office/drawing/2014/main" val="82774869"/>
                  </a:ext>
                </a:extLst>
              </a:tr>
              <a:tr h="7243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Khan and </a:t>
                      </a:r>
                      <a:r>
                        <a:rPr lang="es-ES" sz="1800" noProof="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Mahumud</a:t>
                      </a:r>
                      <a:r>
                        <a:rPr lang="es-ES" sz="1800" noProof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(2015)</a:t>
                      </a:r>
                      <a:endParaRPr lang="es-ES" sz="1800" noProof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noProof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Asia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noProof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1995-2010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noProof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Datos de panel</a:t>
                      </a: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b="1" noProof="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0,4-0,9</a:t>
                      </a:r>
                      <a:endParaRPr lang="es-ES" sz="1800" b="1" noProof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="" xmlns:a16="http://schemas.microsoft.com/office/drawing/2014/main" val="864047171"/>
                  </a:ext>
                </a:extLst>
              </a:tr>
            </a:tbl>
          </a:graphicData>
        </a:graphic>
      </p:graphicFrame>
      <p:sp>
        <p:nvSpPr>
          <p:cNvPr id="6" name="Rectángulo 5">
            <a:extLst>
              <a:ext uri="{FF2B5EF4-FFF2-40B4-BE49-F238E27FC236}">
                <a16:creationId xmlns="" xmlns:a16="http://schemas.microsoft.com/office/drawing/2014/main" id="{D43917D2-C30A-4BAC-A752-D61B59FB24CD}"/>
              </a:ext>
            </a:extLst>
          </p:cNvPr>
          <p:cNvSpPr/>
          <p:nvPr/>
        </p:nvSpPr>
        <p:spPr>
          <a:xfrm>
            <a:off x="117446" y="0"/>
            <a:ext cx="8716160" cy="9094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0"/>
              </a:spcAft>
            </a:pPr>
            <a:r>
              <a:rPr lang="en-GB" sz="31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A </a:t>
            </a:r>
            <a:r>
              <a:rPr lang="en-GB" sz="31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survey </a:t>
            </a:r>
            <a:r>
              <a:rPr lang="en-GB" sz="31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of previous studies </a:t>
            </a:r>
            <a:endParaRPr lang="en-GB" sz="3100" b="1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0"/>
              </a:spcAft>
            </a:pPr>
            <a:r>
              <a:rPr lang="en-GB" sz="28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(</a:t>
            </a:r>
            <a:r>
              <a:rPr lang="en-GB" sz="28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Dependent variable: national health care expenditure)</a:t>
            </a:r>
            <a:endParaRPr lang="es-ES" sz="28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1794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 idx="4294967295"/>
          </p:nvPr>
        </p:nvSpPr>
        <p:spPr bwMode="auto">
          <a:xfrm>
            <a:off x="0" y="187891"/>
            <a:ext cx="925252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es-ES_tradnl" altLang="es-ES" b="1" dirty="0">
                <a:solidFill>
                  <a:srgbClr val="FF0000"/>
                </a:solidFill>
                <a:effectLst/>
              </a:rPr>
              <a:t>1- INTRODUCCIÓN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955609"/>
            <a:ext cx="9144000" cy="5616624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457200" indent="-457200"/>
            <a:r>
              <a:rPr lang="es-ES_tradnl" sz="2700" b="1" dirty="0">
                <a:effectLst/>
                <a:latin typeface="Times New Roman" pitchFamily="18" charset="0"/>
                <a:cs typeface="Times New Roman" pitchFamily="18" charset="0"/>
              </a:rPr>
              <a:t>GASTO SANITARIO: DIFERENCIAS </a:t>
            </a:r>
            <a:r>
              <a:rPr lang="es-ES_tradnl" sz="2700" b="1" dirty="0" smtClean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_tradnl" sz="2700" b="1" dirty="0">
                <a:effectLst/>
                <a:latin typeface="Times New Roman" pitchFamily="18" charset="0"/>
                <a:cs typeface="Times New Roman" pitchFamily="18" charset="0"/>
              </a:rPr>
              <a:t>PRESUPUESTO INICIAL Y REAL (ESTADISTICA GSP). RELACION CON ENDEUDAMIENTO </a:t>
            </a:r>
          </a:p>
          <a:p>
            <a:pPr marL="457200" indent="-457200"/>
            <a:endParaRPr lang="es-ES_tradnl" sz="2700" b="1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/>
            <a:r>
              <a:rPr lang="es-ES_tradnl" sz="2700" b="1" dirty="0">
                <a:latin typeface="Times New Roman" pitchFamily="18" charset="0"/>
                <a:cs typeface="Times New Roman" pitchFamily="18" charset="0"/>
              </a:rPr>
              <a:t>ESFUERZO PRESUPUESTARIO Y </a:t>
            </a:r>
            <a:r>
              <a:rPr lang="es-ES_tradnl" sz="2700" b="1" dirty="0" smtClean="0">
                <a:latin typeface="Times New Roman" pitchFamily="18" charset="0"/>
                <a:cs typeface="Times New Roman" pitchFamily="18" charset="0"/>
              </a:rPr>
              <a:t>FINANCIACIÓN</a:t>
            </a:r>
            <a:endParaRPr lang="es-ES_tradnl" sz="2700" b="1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/>
            <a:endParaRPr lang="es-ES_tradnl" sz="2700" b="1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/>
            <a:r>
              <a:rPr lang="es-ES_tradnl" sz="2700" b="1" dirty="0">
                <a:latin typeface="Times New Roman" pitchFamily="18" charset="0"/>
                <a:cs typeface="Times New Roman" pitchFamily="18" charset="0"/>
              </a:rPr>
              <a:t>DIFERENCIAS </a:t>
            </a:r>
            <a:r>
              <a:rPr lang="es-ES_tradnl" sz="2700" b="1" dirty="0" smtClean="0">
                <a:latin typeface="Times New Roman" pitchFamily="18" charset="0"/>
                <a:cs typeface="Times New Roman" pitchFamily="18" charset="0"/>
              </a:rPr>
              <a:t>CCAA </a:t>
            </a:r>
            <a:r>
              <a:rPr lang="es-ES_tradnl" sz="2700" b="1" dirty="0">
                <a:latin typeface="Times New Roman" pitchFamily="18" charset="0"/>
                <a:cs typeface="Times New Roman" pitchFamily="18" charset="0"/>
              </a:rPr>
              <a:t>(COMUNES Y FORALES)</a:t>
            </a:r>
          </a:p>
          <a:p>
            <a:pPr marL="457200" indent="-457200"/>
            <a:endParaRPr lang="es-ES_tradnl" sz="2700" b="1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/>
            <a:r>
              <a:rPr lang="es-ES_tradnl" sz="2700" b="1" dirty="0" smtClean="0">
                <a:effectLst/>
                <a:latin typeface="Times New Roman" pitchFamily="18" charset="0"/>
                <a:cs typeface="Times New Roman" pitchFamily="18" charset="0"/>
              </a:rPr>
              <a:t>INFRAFINANCIACIÓN</a:t>
            </a:r>
          </a:p>
          <a:p>
            <a:pPr marL="457200" indent="-457200"/>
            <a:endParaRPr lang="es-ES_tradnl" sz="2700" b="1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/>
            <a:r>
              <a:rPr lang="es-ES_tradnl" sz="2700" b="1" dirty="0" smtClean="0">
                <a:effectLst/>
                <a:latin typeface="Times New Roman" pitchFamily="18" charset="0"/>
                <a:cs typeface="Times New Roman" pitchFamily="18" charset="0"/>
              </a:rPr>
              <a:t>CONTROL MENSUAL</a:t>
            </a:r>
            <a:endParaRPr lang="es-ES_tradnl" sz="2500" dirty="0">
              <a:effectLst/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Tx/>
              <a:buNone/>
            </a:pPr>
            <a:endParaRPr lang="es-ES_tradnl" sz="2800" dirty="0">
              <a:latin typeface="Arial" pitchFamily="34" charset="0"/>
            </a:endParaRPr>
          </a:p>
        </p:txBody>
      </p:sp>
      <p:sp>
        <p:nvSpPr>
          <p:cNvPr id="8196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7596188" y="6245225"/>
            <a:ext cx="1114425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1pPr>
            <a:lvl2pPr marL="742950" indent="-285750" eaLnBrk="0" hangingPunct="0"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2pPr>
            <a:lvl3pPr marL="1143000" indent="-228600" eaLnBrk="0" hangingPunct="0"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3pPr>
            <a:lvl4pPr marL="1600200" indent="-228600" eaLnBrk="0" hangingPunct="0"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4pPr>
            <a:lvl5pPr marL="2057400" indent="-228600" eaLnBrk="0" hangingPunct="0"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0000"/>
              <a:buFont typeface="Wingdings" pitchFamily="2" charset="2"/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0000"/>
              <a:buFont typeface="Wingdings" pitchFamily="2" charset="2"/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0000"/>
              <a:buFont typeface="Wingdings" pitchFamily="2" charset="2"/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0000"/>
              <a:buFont typeface="Wingdings" pitchFamily="2" charset="2"/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9pPr>
          </a:lstStyle>
          <a:p>
            <a:pPr eaLnBrk="1" hangingPunct="1"/>
            <a:fld id="{FD0C7950-64F1-4999-8D4D-EB808A7B2D23}" type="slidenum">
              <a:rPr lang="en-US" altLang="es-ES" sz="1400" b="0" smtClean="0">
                <a:solidFill>
                  <a:schemeClr val="tx1"/>
                </a:solidFill>
                <a:latin typeface="Times New Roman" pitchFamily="18" charset="0"/>
              </a:rPr>
              <a:pPr eaLnBrk="1" hangingPunct="1"/>
              <a:t>8</a:t>
            </a:fld>
            <a:endParaRPr lang="en-US" altLang="es-ES" sz="1400" b="0">
              <a:solidFill>
                <a:schemeClr val="tx1"/>
              </a:solidFill>
              <a:latin typeface="Times New Roman" pitchFamily="18" charset="0"/>
            </a:endParaRPr>
          </a:p>
        </p:txBody>
      </p:sp>
      <p:pic>
        <p:nvPicPr>
          <p:cNvPr id="5" name="Picture 7" descr="ae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6741" y="4208745"/>
            <a:ext cx="4697260" cy="2649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9495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 idx="4294967295"/>
          </p:nvPr>
        </p:nvSpPr>
        <p:spPr bwMode="auto">
          <a:xfrm>
            <a:off x="-108520" y="260648"/>
            <a:ext cx="925252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es-ES_tradnl" altLang="es-ES" b="1" dirty="0">
                <a:solidFill>
                  <a:srgbClr val="FF0000"/>
                </a:solidFill>
                <a:effectLst/>
              </a:rPr>
              <a:t>2- DATOS Y METODOLOGIA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23528" y="1268760"/>
            <a:ext cx="8539163" cy="5616624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457200" indent="-457200" algn="just"/>
            <a:r>
              <a:rPr lang="es-ES_tradnl" sz="2800" b="1" dirty="0">
                <a:latin typeface="Times New Roman" pitchFamily="18" charset="0"/>
                <a:cs typeface="Times New Roman" pitchFamily="18" charset="0"/>
              </a:rPr>
              <a:t>Instituto Nacional de Estadística</a:t>
            </a:r>
          </a:p>
          <a:p>
            <a:pPr marL="457200" indent="-457200" algn="just"/>
            <a:r>
              <a:rPr lang="es-ES_tradnl" sz="2800" b="1" dirty="0">
                <a:effectLst/>
                <a:latin typeface="Times New Roman" pitchFamily="18" charset="0"/>
                <a:cs typeface="Times New Roman" pitchFamily="18" charset="0"/>
              </a:rPr>
              <a:t>Ministerio de Sanidad, Servicios Sociales e Igualdad</a:t>
            </a:r>
          </a:p>
          <a:p>
            <a:pPr marL="914400" lvl="1" indent="-457200" algn="just"/>
            <a:r>
              <a:rPr lang="es-ES_tradnl" sz="1500" b="1" dirty="0" err="1">
                <a:latin typeface="Times New Roman" pitchFamily="18" charset="0"/>
                <a:cs typeface="Times New Roman" pitchFamily="18" charset="0"/>
              </a:rPr>
              <a:t>Abellan</a:t>
            </a:r>
            <a:r>
              <a:rPr lang="es-ES_tradnl" sz="1500" b="1" dirty="0">
                <a:latin typeface="Times New Roman" pitchFamily="18" charset="0"/>
                <a:cs typeface="Times New Roman" pitchFamily="18" charset="0"/>
              </a:rPr>
              <a:t>, JM, </a:t>
            </a:r>
            <a:r>
              <a:rPr lang="es-ES_tradnl" sz="1500" b="1" dirty="0" err="1">
                <a:latin typeface="Times New Roman" pitchFamily="18" charset="0"/>
                <a:cs typeface="Times New Roman" pitchFamily="18" charset="0"/>
              </a:rPr>
              <a:t>Sanchez</a:t>
            </a:r>
            <a:r>
              <a:rPr lang="es-ES_tradnl" sz="1500" b="1" dirty="0">
                <a:latin typeface="Times New Roman" pitchFamily="18" charset="0"/>
                <a:cs typeface="Times New Roman" pitchFamily="18" charset="0"/>
              </a:rPr>
              <a:t>, FI, </a:t>
            </a:r>
            <a:r>
              <a:rPr lang="es-ES_tradnl" sz="1500" b="1" dirty="0" err="1">
                <a:latin typeface="Times New Roman" pitchFamily="18" charset="0"/>
                <a:cs typeface="Times New Roman" pitchFamily="18" charset="0"/>
              </a:rPr>
              <a:t>Mendez</a:t>
            </a:r>
            <a:r>
              <a:rPr lang="es-ES_tradnl" sz="1500" b="1" dirty="0">
                <a:latin typeface="Times New Roman" pitchFamily="18" charset="0"/>
                <a:cs typeface="Times New Roman" pitchFamily="18" charset="0"/>
              </a:rPr>
              <a:t>, I., </a:t>
            </a:r>
            <a:r>
              <a:rPr lang="es-ES_tradnl" sz="1500" b="1" dirty="0" err="1">
                <a:latin typeface="Times New Roman" pitchFamily="18" charset="0"/>
                <a:cs typeface="Times New Roman" pitchFamily="18" charset="0"/>
              </a:rPr>
              <a:t>Martinez</a:t>
            </a:r>
            <a:r>
              <a:rPr lang="es-ES_tradnl" sz="1500" b="1" dirty="0">
                <a:latin typeface="Times New Roman" pitchFamily="18" charset="0"/>
                <a:cs typeface="Times New Roman" pitchFamily="18" charset="0"/>
              </a:rPr>
              <a:t>, J.E. (2013). </a:t>
            </a:r>
            <a:r>
              <a:rPr lang="es-ES_tradnl" sz="1500" b="1" i="1" dirty="0">
                <a:latin typeface="Times New Roman" pitchFamily="18" charset="0"/>
                <a:cs typeface="Times New Roman" pitchFamily="18" charset="0"/>
              </a:rPr>
              <a:t>El sistema sanitario público sanitario en España y sus </a:t>
            </a:r>
            <a:r>
              <a:rPr lang="es-ES_tradnl" sz="1500" b="1" i="1" dirty="0" smtClean="0">
                <a:latin typeface="Times New Roman" pitchFamily="18" charset="0"/>
                <a:cs typeface="Times New Roman" pitchFamily="18" charset="0"/>
              </a:rPr>
              <a:t>CCAA</a:t>
            </a:r>
            <a:r>
              <a:rPr lang="es-ES_tradnl" sz="15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s-ES_tradnl" sz="1500" b="1" dirty="0">
                <a:latin typeface="Times New Roman" pitchFamily="18" charset="0"/>
                <a:cs typeface="Times New Roman" pitchFamily="18" charset="0"/>
              </a:rPr>
              <a:t>Fundación BBVA</a:t>
            </a:r>
          </a:p>
          <a:p>
            <a:pPr marL="914400" lvl="1" indent="-457200" algn="just"/>
            <a:r>
              <a:rPr lang="es-ES_tradnl" sz="1500" b="1" dirty="0" smtClean="0">
                <a:latin typeface="Times New Roman" pitchFamily="18" charset="0"/>
                <a:cs typeface="Times New Roman" pitchFamily="18" charset="0"/>
              </a:rPr>
              <a:t>Lago</a:t>
            </a:r>
            <a:r>
              <a:rPr lang="es-ES_tradnl" sz="1500" b="1" dirty="0">
                <a:latin typeface="Times New Roman" pitchFamily="18" charset="0"/>
                <a:cs typeface="Times New Roman" pitchFamily="18" charset="0"/>
              </a:rPr>
              <a:t>, S., Cantarero, D., </a:t>
            </a:r>
            <a:r>
              <a:rPr lang="es-ES_tradnl" sz="1500" b="1" dirty="0" err="1">
                <a:latin typeface="Times New Roman" pitchFamily="18" charset="0"/>
                <a:cs typeface="Times New Roman" pitchFamily="18" charset="0"/>
              </a:rPr>
              <a:t>Blazquez</a:t>
            </a:r>
            <a:r>
              <a:rPr lang="es-ES_tradnl" sz="1500" b="1" dirty="0">
                <a:latin typeface="Times New Roman" pitchFamily="18" charset="0"/>
                <a:cs typeface="Times New Roman" pitchFamily="18" charset="0"/>
              </a:rPr>
              <a:t>, C. (2013). </a:t>
            </a:r>
            <a:r>
              <a:rPr lang="en-US" sz="1500" b="1" dirty="0">
                <a:latin typeface="Times New Roman" pitchFamily="18" charset="0"/>
                <a:cs typeface="Times New Roman" pitchFamily="18" charset="0"/>
              </a:rPr>
              <a:t>On the relationship between GDP and health care expenditure: A new look</a:t>
            </a:r>
            <a:r>
              <a:rPr lang="es-ES_tradnl" sz="1500" b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s-ES_tradnl" sz="1500" b="1" i="1" dirty="0" err="1">
                <a:latin typeface="Times New Roman" pitchFamily="18" charset="0"/>
                <a:cs typeface="Times New Roman" pitchFamily="18" charset="0"/>
              </a:rPr>
              <a:t>Economic</a:t>
            </a:r>
            <a:r>
              <a:rPr lang="es-ES_tradnl" sz="15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_tradnl" sz="1500" b="1" i="1" dirty="0" err="1">
                <a:latin typeface="Times New Roman" pitchFamily="18" charset="0"/>
                <a:cs typeface="Times New Roman" pitchFamily="18" charset="0"/>
              </a:rPr>
              <a:t>Modelling</a:t>
            </a:r>
            <a:r>
              <a:rPr lang="es-ES_tradnl" sz="15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_tradnl" sz="1500" b="1" dirty="0">
                <a:latin typeface="Times New Roman" pitchFamily="18" charset="0"/>
                <a:cs typeface="Times New Roman" pitchFamily="18" charset="0"/>
              </a:rPr>
              <a:t>32: 124-129</a:t>
            </a:r>
          </a:p>
          <a:p>
            <a:pPr marL="914400" lvl="1" indent="-457200" algn="just"/>
            <a:r>
              <a:rPr lang="es-ES_tradnl" sz="1500" b="1" dirty="0" err="1">
                <a:latin typeface="Times New Roman" pitchFamily="18" charset="0"/>
                <a:cs typeface="Times New Roman" pitchFamily="18" charset="0"/>
              </a:rPr>
              <a:t>Perez</a:t>
            </a:r>
            <a:r>
              <a:rPr lang="es-ES_tradnl" sz="1500" b="1" dirty="0">
                <a:latin typeface="Times New Roman" pitchFamily="18" charset="0"/>
                <a:cs typeface="Times New Roman" pitchFamily="18" charset="0"/>
              </a:rPr>
              <a:t>, F</a:t>
            </a:r>
            <a:r>
              <a:rPr lang="es-ES_tradnl" sz="1500" b="1" dirty="0" smtClean="0">
                <a:latin typeface="Times New Roman" pitchFamily="18" charset="0"/>
                <a:cs typeface="Times New Roman" pitchFamily="18" charset="0"/>
              </a:rPr>
              <a:t>. et al. </a:t>
            </a:r>
            <a:r>
              <a:rPr lang="es-ES_tradnl" sz="1500" b="1" dirty="0">
                <a:latin typeface="Times New Roman" pitchFamily="18" charset="0"/>
                <a:cs typeface="Times New Roman" pitchFamily="18" charset="0"/>
              </a:rPr>
              <a:t>(2015). </a:t>
            </a:r>
            <a:r>
              <a:rPr lang="es-ES_tradnl" sz="1500" b="1" i="1" dirty="0">
                <a:latin typeface="Times New Roman" pitchFamily="18" charset="0"/>
                <a:cs typeface="Times New Roman" pitchFamily="18" charset="0"/>
              </a:rPr>
              <a:t>Servicios públicos, diferencias territoriales igualación de oportunidades</a:t>
            </a:r>
            <a:r>
              <a:rPr lang="es-ES_tradnl" sz="1500" b="1" dirty="0">
                <a:latin typeface="Times New Roman" pitchFamily="18" charset="0"/>
                <a:cs typeface="Times New Roman" pitchFamily="18" charset="0"/>
              </a:rPr>
              <a:t>. IVIE-Fundación BBVA </a:t>
            </a:r>
          </a:p>
          <a:p>
            <a:pPr marL="914400" lvl="1" indent="-457200" algn="just"/>
            <a:r>
              <a:rPr lang="es-ES_tradnl" sz="1500" b="1" dirty="0">
                <a:latin typeface="Times New Roman" pitchFamily="18" charset="0"/>
                <a:cs typeface="Times New Roman" pitchFamily="18" charset="0"/>
              </a:rPr>
              <a:t>Urbanos, RM, </a:t>
            </a:r>
            <a:r>
              <a:rPr lang="es-ES_tradnl" sz="1500" b="1" dirty="0" err="1" smtClean="0">
                <a:latin typeface="Times New Roman" pitchFamily="18" charset="0"/>
                <a:cs typeface="Times New Roman" pitchFamily="18" charset="0"/>
              </a:rPr>
              <a:t>Gonzalez</a:t>
            </a:r>
            <a:r>
              <a:rPr lang="es-ES_tradnl" sz="15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s-ES_tradnl" sz="1500" b="1" dirty="0">
                <a:latin typeface="Times New Roman" pitchFamily="18" charset="0"/>
                <a:cs typeface="Times New Roman" pitchFamily="18" charset="0"/>
              </a:rPr>
              <a:t>B. (2015). </a:t>
            </a:r>
            <a:r>
              <a:rPr lang="es-ES_tradnl" sz="1500" b="1" dirty="0" err="1"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s-ES_tradnl" sz="15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_tradnl" sz="1500" b="1" dirty="0" err="1">
                <a:latin typeface="Times New Roman" pitchFamily="18" charset="0"/>
                <a:cs typeface="Times New Roman" pitchFamily="18" charset="0"/>
              </a:rPr>
              <a:t>influence</a:t>
            </a:r>
            <a:r>
              <a:rPr lang="es-ES_tradnl" sz="1500" b="1" dirty="0"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es-ES_tradnl" sz="1500" b="1" dirty="0" err="1">
                <a:latin typeface="Times New Roman" pitchFamily="18" charset="0"/>
                <a:cs typeface="Times New Roman" pitchFamily="18" charset="0"/>
              </a:rPr>
              <a:t>economic</a:t>
            </a:r>
            <a:r>
              <a:rPr lang="es-ES_tradnl" sz="1500" b="1" dirty="0">
                <a:latin typeface="Times New Roman" pitchFamily="18" charset="0"/>
                <a:cs typeface="Times New Roman" pitchFamily="18" charset="0"/>
              </a:rPr>
              <a:t> crisis </a:t>
            </a:r>
            <a:r>
              <a:rPr lang="es-ES_tradnl" sz="1500" b="1" dirty="0" err="1">
                <a:latin typeface="Times New Roman" pitchFamily="18" charset="0"/>
                <a:cs typeface="Times New Roman" pitchFamily="18" charset="0"/>
              </a:rPr>
              <a:t>on</a:t>
            </a:r>
            <a:r>
              <a:rPr lang="es-ES_tradnl" sz="15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_tradnl" sz="1500" b="1" dirty="0" err="1">
                <a:latin typeface="Times New Roman" pitchFamily="18" charset="0"/>
                <a:cs typeface="Times New Roman" pitchFamily="18" charset="0"/>
              </a:rPr>
              <a:t>association</a:t>
            </a:r>
            <a:r>
              <a:rPr lang="es-ES_tradnl" sz="15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_tradnl" sz="1500" b="1" dirty="0" err="1">
                <a:latin typeface="Times New Roman" pitchFamily="18" charset="0"/>
                <a:cs typeface="Times New Roman" pitchFamily="18" charset="0"/>
              </a:rPr>
              <a:t>between</a:t>
            </a:r>
            <a:r>
              <a:rPr lang="es-ES_tradnl" sz="15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_tradnl" sz="1500" b="1" dirty="0" err="1">
                <a:latin typeface="Times New Roman" pitchFamily="18" charset="0"/>
                <a:cs typeface="Times New Roman" pitchFamily="18" charset="0"/>
              </a:rPr>
              <a:t>unemployment</a:t>
            </a:r>
            <a:r>
              <a:rPr lang="es-ES_tradnl" sz="1500" b="1" dirty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s-ES_tradnl" sz="1500" b="1" dirty="0" err="1">
                <a:latin typeface="Times New Roman" pitchFamily="18" charset="0"/>
                <a:cs typeface="Times New Roman" pitchFamily="18" charset="0"/>
              </a:rPr>
              <a:t>health</a:t>
            </a:r>
            <a:r>
              <a:rPr lang="es-ES_tradnl" sz="1500" b="1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s-ES_tradnl" sz="1500" b="1" dirty="0" err="1">
                <a:latin typeface="Times New Roman" pitchFamily="18" charset="0"/>
                <a:cs typeface="Times New Roman" pitchFamily="18" charset="0"/>
              </a:rPr>
              <a:t>an</a:t>
            </a:r>
            <a:r>
              <a:rPr lang="es-ES_tradnl" sz="15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_tradnl" sz="1500" b="1" dirty="0" err="1">
                <a:latin typeface="Times New Roman" pitchFamily="18" charset="0"/>
                <a:cs typeface="Times New Roman" pitchFamily="18" charset="0"/>
              </a:rPr>
              <a:t>empirical</a:t>
            </a:r>
            <a:r>
              <a:rPr lang="es-ES_tradnl" sz="15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_tradnl" sz="1500" b="1" dirty="0" err="1">
                <a:latin typeface="Times New Roman" pitchFamily="18" charset="0"/>
                <a:cs typeface="Times New Roman" pitchFamily="18" charset="0"/>
              </a:rPr>
              <a:t>analysis</a:t>
            </a:r>
            <a:r>
              <a:rPr lang="es-ES_tradnl" sz="15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_tradnl" sz="1500" b="1" dirty="0" err="1"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es-ES_tradnl" sz="15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_tradnl" sz="1500" b="1" dirty="0" err="1">
                <a:latin typeface="Times New Roman" pitchFamily="18" charset="0"/>
                <a:cs typeface="Times New Roman" pitchFamily="18" charset="0"/>
              </a:rPr>
              <a:t>Spain</a:t>
            </a:r>
            <a:r>
              <a:rPr lang="es-ES_tradnl" sz="1500" b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s-ES_tradnl" sz="1500" b="1" i="1" dirty="0" err="1">
                <a:latin typeface="Times New Roman" pitchFamily="18" charset="0"/>
                <a:cs typeface="Times New Roman" pitchFamily="18" charset="0"/>
              </a:rPr>
              <a:t>Eur</a:t>
            </a:r>
            <a:r>
              <a:rPr lang="es-ES_tradnl" sz="1500" b="1" i="1" dirty="0">
                <a:latin typeface="Times New Roman" pitchFamily="18" charset="0"/>
                <a:cs typeface="Times New Roman" pitchFamily="18" charset="0"/>
              </a:rPr>
              <a:t> J. </a:t>
            </a:r>
            <a:r>
              <a:rPr lang="es-ES_tradnl" sz="1500" b="1" i="1" dirty="0" err="1">
                <a:latin typeface="Times New Roman" pitchFamily="18" charset="0"/>
                <a:cs typeface="Times New Roman" pitchFamily="18" charset="0"/>
              </a:rPr>
              <a:t>Health</a:t>
            </a:r>
            <a:r>
              <a:rPr lang="es-ES_tradnl" sz="15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_tradnl" sz="1500" b="1" i="1" dirty="0" err="1">
                <a:latin typeface="Times New Roman" pitchFamily="18" charset="0"/>
                <a:cs typeface="Times New Roman" pitchFamily="18" charset="0"/>
              </a:rPr>
              <a:t>Economics</a:t>
            </a:r>
            <a:r>
              <a:rPr lang="es-ES_tradnl" sz="15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_tradnl" sz="1500" b="1" dirty="0">
                <a:latin typeface="Times New Roman" pitchFamily="18" charset="0"/>
                <a:cs typeface="Times New Roman" pitchFamily="18" charset="0"/>
              </a:rPr>
              <a:t>16(2): 175-184.</a:t>
            </a:r>
          </a:p>
          <a:p>
            <a:pPr marL="914400" lvl="1" indent="-457200" algn="just"/>
            <a:r>
              <a:rPr lang="es-ES" sz="1500" b="1" dirty="0" err="1">
                <a:latin typeface="Times New Roman" pitchFamily="18" charset="0"/>
                <a:cs typeface="Times New Roman" pitchFamily="18" charset="0"/>
              </a:rPr>
              <a:t>Bacigalupe</a:t>
            </a:r>
            <a:r>
              <a:rPr lang="es-ES" sz="1500" b="1" dirty="0">
                <a:latin typeface="Times New Roman" pitchFamily="18" charset="0"/>
                <a:cs typeface="Times New Roman" pitchFamily="18" charset="0"/>
              </a:rPr>
              <a:t>, A</a:t>
            </a:r>
            <a:r>
              <a:rPr lang="es-ES" sz="1500" b="1" dirty="0" smtClean="0">
                <a:latin typeface="Times New Roman" pitchFamily="18" charset="0"/>
                <a:cs typeface="Times New Roman" pitchFamily="18" charset="0"/>
              </a:rPr>
              <a:t>. et al. </a:t>
            </a:r>
            <a:r>
              <a:rPr lang="es-ES" sz="1500" b="1" dirty="0">
                <a:latin typeface="Times New Roman" pitchFamily="18" charset="0"/>
                <a:cs typeface="Times New Roman" pitchFamily="18" charset="0"/>
              </a:rPr>
              <a:t>(2016). Austeridad y privatización sanitaria en época de crisis:¿ existen diferencias entre </a:t>
            </a:r>
            <a:r>
              <a:rPr lang="es-ES" sz="1500" b="1" dirty="0" smtClean="0">
                <a:latin typeface="Times New Roman" pitchFamily="18" charset="0"/>
                <a:cs typeface="Times New Roman" pitchFamily="18" charset="0"/>
              </a:rPr>
              <a:t>CCAA?</a:t>
            </a:r>
            <a:r>
              <a:rPr lang="es-ES" sz="15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s-ES" sz="1500" b="1" i="1" dirty="0">
                <a:latin typeface="Times New Roman" pitchFamily="18" charset="0"/>
                <a:cs typeface="Times New Roman" pitchFamily="18" charset="0"/>
              </a:rPr>
              <a:t>Gaceta Sanitaria</a:t>
            </a:r>
            <a:r>
              <a:rPr lang="es-ES" sz="1500" b="1" dirty="0">
                <a:latin typeface="Times New Roman" pitchFamily="18" charset="0"/>
                <a:cs typeface="Times New Roman" pitchFamily="18" charset="0"/>
              </a:rPr>
              <a:t>, 30, 47-51.</a:t>
            </a:r>
            <a:endParaRPr lang="es-ES_tradnl" sz="1500" b="1" dirty="0">
              <a:latin typeface="Times New Roman" pitchFamily="18" charset="0"/>
              <a:cs typeface="Times New Roman" pitchFamily="18" charset="0"/>
            </a:endParaRPr>
          </a:p>
          <a:p>
            <a:pPr marL="914400" lvl="1" indent="-457200" algn="just"/>
            <a:r>
              <a:rPr lang="es-ES" sz="1500" b="1" dirty="0" smtClean="0">
                <a:latin typeface="Times New Roman" pitchFamily="18" charset="0"/>
                <a:cs typeface="Times New Roman" pitchFamily="18" charset="0"/>
              </a:rPr>
              <a:t>Sánchez</a:t>
            </a:r>
            <a:r>
              <a:rPr lang="es-ES" sz="15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s-ES" sz="1500" b="1" dirty="0" smtClean="0">
                <a:latin typeface="Times New Roman" pitchFamily="18" charset="0"/>
                <a:cs typeface="Times New Roman" pitchFamily="18" charset="0"/>
              </a:rPr>
              <a:t>M.R. et al. </a:t>
            </a:r>
            <a:r>
              <a:rPr lang="es-ES" sz="1500" b="1" dirty="0">
                <a:latin typeface="Times New Roman" pitchFamily="18" charset="0"/>
                <a:cs typeface="Times New Roman" pitchFamily="18" charset="0"/>
              </a:rPr>
              <a:t>(2018). El efecto del gasto público sanitario y educativo en </a:t>
            </a:r>
            <a:r>
              <a:rPr lang="es-ES" sz="15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1500" b="1" dirty="0">
                <a:latin typeface="Times New Roman" pitchFamily="18" charset="0"/>
                <a:cs typeface="Times New Roman" pitchFamily="18" charset="0"/>
              </a:rPr>
              <a:t>determinación del bienestar </a:t>
            </a:r>
            <a:r>
              <a:rPr lang="es-ES" sz="1500" b="1" dirty="0" smtClean="0">
                <a:latin typeface="Times New Roman" pitchFamily="18" charset="0"/>
                <a:cs typeface="Times New Roman" pitchFamily="18" charset="0"/>
              </a:rPr>
              <a:t>de </a:t>
            </a:r>
            <a:r>
              <a:rPr lang="es-ES" sz="1500" b="1" dirty="0">
                <a:latin typeface="Times New Roman" pitchFamily="18" charset="0"/>
                <a:cs typeface="Times New Roman" pitchFamily="18" charset="0"/>
              </a:rPr>
              <a:t>países </a:t>
            </a:r>
            <a:r>
              <a:rPr lang="es-ES" sz="1500" b="1" dirty="0" smtClean="0">
                <a:latin typeface="Times New Roman" pitchFamily="18" charset="0"/>
                <a:cs typeface="Times New Roman" pitchFamily="18" charset="0"/>
              </a:rPr>
              <a:t>OCDE</a:t>
            </a:r>
            <a:r>
              <a:rPr lang="es-ES" sz="1500" b="1" dirty="0">
                <a:latin typeface="Times New Roman" pitchFamily="18" charset="0"/>
                <a:cs typeface="Times New Roman" pitchFamily="18" charset="0"/>
              </a:rPr>
              <a:t>: un modelo con datos de panel. </a:t>
            </a:r>
            <a:r>
              <a:rPr lang="es-ES" sz="1500" b="1" i="1" dirty="0">
                <a:latin typeface="Times New Roman" pitchFamily="18" charset="0"/>
                <a:cs typeface="Times New Roman" pitchFamily="18" charset="0"/>
              </a:rPr>
              <a:t>Cuadernos de Economía</a:t>
            </a:r>
            <a:r>
              <a:rPr lang="es-ES" sz="1500" b="1" dirty="0">
                <a:latin typeface="Times New Roman" pitchFamily="18" charset="0"/>
                <a:cs typeface="Times New Roman" pitchFamily="18" charset="0"/>
              </a:rPr>
              <a:t>, 41(115), 104-118.</a:t>
            </a:r>
            <a:endParaRPr lang="es-ES_tradnl" sz="1500" b="1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/>
            <a:r>
              <a:rPr lang="es-ES_tradnl" sz="2800" b="1" dirty="0">
                <a:latin typeface="Times New Roman" pitchFamily="18" charset="0"/>
                <a:cs typeface="Times New Roman" pitchFamily="18" charset="0"/>
              </a:rPr>
              <a:t>Variables de interés y análisis estadístico</a:t>
            </a:r>
          </a:p>
          <a:p>
            <a:pPr marL="457200" indent="-457200"/>
            <a:endParaRPr lang="es-ES_tradnl" sz="2800" b="1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/>
            <a:endParaRPr lang="es-ES_tradnl" sz="2800" b="1" dirty="0">
              <a:effectLst/>
              <a:latin typeface="Times New Roman" pitchFamily="18" charset="0"/>
              <a:cs typeface="Times New Roman" pitchFamily="18" charset="0"/>
            </a:endParaRPr>
          </a:p>
          <a:p>
            <a:pPr marL="457200" indent="-457200"/>
            <a:endParaRPr lang="es-ES_tradnl" sz="2800" b="1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/>
            <a:endParaRPr lang="es-ES_tradnl" sz="2800" dirty="0">
              <a:latin typeface="Arial" pitchFamily="34" charset="0"/>
            </a:endParaRPr>
          </a:p>
        </p:txBody>
      </p:sp>
      <p:sp>
        <p:nvSpPr>
          <p:cNvPr id="8196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7596188" y="6245225"/>
            <a:ext cx="1114425" cy="4762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1pPr>
            <a:lvl2pPr marL="742950" indent="-285750" eaLnBrk="0" hangingPunct="0"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2pPr>
            <a:lvl3pPr marL="1143000" indent="-228600" eaLnBrk="0" hangingPunct="0"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3pPr>
            <a:lvl4pPr marL="1600200" indent="-228600" eaLnBrk="0" hangingPunct="0"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4pPr>
            <a:lvl5pPr marL="2057400" indent="-228600" eaLnBrk="0" hangingPunct="0"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5pPr>
            <a:lvl6pPr marL="25146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0000"/>
              <a:buFont typeface="Wingdings" pitchFamily="2" charset="2"/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6pPr>
            <a:lvl7pPr marL="29718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0000"/>
              <a:buFont typeface="Wingdings" pitchFamily="2" charset="2"/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7pPr>
            <a:lvl8pPr marL="34290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0000"/>
              <a:buFont typeface="Wingdings" pitchFamily="2" charset="2"/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8pPr>
            <a:lvl9pPr marL="3886200" indent="-228600" algn="ctr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0000"/>
              <a:buFont typeface="Wingdings" pitchFamily="2" charset="2"/>
              <a:defRPr sz="2000" b="1">
                <a:solidFill>
                  <a:srgbClr val="003366"/>
                </a:solidFill>
                <a:latin typeface="Baskerville" charset="0"/>
                <a:cs typeface="Times New Roman" pitchFamily="18" charset="0"/>
              </a:defRPr>
            </a:lvl9pPr>
          </a:lstStyle>
          <a:p>
            <a:pPr eaLnBrk="1" hangingPunct="1"/>
            <a:fld id="{FD0C7950-64F1-4999-8D4D-EB808A7B2D23}" type="slidenum">
              <a:rPr lang="en-US" altLang="es-ES" sz="1400" b="0" smtClean="0">
                <a:solidFill>
                  <a:schemeClr val="tx1"/>
                </a:solidFill>
                <a:latin typeface="Times New Roman" pitchFamily="18" charset="0"/>
              </a:rPr>
              <a:pPr eaLnBrk="1" hangingPunct="1"/>
              <a:t>9</a:t>
            </a:fld>
            <a:endParaRPr lang="en-US" altLang="es-ES" sz="1400" b="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8531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XID" val="4"/>
  <p:tag name="SID" val="268"/>
  <p:tag name="NAME" val=""/>
</p:tagLst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Plantilla de diseño de trabajo en equipo 4">
    <a:dk1>
      <a:srgbClr val="006E6B"/>
    </a:dk1>
    <a:lt1>
      <a:srgbClr val="FFFFFF"/>
    </a:lt1>
    <a:dk2>
      <a:srgbClr val="006666"/>
    </a:dk2>
    <a:lt2>
      <a:srgbClr val="B9EFEE"/>
    </a:lt2>
    <a:accent1>
      <a:srgbClr val="33CCCC"/>
    </a:accent1>
    <a:accent2>
      <a:srgbClr val="6AB475"/>
    </a:accent2>
    <a:accent3>
      <a:srgbClr val="AAB8B8"/>
    </a:accent3>
    <a:accent4>
      <a:srgbClr val="DADADA"/>
    </a:accent4>
    <a:accent5>
      <a:srgbClr val="ADE2E2"/>
    </a:accent5>
    <a:accent6>
      <a:srgbClr val="5FA369"/>
    </a:accent6>
    <a:hlink>
      <a:srgbClr val="00FF99"/>
    </a:hlink>
    <a:folHlink>
      <a:srgbClr val="CCFF66"/>
    </a:folHlink>
  </a:clrScheme>
  <a:fontScheme name="Plantilla de diseño de trabajo en equipo">
    <a:majorFont>
      <a:latin typeface="Garamond"/>
      <a:ea typeface=""/>
      <a:cs typeface="Arial"/>
    </a:majorFont>
    <a:minorFont>
      <a:latin typeface="Garamond"/>
      <a:ea typeface=""/>
      <a:cs typeface="Arial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1643</TotalTime>
  <Words>1742</Words>
  <Application>Microsoft Office PowerPoint</Application>
  <PresentationFormat>Presentación en pantalla (4:3)</PresentationFormat>
  <Paragraphs>435</Paragraphs>
  <Slides>29</Slides>
  <Notes>16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29</vt:i4>
      </vt:variant>
    </vt:vector>
  </HeadingPairs>
  <TitlesOfParts>
    <vt:vector size="30" baseType="lpstr">
      <vt:lpstr>Tema de Office</vt:lpstr>
      <vt:lpstr>Presentación de PowerPoint</vt:lpstr>
      <vt:lpstr>INDICE</vt:lpstr>
      <vt:lpstr>Presentación de PowerPoint</vt:lpstr>
      <vt:lpstr>Evolución del Sistema Sanitario en España: décadas</vt:lpstr>
      <vt:lpstr>Presentación de PowerPoint</vt:lpstr>
      <vt:lpstr>¿Por qué ahora? Casi nada es por casualidad</vt:lpstr>
      <vt:lpstr>Presentación de PowerPoint</vt:lpstr>
      <vt:lpstr>1- INTRODUCCIÓN </vt:lpstr>
      <vt:lpstr>2- DATOS Y METODOLOGIA</vt:lpstr>
      <vt:lpstr>Evolución de edad media de pacientes de 65 o más años ingresados. España. 2004-16</vt:lpstr>
      <vt:lpstr>Gasto sanitarios público consolidado según clasificación funcional. España. 2012-16 (Mill. €. y %PIB)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Gasto en salud se mantendrá en 14,5% de gasto público hasta 2021</vt:lpstr>
      <vt:lpstr>Proyección del gasto en Atención Especializada y Primaria hasta 2021</vt:lpstr>
      <vt:lpstr>Presentación de PowerPoint</vt:lpstr>
      <vt:lpstr>4. DISCUSION ¿GASTO: SOLIDARIDAD  INTERTERRITORIAL? </vt:lpstr>
      <vt:lpstr>Presentación de PowerPoint</vt:lpstr>
      <vt:lpstr>Presentación de PowerPoint</vt:lpstr>
      <vt:lpstr> REFORMA: NECESIDAD Y FINANCIACION SANITARIA</vt:lpstr>
      <vt:lpstr>Presentación de PowerPoint</vt:lpstr>
      <vt:lpstr>Presentación de PowerPoint</vt:lpstr>
      <vt:lpstr>Fred Vargas. Premio Princesa de Asturias de las Letras 2018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Paloma Lanza León</dc:creator>
  <cp:lastModifiedBy>Usuario</cp:lastModifiedBy>
  <cp:revision>144</cp:revision>
  <dcterms:created xsi:type="dcterms:W3CDTF">2017-06-07T20:27:22Z</dcterms:created>
  <dcterms:modified xsi:type="dcterms:W3CDTF">2018-06-07T06:13:51Z</dcterms:modified>
</cp:coreProperties>
</file>