
<file path=[Content_Types].xml><?xml version="1.0" encoding="utf-8"?>
<Types xmlns="http://schemas.openxmlformats.org/package/2006/content-types">
  <Default Extension="png" ContentType="image/png"/>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notesMasters/notesMaster1.xml" ContentType="application/vnd.openxmlformats-officedocument.presentationml.notesMaster+xml"/>
  <Override PartName="/ppt/handoutMasters/handoutMaster1.xml" ContentType="application/vnd.openxmlformats-officedocument.presentationml.handout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notesSlides/notesSlide4.xml" ContentType="application/vnd.openxmlformats-officedocument.presentationml.notesSlide+xml"/>
  <Override PartName="/ppt/notesSlides/notesSlide5.xml" ContentType="application/vnd.openxmlformats-officedocument.presentationml.notesSlide+xml"/>
  <Override PartName="/ppt/notesSlides/notesSlide6.xml" ContentType="application/vnd.openxmlformats-officedocument.presentationml.notesSlide+xml"/>
  <Override PartName="/ppt/notesSlides/notesSlide7.xml" ContentType="application/vnd.openxmlformats-officedocument.presentationml.notesSlide+xml"/>
  <Override PartName="/ppt/notesSlides/notesSlide8.xml" ContentType="application/vnd.openxmlformats-officedocument.presentationml.notesSlide+xml"/>
  <Override PartName="/ppt/notesSlides/notesSlide9.xml" ContentType="application/vnd.openxmlformats-officedocument.presentationml.notesSlide+xml"/>
  <Override PartName="/ppt/notesSlides/notesSlide10.xml" ContentType="application/vnd.openxmlformats-officedocument.presentationml.notesSlide+xml"/>
  <Override PartName="/ppt/notesSlides/notesSlide11.xml" ContentType="application/vnd.openxmlformats-officedocument.presentationml.notesSlide+xml"/>
  <Override PartName="/ppt/notesSlides/notesSlide12.xml" ContentType="application/vnd.openxmlformats-officedocument.presentationml.notesSlide+xml"/>
  <Override PartName="/ppt/notesSlides/notesSlide13.xml" ContentType="application/vnd.openxmlformats-officedocument.presentationml.notesSlide+xml"/>
  <Override PartName="/ppt/notesSlides/notesSlide14.xml" ContentType="application/vnd.openxmlformats-officedocument.presentationml.notesSlide+xml"/>
  <Override PartName="/ppt/notesSlides/notesSlide15.xml" ContentType="application/vnd.openxmlformats-officedocument.presentationml.notesSlide+xml"/>
  <Override PartName="/ppt/notesSlides/notesSlide16.xml" ContentType="application/vnd.openxmlformats-officedocument.presentationml.notesSlide+xml"/>
  <Override PartName="/ppt/notesSlides/notesSlide17.xml" ContentType="application/vnd.openxmlformats-officedocument.presentationml.notesSlide+xml"/>
  <Override PartName="/ppt/notesSlides/notesSlide18.xml" ContentType="application/vnd.openxmlformats-officedocument.presentationml.notesSlide+xml"/>
  <Override PartName="/ppt/notesSlides/notesSlide19.xml" ContentType="application/vnd.openxmlformats-officedocument.presentationml.notesSlide+xml"/>
  <Override PartName="/ppt/notesSlides/notesSlide20.xml" ContentType="application/vnd.openxmlformats-officedocument.presentationml.notesSlide+xml"/>
  <Override PartName="/ppt/notesSlides/notesSlide21.xml" ContentType="application/vnd.openxmlformats-officedocument.presentationml.notesSlide+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howSpecialPlsOnTitleSld="0" strictFirstAndLastChars="0" saveSubsetFonts="1">
  <p:sldMasterIdLst>
    <p:sldMasterId id="2147483662" r:id="rId1"/>
  </p:sldMasterIdLst>
  <p:notesMasterIdLst>
    <p:notesMasterId r:id="rId23"/>
  </p:notesMasterIdLst>
  <p:handoutMasterIdLst>
    <p:handoutMasterId r:id="rId24"/>
  </p:handoutMasterIdLst>
  <p:sldIdLst>
    <p:sldId id="577" r:id="rId2"/>
    <p:sldId id="637" r:id="rId3"/>
    <p:sldId id="638" r:id="rId4"/>
    <p:sldId id="620" r:id="rId5"/>
    <p:sldId id="621" r:id="rId6"/>
    <p:sldId id="622" r:id="rId7"/>
    <p:sldId id="623" r:id="rId8"/>
    <p:sldId id="624" r:id="rId9"/>
    <p:sldId id="625" r:id="rId10"/>
    <p:sldId id="626" r:id="rId11"/>
    <p:sldId id="627" r:id="rId12"/>
    <p:sldId id="628" r:id="rId13"/>
    <p:sldId id="629" r:id="rId14"/>
    <p:sldId id="630" r:id="rId15"/>
    <p:sldId id="631" r:id="rId16"/>
    <p:sldId id="632" r:id="rId17"/>
    <p:sldId id="641" r:id="rId18"/>
    <p:sldId id="644" r:id="rId19"/>
    <p:sldId id="645" r:id="rId20"/>
    <p:sldId id="640" r:id="rId21"/>
    <p:sldId id="584" r:id="rId22"/>
  </p:sldIdLst>
  <p:sldSz cx="9906000" cy="6858000" type="A4"/>
  <p:notesSz cx="6800850" cy="9820275"/>
  <p:custShowLst>
    <p:custShow name="LARGA" id="0">
      <p:sldLst/>
    </p:custShow>
    <p:custShow name="CORTA" id="1">
      <p:sldLst/>
    </p:custShow>
  </p:custShowLst>
  <p:defaultTextStyle>
    <a:defPPr>
      <a:defRPr lang="en-US"/>
    </a:defPPr>
    <a:lvl1pPr algn="ctr" rtl="0" eaLnBrk="0" fontAlgn="base" hangingPunct="0">
      <a:spcBef>
        <a:spcPct val="20000"/>
      </a:spcBef>
      <a:spcAft>
        <a:spcPct val="0"/>
      </a:spcAft>
      <a:buFont typeface="Times New Roman" pitchFamily="18" charset="0"/>
      <a:defRPr kumimoji="1" sz="3600" kern="1200">
        <a:solidFill>
          <a:schemeClr val="tx1"/>
        </a:solidFill>
        <a:latin typeface="Times New Roman" pitchFamily="18" charset="0"/>
        <a:ea typeface="+mn-ea"/>
        <a:cs typeface="+mn-cs"/>
      </a:defRPr>
    </a:lvl1pPr>
    <a:lvl2pPr marL="457200" algn="ctr" rtl="0" eaLnBrk="0" fontAlgn="base" hangingPunct="0">
      <a:spcBef>
        <a:spcPct val="20000"/>
      </a:spcBef>
      <a:spcAft>
        <a:spcPct val="0"/>
      </a:spcAft>
      <a:buFont typeface="Times New Roman" pitchFamily="18" charset="0"/>
      <a:defRPr kumimoji="1" sz="3600" kern="1200">
        <a:solidFill>
          <a:schemeClr val="tx1"/>
        </a:solidFill>
        <a:latin typeface="Times New Roman" pitchFamily="18" charset="0"/>
        <a:ea typeface="+mn-ea"/>
        <a:cs typeface="+mn-cs"/>
      </a:defRPr>
    </a:lvl2pPr>
    <a:lvl3pPr marL="914400" algn="ctr" rtl="0" eaLnBrk="0" fontAlgn="base" hangingPunct="0">
      <a:spcBef>
        <a:spcPct val="20000"/>
      </a:spcBef>
      <a:spcAft>
        <a:spcPct val="0"/>
      </a:spcAft>
      <a:buFont typeface="Times New Roman" pitchFamily="18" charset="0"/>
      <a:defRPr kumimoji="1" sz="3600" kern="1200">
        <a:solidFill>
          <a:schemeClr val="tx1"/>
        </a:solidFill>
        <a:latin typeface="Times New Roman" pitchFamily="18" charset="0"/>
        <a:ea typeface="+mn-ea"/>
        <a:cs typeface="+mn-cs"/>
      </a:defRPr>
    </a:lvl3pPr>
    <a:lvl4pPr marL="1371600" algn="ctr" rtl="0" eaLnBrk="0" fontAlgn="base" hangingPunct="0">
      <a:spcBef>
        <a:spcPct val="20000"/>
      </a:spcBef>
      <a:spcAft>
        <a:spcPct val="0"/>
      </a:spcAft>
      <a:buFont typeface="Times New Roman" pitchFamily="18" charset="0"/>
      <a:defRPr kumimoji="1" sz="3600" kern="1200">
        <a:solidFill>
          <a:schemeClr val="tx1"/>
        </a:solidFill>
        <a:latin typeface="Times New Roman" pitchFamily="18" charset="0"/>
        <a:ea typeface="+mn-ea"/>
        <a:cs typeface="+mn-cs"/>
      </a:defRPr>
    </a:lvl4pPr>
    <a:lvl5pPr marL="1828800" algn="ctr" rtl="0" eaLnBrk="0" fontAlgn="base" hangingPunct="0">
      <a:spcBef>
        <a:spcPct val="20000"/>
      </a:spcBef>
      <a:spcAft>
        <a:spcPct val="0"/>
      </a:spcAft>
      <a:buFont typeface="Times New Roman" pitchFamily="18" charset="0"/>
      <a:defRPr kumimoji="1" sz="3600" kern="1200">
        <a:solidFill>
          <a:schemeClr val="tx1"/>
        </a:solidFill>
        <a:latin typeface="Times New Roman" pitchFamily="18" charset="0"/>
        <a:ea typeface="+mn-ea"/>
        <a:cs typeface="+mn-cs"/>
      </a:defRPr>
    </a:lvl5pPr>
    <a:lvl6pPr marL="2286000" algn="l" defTabSz="914400" rtl="0" eaLnBrk="1" latinLnBrk="0" hangingPunct="1">
      <a:defRPr kumimoji="1" sz="3600" kern="1200">
        <a:solidFill>
          <a:schemeClr val="tx1"/>
        </a:solidFill>
        <a:latin typeface="Times New Roman" pitchFamily="18" charset="0"/>
        <a:ea typeface="+mn-ea"/>
        <a:cs typeface="+mn-cs"/>
      </a:defRPr>
    </a:lvl6pPr>
    <a:lvl7pPr marL="2743200" algn="l" defTabSz="914400" rtl="0" eaLnBrk="1" latinLnBrk="0" hangingPunct="1">
      <a:defRPr kumimoji="1" sz="3600" kern="1200">
        <a:solidFill>
          <a:schemeClr val="tx1"/>
        </a:solidFill>
        <a:latin typeface="Times New Roman" pitchFamily="18" charset="0"/>
        <a:ea typeface="+mn-ea"/>
        <a:cs typeface="+mn-cs"/>
      </a:defRPr>
    </a:lvl7pPr>
    <a:lvl8pPr marL="3200400" algn="l" defTabSz="914400" rtl="0" eaLnBrk="1" latinLnBrk="0" hangingPunct="1">
      <a:defRPr kumimoji="1" sz="3600" kern="1200">
        <a:solidFill>
          <a:schemeClr val="tx1"/>
        </a:solidFill>
        <a:latin typeface="Times New Roman" pitchFamily="18" charset="0"/>
        <a:ea typeface="+mn-ea"/>
        <a:cs typeface="+mn-cs"/>
      </a:defRPr>
    </a:lvl8pPr>
    <a:lvl9pPr marL="3657600" algn="l" defTabSz="914400" rtl="0" eaLnBrk="1" latinLnBrk="0" hangingPunct="1">
      <a:defRPr kumimoji="1" sz="3600" kern="1200">
        <a:solidFill>
          <a:schemeClr val="tx1"/>
        </a:solidFill>
        <a:latin typeface="Times New Roman" pitchFamily="18"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0"/>
      </p:ext>
    </p:extLst>
  </p:showPr>
  <p:clrMru>
    <a:srgbClr val="333399"/>
    <a:srgbClr val="0000CC"/>
    <a:srgbClr val="993300"/>
    <a:srgbClr val="CC3300"/>
    <a:srgbClr val="FFCC00"/>
    <a:srgbClr val="99CCFF"/>
    <a:srgbClr val="6699FF"/>
    <a:srgbClr val="6633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Lst>
</p:presentationPr>
</file>

<file path=ppt/tableStyles.xml><?xml version="1.0" encoding="utf-8"?>
<a:tblStyleLst xmlns:a="http://schemas.openxmlformats.org/drawingml/2006/main" def="{5C22544A-7EE6-4342-B048-85BDC9FD1C3A}">
  <a:tblStyle styleId="{5C22544A-7EE6-4342-B048-85BDC9FD1C3A}" styleName="Estilo medio 2 - Énfasis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 styleId="{69CF1AB2-1976-4502-BF36-3FF5EA218861}" styleName="Estilo medio 4 - Énfasis 1">
    <a:wholeTbl>
      <a:tcTxStyle>
        <a:fontRef idx="minor">
          <a:scrgbClr r="0" g="0" b="0"/>
        </a:fontRef>
        <a:schemeClr val="dk1"/>
      </a:tcTxStyle>
      <a:tcStyle>
        <a:tcBdr>
          <a:left>
            <a:ln w="12700" cmpd="sng">
              <a:solidFill>
                <a:schemeClr val="accent1"/>
              </a:solidFill>
            </a:ln>
          </a:left>
          <a:right>
            <a:ln w="12700" cmpd="sng">
              <a:solidFill>
                <a:schemeClr val="accent1"/>
              </a:solidFill>
            </a:ln>
          </a:right>
          <a:top>
            <a:ln w="12700" cmpd="sng">
              <a:solidFill>
                <a:schemeClr val="accent1"/>
              </a:solidFill>
            </a:ln>
          </a:top>
          <a:bottom>
            <a:ln w="12700" cmpd="sng">
              <a:solidFill>
                <a:schemeClr val="accent1"/>
              </a:solidFill>
            </a:ln>
          </a:bottom>
          <a:insideH>
            <a:ln w="12700" cmpd="sng">
              <a:solidFill>
                <a:schemeClr val="accent1"/>
              </a:solidFill>
            </a:ln>
          </a:insideH>
          <a:insideV>
            <a:ln w="12700" cmpd="sng">
              <a:solidFill>
                <a:schemeClr val="accent1"/>
              </a:solidFill>
            </a:ln>
          </a:insideV>
        </a:tcBdr>
        <a:fill>
          <a:solidFill>
            <a:schemeClr val="accent1">
              <a:tint val="20000"/>
            </a:schemeClr>
          </a:solidFill>
        </a:fill>
      </a:tcStyle>
    </a:wholeTbl>
    <a:band1H>
      <a:tcStyle>
        <a:tcBdr/>
        <a:fill>
          <a:solidFill>
            <a:schemeClr val="accent1">
              <a:tint val="40000"/>
            </a:schemeClr>
          </a:solidFill>
        </a:fill>
      </a:tcStyle>
    </a:band1H>
    <a:band1V>
      <a:tcStyle>
        <a:tcBdr/>
        <a:fill>
          <a:solidFill>
            <a:schemeClr val="accent1">
              <a:tint val="40000"/>
            </a:schemeClr>
          </a:solidFill>
        </a:fill>
      </a:tcStyle>
    </a:band1V>
    <a:lastCol>
      <a:tcTxStyle b="on"/>
      <a:tcStyle>
        <a:tcBdr/>
      </a:tcStyle>
    </a:lastCol>
    <a:firstCol>
      <a:tcTxStyle b="on"/>
      <a:tcStyle>
        <a:tcBdr/>
      </a:tcStyle>
    </a:firstCol>
    <a:lastRow>
      <a:tcTxStyle b="on"/>
      <a:tcStyle>
        <a:tcBdr>
          <a:top>
            <a:ln w="25400" cmpd="sng">
              <a:solidFill>
                <a:schemeClr val="accent1"/>
              </a:solidFill>
            </a:ln>
          </a:top>
        </a:tcBdr>
        <a:fill>
          <a:solidFill>
            <a:schemeClr val="accent1">
              <a:tint val="20000"/>
            </a:schemeClr>
          </a:solidFill>
        </a:fill>
      </a:tcStyle>
    </a:lastRow>
    <a:firstRow>
      <a:tcTxStyle b="on"/>
      <a:tcStyle>
        <a:tcBdr/>
        <a:fill>
          <a:solidFill>
            <a:schemeClr val="accent1">
              <a:tint val="20000"/>
            </a:schemeClr>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7669" autoAdjust="0"/>
    <p:restoredTop sz="94707" autoAdjust="0"/>
  </p:normalViewPr>
  <p:slideViewPr>
    <p:cSldViewPr snapToObjects="1">
      <p:cViewPr>
        <p:scale>
          <a:sx n="75" d="100"/>
          <a:sy n="75" d="100"/>
        </p:scale>
        <p:origin x="-437" y="398"/>
      </p:cViewPr>
      <p:guideLst>
        <p:guide orient="horz" pos="2160"/>
        <p:guide pos="3120"/>
      </p:guideLst>
    </p:cSldViewPr>
  </p:slideViewPr>
  <p:outlineViewPr>
    <p:cViewPr>
      <p:scale>
        <a:sx n="25" d="100"/>
        <a:sy n="25" d="100"/>
      </p:scale>
      <p:origin x="0" y="0"/>
    </p:cViewPr>
  </p:outlineViewPr>
  <p:notesTextViewPr>
    <p:cViewPr>
      <p:scale>
        <a:sx n="100" d="100"/>
        <a:sy n="100" d="100"/>
      </p:scale>
      <p:origin x="0" y="0"/>
    </p:cViewPr>
  </p:notesTextViewPr>
  <p:sorterViewPr>
    <p:cViewPr>
      <p:scale>
        <a:sx n="33" d="100"/>
        <a:sy n="33" d="100"/>
      </p:scale>
      <p:origin x="0" y="0"/>
    </p:cViewPr>
  </p:sorterViewPr>
  <p:notesViewPr>
    <p:cSldViewPr snapToObjects="1">
      <p:cViewPr varScale="1">
        <p:scale>
          <a:sx n="60" d="100"/>
          <a:sy n="60" d="100"/>
        </p:scale>
        <p:origin x="-2100" y="-90"/>
      </p:cViewPr>
      <p:guideLst>
        <p:guide orient="horz" pos="3093"/>
        <p:guide pos="2141"/>
      </p:guideLst>
    </p:cSldViewPr>
  </p:notes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viewProps" Target="viewProps.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presProps" Target="presProp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handoutMaster" Target="handoutMasters/handoutMaster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notesMaster" Target="notesMasters/notesMaster1.xml"/><Relationship Id="rId28" Type="http://schemas.openxmlformats.org/officeDocument/2006/relationships/tableStyles" Target="tableStyle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theme" Target="theme/theme1.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7410" name="Rectangle 2"/>
          <p:cNvSpPr>
            <a:spLocks noGrp="1" noChangeArrowheads="1"/>
          </p:cNvSpPr>
          <p:nvPr>
            <p:ph type="hdr" sz="quarter"/>
          </p:nvPr>
        </p:nvSpPr>
        <p:spPr bwMode="auto">
          <a:xfrm>
            <a:off x="0" y="0"/>
            <a:ext cx="2947988" cy="461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393" tIns="45696" rIns="91393" bIns="45696" numCol="1" anchor="t" anchorCtr="0" compatLnSpc="1">
            <a:prstTxWarp prst="textNoShape">
              <a:avLst/>
            </a:prstTxWarp>
          </a:bodyPr>
          <a:lstStyle>
            <a:lvl1pPr algn="l">
              <a:spcBef>
                <a:spcPct val="0"/>
              </a:spcBef>
              <a:buFontTx/>
              <a:buNone/>
              <a:defRPr kumimoji="0" sz="1200"/>
            </a:lvl1pPr>
          </a:lstStyle>
          <a:p>
            <a:pPr>
              <a:defRPr/>
            </a:pPr>
            <a:endParaRPr lang="es-ES"/>
          </a:p>
        </p:txBody>
      </p:sp>
      <p:sp>
        <p:nvSpPr>
          <p:cNvPr id="17411" name="Rectangle 3"/>
          <p:cNvSpPr>
            <a:spLocks noGrp="1" noChangeArrowheads="1"/>
          </p:cNvSpPr>
          <p:nvPr>
            <p:ph type="dt" sz="quarter" idx="1"/>
          </p:nvPr>
        </p:nvSpPr>
        <p:spPr bwMode="auto">
          <a:xfrm>
            <a:off x="3852863" y="0"/>
            <a:ext cx="2947987" cy="461963"/>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393" tIns="45696" rIns="91393" bIns="45696" numCol="1" anchor="t" anchorCtr="0" compatLnSpc="1">
            <a:prstTxWarp prst="textNoShape">
              <a:avLst/>
            </a:prstTxWarp>
          </a:bodyPr>
          <a:lstStyle>
            <a:lvl1pPr algn="r">
              <a:spcBef>
                <a:spcPct val="0"/>
              </a:spcBef>
              <a:buFontTx/>
              <a:buNone/>
              <a:defRPr kumimoji="0" sz="1200"/>
            </a:lvl1pPr>
          </a:lstStyle>
          <a:p>
            <a:pPr>
              <a:defRPr/>
            </a:pPr>
            <a:endParaRPr lang="es-ES"/>
          </a:p>
        </p:txBody>
      </p:sp>
      <p:sp>
        <p:nvSpPr>
          <p:cNvPr id="17412" name="Rectangle 4"/>
          <p:cNvSpPr>
            <a:spLocks noGrp="1" noChangeArrowheads="1"/>
          </p:cNvSpPr>
          <p:nvPr>
            <p:ph type="ftr" sz="quarter" idx="2"/>
          </p:nvPr>
        </p:nvSpPr>
        <p:spPr bwMode="auto">
          <a:xfrm>
            <a:off x="0" y="9317038"/>
            <a:ext cx="2947988" cy="539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393" tIns="45696" rIns="91393" bIns="45696" numCol="1" anchor="b" anchorCtr="0" compatLnSpc="1">
            <a:prstTxWarp prst="textNoShape">
              <a:avLst/>
            </a:prstTxWarp>
          </a:bodyPr>
          <a:lstStyle>
            <a:lvl1pPr algn="l">
              <a:spcBef>
                <a:spcPct val="0"/>
              </a:spcBef>
              <a:buFontTx/>
              <a:buNone/>
              <a:defRPr kumimoji="0" sz="1200"/>
            </a:lvl1pPr>
          </a:lstStyle>
          <a:p>
            <a:pPr>
              <a:defRPr/>
            </a:pPr>
            <a:endParaRPr lang="es-ES"/>
          </a:p>
        </p:txBody>
      </p:sp>
      <p:sp>
        <p:nvSpPr>
          <p:cNvPr id="17413" name="Rectangle 5"/>
          <p:cNvSpPr>
            <a:spLocks noGrp="1" noChangeArrowheads="1"/>
          </p:cNvSpPr>
          <p:nvPr>
            <p:ph type="sldNum" sz="quarter" idx="3"/>
          </p:nvPr>
        </p:nvSpPr>
        <p:spPr bwMode="auto">
          <a:xfrm>
            <a:off x="3852863" y="9317038"/>
            <a:ext cx="2947987" cy="53975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393" tIns="45696" rIns="91393" bIns="45696" numCol="1" anchor="b" anchorCtr="0" compatLnSpc="1">
            <a:prstTxWarp prst="textNoShape">
              <a:avLst/>
            </a:prstTxWarp>
          </a:bodyPr>
          <a:lstStyle>
            <a:lvl1pPr algn="r">
              <a:spcBef>
                <a:spcPct val="0"/>
              </a:spcBef>
              <a:buFontTx/>
              <a:buNone/>
              <a:defRPr kumimoji="0" sz="1200"/>
            </a:lvl1pPr>
          </a:lstStyle>
          <a:p>
            <a:pPr>
              <a:defRPr/>
            </a:pPr>
            <a:fld id="{E85A4DFF-5DAB-46F8-8359-83E73D8A28D1}" type="slidenum">
              <a:rPr lang="es-ES"/>
              <a:pPr>
                <a:defRPr/>
              </a:pPr>
              <a:t>‹Nº›</a:t>
            </a:fld>
            <a:endParaRPr lang="es-ES"/>
          </a:p>
        </p:txBody>
      </p:sp>
    </p:spTree>
    <p:extLst>
      <p:ext uri="{BB962C8B-B14F-4D97-AF65-F5344CB8AC3E}">
        <p14:creationId xmlns:p14="http://schemas.microsoft.com/office/powerpoint/2010/main" val="1142640894"/>
      </p:ext>
    </p:extLst>
  </p:cSld>
  <p:clrMap bg1="lt1" tx1="dk1" bg2="lt2" tx2="dk2" accent1="accent1" accent2="accent2" accent3="accent3" accent4="accent4" accent5="accent5" accent6="accent6" hlink="hlink" folHlink="folHlink"/>
</p:handoutMaster>
</file>

<file path=ppt/media/image1.png>
</file>

<file path=ppt/media/image2.png>
</file>

<file path=ppt/media/image3.png>
</file>

<file path=ppt/media/image4.png>
</file>

<file path=ppt/media/image5.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08898" name="Rectangle 2"/>
          <p:cNvSpPr>
            <a:spLocks noGrp="1" noChangeArrowheads="1"/>
          </p:cNvSpPr>
          <p:nvPr>
            <p:ph type="hdr" sz="quarter"/>
          </p:nvPr>
        </p:nvSpPr>
        <p:spPr bwMode="auto">
          <a:xfrm>
            <a:off x="0" y="0"/>
            <a:ext cx="2947988" cy="4921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11" tIns="45705" rIns="91411" bIns="45705" numCol="1" anchor="t" anchorCtr="0" compatLnSpc="1">
            <a:prstTxWarp prst="textNoShape">
              <a:avLst/>
            </a:prstTxWarp>
          </a:bodyPr>
          <a:lstStyle>
            <a:lvl1pPr algn="l">
              <a:spcBef>
                <a:spcPct val="0"/>
              </a:spcBef>
              <a:buFontTx/>
              <a:buNone/>
              <a:defRPr kumimoji="0" sz="1200"/>
            </a:lvl1pPr>
          </a:lstStyle>
          <a:p>
            <a:pPr>
              <a:defRPr/>
            </a:pPr>
            <a:endParaRPr lang="es-ES"/>
          </a:p>
        </p:txBody>
      </p:sp>
      <p:sp>
        <p:nvSpPr>
          <p:cNvPr id="208899" name="Rectangle 3"/>
          <p:cNvSpPr>
            <a:spLocks noGrp="1" noChangeArrowheads="1"/>
          </p:cNvSpPr>
          <p:nvPr>
            <p:ph type="dt" idx="1"/>
          </p:nvPr>
        </p:nvSpPr>
        <p:spPr bwMode="auto">
          <a:xfrm>
            <a:off x="3851275" y="0"/>
            <a:ext cx="2947988" cy="4921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11" tIns="45705" rIns="91411" bIns="45705" numCol="1" anchor="t" anchorCtr="0" compatLnSpc="1">
            <a:prstTxWarp prst="textNoShape">
              <a:avLst/>
            </a:prstTxWarp>
          </a:bodyPr>
          <a:lstStyle>
            <a:lvl1pPr algn="r">
              <a:spcBef>
                <a:spcPct val="0"/>
              </a:spcBef>
              <a:buFontTx/>
              <a:buNone/>
              <a:defRPr kumimoji="0" sz="1200"/>
            </a:lvl1pPr>
          </a:lstStyle>
          <a:p>
            <a:pPr>
              <a:defRPr/>
            </a:pPr>
            <a:endParaRPr lang="es-ES"/>
          </a:p>
        </p:txBody>
      </p:sp>
      <p:sp>
        <p:nvSpPr>
          <p:cNvPr id="32772" name="Rectangle 4"/>
          <p:cNvSpPr>
            <a:spLocks noGrp="1" noRot="1" noChangeAspect="1" noChangeArrowheads="1" noTextEdit="1"/>
          </p:cNvSpPr>
          <p:nvPr>
            <p:ph type="sldImg" idx="2"/>
          </p:nvPr>
        </p:nvSpPr>
        <p:spPr bwMode="auto">
          <a:xfrm>
            <a:off x="741363" y="736600"/>
            <a:ext cx="5321300" cy="3683000"/>
          </a:xfrm>
          <a:prstGeom prst="rect">
            <a:avLst/>
          </a:prstGeom>
          <a:noFill/>
          <a:ln w="9525">
            <a:solidFill>
              <a:srgbClr val="000000"/>
            </a:solidFill>
            <a:miter lim="800000"/>
            <a:headEnd/>
            <a:tailEnd/>
          </a:ln>
          <a:effectLst/>
          <a:extLst>
            <a:ext uri="{909E8E84-426E-40DD-AFC4-6F175D3DCCD1}">
              <a14:hiddenFill xmlns:a14="http://schemas.microsoft.com/office/drawing/2010/main">
                <a:solidFill>
                  <a:srgbClr val="FFFFFF"/>
                </a:solidFill>
              </a14:hiddenFill>
            </a:ext>
            <a:ext uri="{AF507438-7753-43E0-B8FC-AC1667EBCBE1}">
              <a14:hiddenEffects xmlns:a14="http://schemas.microsoft.com/office/drawing/2010/main">
                <a:effectLst>
                  <a:outerShdw dist="35921" dir="2700000" algn="ctr" rotWithShape="0">
                    <a:srgbClr val="808080"/>
                  </a:outerShdw>
                </a:effectLst>
              </a14:hiddenEffects>
            </a:ext>
            <a:ext uri="{53640926-AAD7-44D8-BBD7-CCE9431645EC}">
              <a14:shadowObscured xmlns:a14="http://schemas.microsoft.com/office/drawing/2010/main" val="1"/>
            </a:ext>
          </a:extLst>
        </p:spPr>
      </p:sp>
      <p:sp>
        <p:nvSpPr>
          <p:cNvPr id="208901" name="Rectangle 5"/>
          <p:cNvSpPr>
            <a:spLocks noGrp="1" noChangeArrowheads="1"/>
          </p:cNvSpPr>
          <p:nvPr>
            <p:ph type="body" sz="quarter" idx="3"/>
          </p:nvPr>
        </p:nvSpPr>
        <p:spPr bwMode="auto">
          <a:xfrm>
            <a:off x="679450" y="4664075"/>
            <a:ext cx="5441950" cy="44196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11" tIns="45705" rIns="91411" bIns="45705" numCol="1" anchor="t" anchorCtr="0" compatLnSpc="1">
            <a:prstTxWarp prst="textNoShape">
              <a:avLst/>
            </a:prstTxWarp>
          </a:bodyPr>
          <a:lstStyle/>
          <a:p>
            <a:pPr lvl="0"/>
            <a:r>
              <a:rPr lang="es-ES" noProof="0" smtClean="0"/>
              <a:t>Haga clic para modificar el estilo de texto del patrón</a:t>
            </a:r>
          </a:p>
          <a:p>
            <a:pPr lvl="1"/>
            <a:r>
              <a:rPr lang="es-ES" noProof="0" smtClean="0"/>
              <a:t>Segundo nivel</a:t>
            </a:r>
          </a:p>
          <a:p>
            <a:pPr lvl="2"/>
            <a:r>
              <a:rPr lang="es-ES" noProof="0" smtClean="0"/>
              <a:t>Tercer nivel</a:t>
            </a:r>
          </a:p>
          <a:p>
            <a:pPr lvl="3"/>
            <a:r>
              <a:rPr lang="es-ES" noProof="0" smtClean="0"/>
              <a:t>Cuarto nivel</a:t>
            </a:r>
          </a:p>
          <a:p>
            <a:pPr lvl="4"/>
            <a:r>
              <a:rPr lang="es-ES" noProof="0" smtClean="0"/>
              <a:t>Quinto nivel</a:t>
            </a:r>
          </a:p>
        </p:txBody>
      </p:sp>
      <p:sp>
        <p:nvSpPr>
          <p:cNvPr id="208902" name="Rectangle 6"/>
          <p:cNvSpPr>
            <a:spLocks noGrp="1" noChangeArrowheads="1"/>
          </p:cNvSpPr>
          <p:nvPr>
            <p:ph type="ftr" sz="quarter" idx="4"/>
          </p:nvPr>
        </p:nvSpPr>
        <p:spPr bwMode="auto">
          <a:xfrm>
            <a:off x="0" y="9326563"/>
            <a:ext cx="2947988" cy="4921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11" tIns="45705" rIns="91411" bIns="45705" numCol="1" anchor="b" anchorCtr="0" compatLnSpc="1">
            <a:prstTxWarp prst="textNoShape">
              <a:avLst/>
            </a:prstTxWarp>
          </a:bodyPr>
          <a:lstStyle>
            <a:lvl1pPr algn="l">
              <a:spcBef>
                <a:spcPct val="0"/>
              </a:spcBef>
              <a:buFontTx/>
              <a:buNone/>
              <a:defRPr kumimoji="0" sz="1200"/>
            </a:lvl1pPr>
          </a:lstStyle>
          <a:p>
            <a:pPr>
              <a:defRPr/>
            </a:pPr>
            <a:endParaRPr lang="es-ES"/>
          </a:p>
        </p:txBody>
      </p:sp>
      <p:sp>
        <p:nvSpPr>
          <p:cNvPr id="208903" name="Rectangle 7"/>
          <p:cNvSpPr>
            <a:spLocks noGrp="1" noChangeArrowheads="1"/>
          </p:cNvSpPr>
          <p:nvPr>
            <p:ph type="sldNum" sz="quarter" idx="5"/>
          </p:nvPr>
        </p:nvSpPr>
        <p:spPr bwMode="auto">
          <a:xfrm>
            <a:off x="3851275" y="9326563"/>
            <a:ext cx="2947988" cy="492125"/>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square" lIns="91411" tIns="45705" rIns="91411" bIns="45705" numCol="1" anchor="b" anchorCtr="0" compatLnSpc="1">
            <a:prstTxWarp prst="textNoShape">
              <a:avLst/>
            </a:prstTxWarp>
          </a:bodyPr>
          <a:lstStyle>
            <a:lvl1pPr algn="r">
              <a:spcBef>
                <a:spcPct val="0"/>
              </a:spcBef>
              <a:buFontTx/>
              <a:buNone/>
              <a:defRPr kumimoji="0" sz="1200"/>
            </a:lvl1pPr>
          </a:lstStyle>
          <a:p>
            <a:pPr>
              <a:defRPr/>
            </a:pPr>
            <a:fld id="{AE46A6FD-F0E6-4AFF-AA8B-20663080CEA1}" type="slidenum">
              <a:rPr lang="es-ES"/>
              <a:pPr>
                <a:defRPr/>
              </a:pPr>
              <a:t>‹Nº›</a:t>
            </a:fld>
            <a:endParaRPr lang="es-ES"/>
          </a:p>
        </p:txBody>
      </p:sp>
    </p:spTree>
    <p:extLst>
      <p:ext uri="{BB962C8B-B14F-4D97-AF65-F5344CB8AC3E}">
        <p14:creationId xmlns:p14="http://schemas.microsoft.com/office/powerpoint/2010/main" val="715736124"/>
      </p:ext>
    </p:extLst>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Times New Roman" pitchFamily="18" charset="0"/>
        <a:ea typeface="+mn-ea"/>
        <a:cs typeface="+mn-cs"/>
      </a:defRPr>
    </a:lvl1pPr>
    <a:lvl2pPr marL="457200" algn="l" rtl="0" eaLnBrk="0" fontAlgn="base" hangingPunct="0">
      <a:spcBef>
        <a:spcPct val="30000"/>
      </a:spcBef>
      <a:spcAft>
        <a:spcPct val="0"/>
      </a:spcAft>
      <a:defRPr sz="1200" kern="1200">
        <a:solidFill>
          <a:schemeClr val="tx1"/>
        </a:solidFill>
        <a:latin typeface="Times New Roman" pitchFamily="18" charset="0"/>
        <a:ea typeface="+mn-ea"/>
        <a:cs typeface="+mn-cs"/>
      </a:defRPr>
    </a:lvl2pPr>
    <a:lvl3pPr marL="914400" algn="l" rtl="0" eaLnBrk="0" fontAlgn="base" hangingPunct="0">
      <a:spcBef>
        <a:spcPct val="30000"/>
      </a:spcBef>
      <a:spcAft>
        <a:spcPct val="0"/>
      </a:spcAft>
      <a:defRPr sz="1200" kern="1200">
        <a:solidFill>
          <a:schemeClr val="tx1"/>
        </a:solidFill>
        <a:latin typeface="Times New Roman" pitchFamily="18" charset="0"/>
        <a:ea typeface="+mn-ea"/>
        <a:cs typeface="+mn-cs"/>
      </a:defRPr>
    </a:lvl3pPr>
    <a:lvl4pPr marL="1371600" algn="l" rtl="0" eaLnBrk="0" fontAlgn="base" hangingPunct="0">
      <a:spcBef>
        <a:spcPct val="30000"/>
      </a:spcBef>
      <a:spcAft>
        <a:spcPct val="0"/>
      </a:spcAft>
      <a:defRPr sz="1200" kern="1200">
        <a:solidFill>
          <a:schemeClr val="tx1"/>
        </a:solidFill>
        <a:latin typeface="Times New Roman" pitchFamily="18" charset="0"/>
        <a:ea typeface="+mn-ea"/>
        <a:cs typeface="+mn-cs"/>
      </a:defRPr>
    </a:lvl4pPr>
    <a:lvl5pPr marL="1828800" algn="l" rtl="0" eaLnBrk="0" fontAlgn="base" hangingPunct="0">
      <a:spcBef>
        <a:spcPct val="30000"/>
      </a:spcBef>
      <a:spcAft>
        <a:spcPct val="0"/>
      </a:spcAft>
      <a:defRPr sz="1200" kern="1200">
        <a:solidFill>
          <a:schemeClr val="tx1"/>
        </a:solidFill>
        <a:latin typeface="Times New Roman" pitchFamily="18"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10.xml.rels><?xml version="1.0" encoding="UTF-8" standalone="yes"?>
<Relationships xmlns="http://schemas.openxmlformats.org/package/2006/relationships"><Relationship Id="rId2" Type="http://schemas.openxmlformats.org/officeDocument/2006/relationships/slide" Target="../slides/slide10.xml"/><Relationship Id="rId1" Type="http://schemas.openxmlformats.org/officeDocument/2006/relationships/notesMaster" Target="../notesMasters/notesMaster1.xml"/></Relationships>
</file>

<file path=ppt/notesSlides/_rels/notesSlide11.xml.rels><?xml version="1.0" encoding="UTF-8" standalone="yes"?>
<Relationships xmlns="http://schemas.openxmlformats.org/package/2006/relationships"><Relationship Id="rId2" Type="http://schemas.openxmlformats.org/officeDocument/2006/relationships/slide" Target="../slides/slide11.xml"/><Relationship Id="rId1" Type="http://schemas.openxmlformats.org/officeDocument/2006/relationships/notesMaster" Target="../notesMasters/notesMaster1.xml"/></Relationships>
</file>

<file path=ppt/notesSlides/_rels/notesSlide1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1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_rels/notesSlide14.xml.rels><?xml version="1.0" encoding="UTF-8" standalone="yes"?>
<Relationships xmlns="http://schemas.openxmlformats.org/package/2006/relationships"><Relationship Id="rId2" Type="http://schemas.openxmlformats.org/officeDocument/2006/relationships/slide" Target="../slides/slide14.xml"/><Relationship Id="rId1" Type="http://schemas.openxmlformats.org/officeDocument/2006/relationships/notesMaster" Target="../notesMasters/notesMaster1.xml"/></Relationships>
</file>

<file path=ppt/notesSlides/_rels/notesSlide15.xml.rels><?xml version="1.0" encoding="UTF-8" standalone="yes"?>
<Relationships xmlns="http://schemas.openxmlformats.org/package/2006/relationships"><Relationship Id="rId2" Type="http://schemas.openxmlformats.org/officeDocument/2006/relationships/slide" Target="../slides/slide15.xml"/><Relationship Id="rId1" Type="http://schemas.openxmlformats.org/officeDocument/2006/relationships/notesMaster" Target="../notesMasters/notesMaster1.xml"/></Relationships>
</file>

<file path=ppt/notesSlides/_rels/notesSlide16.xml.rels><?xml version="1.0" encoding="UTF-8" standalone="yes"?>
<Relationships xmlns="http://schemas.openxmlformats.org/package/2006/relationships"><Relationship Id="rId2" Type="http://schemas.openxmlformats.org/officeDocument/2006/relationships/slide" Target="../slides/slide16.xml"/><Relationship Id="rId1" Type="http://schemas.openxmlformats.org/officeDocument/2006/relationships/notesMaster" Target="../notesMasters/notesMaster1.xml"/></Relationships>
</file>

<file path=ppt/notesSlides/_rels/notesSlide17.xml.rels><?xml version="1.0" encoding="UTF-8" standalone="yes"?>
<Relationships xmlns="http://schemas.openxmlformats.org/package/2006/relationships"><Relationship Id="rId2" Type="http://schemas.openxmlformats.org/officeDocument/2006/relationships/slide" Target="../slides/slide17.xml"/><Relationship Id="rId1" Type="http://schemas.openxmlformats.org/officeDocument/2006/relationships/notesMaster" Target="../notesMasters/notesMaster1.xml"/></Relationships>
</file>

<file path=ppt/notesSlides/_rels/notesSlide18.xml.rels><?xml version="1.0" encoding="UTF-8" standalone="yes"?>
<Relationships xmlns="http://schemas.openxmlformats.org/package/2006/relationships"><Relationship Id="rId2" Type="http://schemas.openxmlformats.org/officeDocument/2006/relationships/slide" Target="../slides/slide18.xml"/><Relationship Id="rId1" Type="http://schemas.openxmlformats.org/officeDocument/2006/relationships/notesMaster" Target="../notesMasters/notesMaster1.xml"/></Relationships>
</file>

<file path=ppt/notesSlides/_rels/notesSlide19.xml.rels><?xml version="1.0" encoding="UTF-8" standalone="yes"?>
<Relationships xmlns="http://schemas.openxmlformats.org/package/2006/relationships"><Relationship Id="rId2" Type="http://schemas.openxmlformats.org/officeDocument/2006/relationships/slide" Target="../slides/slide19.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20.xml.rels><?xml version="1.0" encoding="UTF-8" standalone="yes"?>
<Relationships xmlns="http://schemas.openxmlformats.org/package/2006/relationships"><Relationship Id="rId2" Type="http://schemas.openxmlformats.org/officeDocument/2006/relationships/slide" Target="../slides/slide20.xml"/><Relationship Id="rId1" Type="http://schemas.openxmlformats.org/officeDocument/2006/relationships/notesMaster" Target="../notesMasters/notesMaster1.xml"/></Relationships>
</file>

<file path=ppt/notesSlides/_rels/notesSlide21.xml.rels><?xml version="1.0" encoding="UTF-8" standalone="yes"?>
<Relationships xmlns="http://schemas.openxmlformats.org/package/2006/relationships"><Relationship Id="rId2" Type="http://schemas.openxmlformats.org/officeDocument/2006/relationships/slide" Target="../slides/slide21.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_rels/notesSlide7.xml.rels><?xml version="1.0" encoding="UTF-8" standalone="yes"?>
<Relationships xmlns="http://schemas.openxmlformats.org/package/2006/relationships"><Relationship Id="rId2" Type="http://schemas.openxmlformats.org/officeDocument/2006/relationships/slide" Target="../slides/slide7.xml"/><Relationship Id="rId1" Type="http://schemas.openxmlformats.org/officeDocument/2006/relationships/notesMaster" Target="../notesMasters/notesMaster1.xml"/></Relationships>
</file>

<file path=ppt/notesSlides/_rels/notesSlide8.xml.rels><?xml version="1.0" encoding="UTF-8" standalone="yes"?>
<Relationships xmlns="http://schemas.openxmlformats.org/package/2006/relationships"><Relationship Id="rId2" Type="http://schemas.openxmlformats.org/officeDocument/2006/relationships/slide" Target="../slides/slide8.xml"/><Relationship Id="rId1" Type="http://schemas.openxmlformats.org/officeDocument/2006/relationships/notesMaster" Target="../notesMasters/notesMaster1.xml"/></Relationships>
</file>

<file path=ppt/notesSlides/_rels/notesSlide9.xml.rels><?xml version="1.0" encoding="UTF-8" standalone="yes"?>
<Relationships xmlns="http://schemas.openxmlformats.org/package/2006/relationships"><Relationship Id="rId2" Type="http://schemas.openxmlformats.org/officeDocument/2006/relationships/slide" Target="../slides/slide9.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794"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B46757F9-9E4A-4A78-A66A-E6221374824D}" type="slidenum">
              <a:rPr kumimoji="0" lang="es-ES" sz="1200" smtClean="0"/>
              <a:pPr/>
              <a:t>1</a:t>
            </a:fld>
            <a:endParaRPr kumimoji="0" lang="es-ES" sz="1200" smtClean="0"/>
          </a:p>
        </p:txBody>
      </p:sp>
      <p:sp>
        <p:nvSpPr>
          <p:cNvPr id="33795" name="Rectangle 2"/>
          <p:cNvSpPr>
            <a:spLocks noGrp="1" noRot="1" noChangeAspect="1" noChangeArrowheads="1" noTextEdit="1"/>
          </p:cNvSpPr>
          <p:nvPr>
            <p:ph type="sldImg"/>
          </p:nvPr>
        </p:nvSpPr>
        <p:spPr>
          <a:ln/>
        </p:spPr>
      </p:sp>
      <p:sp>
        <p:nvSpPr>
          <p:cNvPr id="33796"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1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10</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1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11</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1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12</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1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13</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1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14</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1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15</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1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16</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17.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7106" name="Rectangle 26"/>
          <p:cNvSpPr>
            <a:spLocks noGrp="1" noChangeArrowheads="1"/>
          </p:cNvSpPr>
          <p:nvPr>
            <p:ph type="sldNum" sz="quarter"/>
          </p:nvPr>
        </p:nvSpPr>
        <p:spPr>
          <a:noFill/>
          <a:extLst>
            <a:ext uri="{91240B29-F687-4F45-9708-019B960494DF}">
              <a14:hiddenLine xmlns:a14="http://schemas.microsoft.com/office/drawing/2010/main" w="9525">
                <a:solidFill>
                  <a:srgbClr val="808080"/>
                </a:solidFill>
                <a:round/>
                <a:headEnd/>
                <a:tailEnd/>
              </a14:hiddenLine>
            </a:ext>
          </a:extLst>
        </p:spPr>
        <p:txBody>
          <a:bodyPr/>
          <a:lstStyle>
            <a:lvl1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1pPr>
            <a:lvl2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2pPr>
            <a:lvl3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3pPr>
            <a:lvl4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4pPr>
            <a:lvl5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5pPr>
            <a:lvl6pPr marL="2289795"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6pPr>
            <a:lvl7pPr marL="2706121"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7pPr>
            <a:lvl8pPr marL="3122447"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8pPr>
            <a:lvl9pPr marL="3538774"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9pPr>
          </a:lstStyle>
          <a:p>
            <a:pPr eaLnBrk="1"/>
            <a:fld id="{A4B064CC-1681-4767-A171-7DCD8C6E5968}" type="slidenum">
              <a:rPr lang="es-ES" altLang="es-ES" smtClean="0">
                <a:solidFill>
                  <a:srgbClr val="000000"/>
                </a:solidFill>
                <a:latin typeface="Times New Roman" pitchFamily="16" charset="0"/>
              </a:rPr>
              <a:pPr eaLnBrk="1"/>
              <a:t>17</a:t>
            </a:fld>
            <a:endParaRPr lang="es-ES" altLang="es-ES" smtClean="0">
              <a:solidFill>
                <a:srgbClr val="000000"/>
              </a:solidFill>
              <a:latin typeface="Times New Roman" pitchFamily="16" charset="0"/>
            </a:endParaRPr>
          </a:p>
        </p:txBody>
      </p:sp>
      <p:sp>
        <p:nvSpPr>
          <p:cNvPr id="47107" name="Rectangle 1"/>
          <p:cNvSpPr>
            <a:spLocks noGrp="1" noRot="1" noChangeAspect="1" noChangeArrowheads="1" noTextEdit="1"/>
          </p:cNvSpPr>
          <p:nvPr>
            <p:ph type="sldImg"/>
          </p:nvPr>
        </p:nvSpPr>
        <p:spPr>
          <a:xfrm>
            <a:off x="742950" y="746125"/>
            <a:ext cx="5302250" cy="3670300"/>
          </a:xfrm>
          <a:solidFill>
            <a:srgbClr val="FFFFFF"/>
          </a:solidFill>
          <a:ln>
            <a:solidFill>
              <a:srgbClr val="000000"/>
            </a:solidFill>
            <a:miter lim="800000"/>
            <a:headEnd/>
            <a:tailEnd/>
          </a:ln>
          <a:extLst>
            <a:ext uri="{AF507438-7753-43E0-B8FC-AC1667EBCBE1}">
              <a14:hiddenEffects xmlns:a14="http://schemas.microsoft.com/office/drawing/2010/main">
                <a:effectLst>
                  <a:outerShdw dist="35921" dir="2700000" algn="ctr" rotWithShape="0">
                    <a:srgbClr val="808080"/>
                  </a:outerShdw>
                </a:effectLst>
              </a14:hiddenEffects>
            </a:ext>
          </a:extLst>
        </p:spPr>
      </p:sp>
      <p:sp>
        <p:nvSpPr>
          <p:cNvPr id="47108" name="Rectangle 2"/>
          <p:cNvSpPr>
            <a:spLocks noGrp="1" noChangeArrowheads="1"/>
          </p:cNvSpPr>
          <p:nvPr>
            <p:ph type="body" idx="1"/>
          </p:nvPr>
        </p:nvSpPr>
        <p:spPr>
          <a:xfrm>
            <a:off x="679800" y="4664449"/>
            <a:ext cx="5429826" cy="4407823"/>
          </a:xfrm>
          <a:noFill/>
          <a:extLst>
            <a:ext uri="{91240B29-F687-4F45-9708-019B960494DF}">
              <a14:hiddenLine xmlns:a14="http://schemas.microsoft.com/office/drawing/2010/main" w="9525">
                <a:solidFill>
                  <a:srgbClr val="80808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es-ES" altLang="es-ES" smtClean="0"/>
          </a:p>
        </p:txBody>
      </p:sp>
    </p:spTree>
  </p:cSld>
  <p:clrMapOvr>
    <a:masterClrMapping/>
  </p:clrMapOvr>
</p:notes>
</file>

<file path=ppt/notesSlides/notesSlide18.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7106" name="Rectangle 26"/>
          <p:cNvSpPr>
            <a:spLocks noGrp="1" noChangeArrowheads="1"/>
          </p:cNvSpPr>
          <p:nvPr>
            <p:ph type="sldNum" sz="quarter"/>
          </p:nvPr>
        </p:nvSpPr>
        <p:spPr>
          <a:noFill/>
          <a:extLst>
            <a:ext uri="{91240B29-F687-4F45-9708-019B960494DF}">
              <a14:hiddenLine xmlns:a14="http://schemas.microsoft.com/office/drawing/2010/main" w="9525">
                <a:solidFill>
                  <a:srgbClr val="808080"/>
                </a:solidFill>
                <a:round/>
                <a:headEnd/>
                <a:tailEnd/>
              </a14:hiddenLine>
            </a:ext>
          </a:extLst>
        </p:spPr>
        <p:txBody>
          <a:bodyPr/>
          <a:lstStyle>
            <a:lvl1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1pPr>
            <a:lvl2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2pPr>
            <a:lvl3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3pPr>
            <a:lvl4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4pPr>
            <a:lvl5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5pPr>
            <a:lvl6pPr marL="2289795"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6pPr>
            <a:lvl7pPr marL="2706121"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7pPr>
            <a:lvl8pPr marL="3122447"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8pPr>
            <a:lvl9pPr marL="3538774"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9pPr>
          </a:lstStyle>
          <a:p>
            <a:pPr eaLnBrk="1"/>
            <a:fld id="{A4B064CC-1681-4767-A171-7DCD8C6E5968}" type="slidenum">
              <a:rPr lang="es-ES" altLang="es-ES" smtClean="0">
                <a:solidFill>
                  <a:srgbClr val="000000"/>
                </a:solidFill>
                <a:latin typeface="Times New Roman" pitchFamily="16" charset="0"/>
              </a:rPr>
              <a:pPr eaLnBrk="1"/>
              <a:t>18</a:t>
            </a:fld>
            <a:endParaRPr lang="es-ES" altLang="es-ES" smtClean="0">
              <a:solidFill>
                <a:srgbClr val="000000"/>
              </a:solidFill>
              <a:latin typeface="Times New Roman" pitchFamily="16" charset="0"/>
            </a:endParaRPr>
          </a:p>
        </p:txBody>
      </p:sp>
      <p:sp>
        <p:nvSpPr>
          <p:cNvPr id="47107" name="Rectangle 1"/>
          <p:cNvSpPr>
            <a:spLocks noGrp="1" noRot="1" noChangeAspect="1" noChangeArrowheads="1" noTextEdit="1"/>
          </p:cNvSpPr>
          <p:nvPr>
            <p:ph type="sldImg"/>
          </p:nvPr>
        </p:nvSpPr>
        <p:spPr>
          <a:xfrm>
            <a:off x="742950" y="746125"/>
            <a:ext cx="5302250" cy="3670300"/>
          </a:xfrm>
          <a:solidFill>
            <a:srgbClr val="FFFFFF"/>
          </a:solidFill>
          <a:ln>
            <a:solidFill>
              <a:srgbClr val="000000"/>
            </a:solidFill>
            <a:miter lim="800000"/>
            <a:headEnd/>
            <a:tailEnd/>
          </a:ln>
          <a:extLst>
            <a:ext uri="{AF507438-7753-43E0-B8FC-AC1667EBCBE1}">
              <a14:hiddenEffects xmlns:a14="http://schemas.microsoft.com/office/drawing/2010/main">
                <a:effectLst>
                  <a:outerShdw dist="35921" dir="2700000" algn="ctr" rotWithShape="0">
                    <a:srgbClr val="808080"/>
                  </a:outerShdw>
                </a:effectLst>
              </a14:hiddenEffects>
            </a:ext>
          </a:extLst>
        </p:spPr>
      </p:sp>
      <p:sp>
        <p:nvSpPr>
          <p:cNvPr id="47108" name="Rectangle 2"/>
          <p:cNvSpPr>
            <a:spLocks noGrp="1" noChangeArrowheads="1"/>
          </p:cNvSpPr>
          <p:nvPr>
            <p:ph type="body" idx="1"/>
          </p:nvPr>
        </p:nvSpPr>
        <p:spPr>
          <a:xfrm>
            <a:off x="679800" y="4664449"/>
            <a:ext cx="5429826" cy="4407823"/>
          </a:xfrm>
          <a:noFill/>
          <a:extLst>
            <a:ext uri="{91240B29-F687-4F45-9708-019B960494DF}">
              <a14:hiddenLine xmlns:a14="http://schemas.microsoft.com/office/drawing/2010/main" w="9525">
                <a:solidFill>
                  <a:srgbClr val="80808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es-ES" altLang="es-ES" smtClean="0"/>
          </a:p>
        </p:txBody>
      </p:sp>
    </p:spTree>
  </p:cSld>
  <p:clrMapOvr>
    <a:masterClrMapping/>
  </p:clrMapOvr>
</p:notes>
</file>

<file path=ppt/notesSlides/notesSlide19.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47106" name="Rectangle 26"/>
          <p:cNvSpPr>
            <a:spLocks noGrp="1" noChangeArrowheads="1"/>
          </p:cNvSpPr>
          <p:nvPr>
            <p:ph type="sldNum" sz="quarter"/>
          </p:nvPr>
        </p:nvSpPr>
        <p:spPr>
          <a:noFill/>
          <a:extLst>
            <a:ext uri="{91240B29-F687-4F45-9708-019B960494DF}">
              <a14:hiddenLine xmlns:a14="http://schemas.microsoft.com/office/drawing/2010/main" w="9525">
                <a:solidFill>
                  <a:srgbClr val="808080"/>
                </a:solidFill>
                <a:round/>
                <a:headEnd/>
                <a:tailEnd/>
              </a14:hiddenLine>
            </a:ext>
          </a:extLst>
        </p:spPr>
        <p:txBody>
          <a:bodyPr/>
          <a:lstStyle>
            <a:lvl1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1pPr>
            <a:lvl2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2pPr>
            <a:lvl3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3pPr>
            <a:lvl4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4pPr>
            <a:lvl5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5pPr>
            <a:lvl6pPr marL="2289795"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6pPr>
            <a:lvl7pPr marL="2706121"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7pPr>
            <a:lvl8pPr marL="3122447"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8pPr>
            <a:lvl9pPr marL="3538774"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9pPr>
          </a:lstStyle>
          <a:p>
            <a:pPr eaLnBrk="1"/>
            <a:fld id="{A4B064CC-1681-4767-A171-7DCD8C6E5968}" type="slidenum">
              <a:rPr lang="es-ES" altLang="es-ES" smtClean="0">
                <a:solidFill>
                  <a:srgbClr val="000000"/>
                </a:solidFill>
                <a:latin typeface="Times New Roman" pitchFamily="16" charset="0"/>
              </a:rPr>
              <a:pPr eaLnBrk="1"/>
              <a:t>19</a:t>
            </a:fld>
            <a:endParaRPr lang="es-ES" altLang="es-ES" smtClean="0">
              <a:solidFill>
                <a:srgbClr val="000000"/>
              </a:solidFill>
              <a:latin typeface="Times New Roman" pitchFamily="16" charset="0"/>
            </a:endParaRPr>
          </a:p>
        </p:txBody>
      </p:sp>
      <p:sp>
        <p:nvSpPr>
          <p:cNvPr id="47107" name="Rectangle 1"/>
          <p:cNvSpPr>
            <a:spLocks noGrp="1" noRot="1" noChangeAspect="1" noChangeArrowheads="1" noTextEdit="1"/>
          </p:cNvSpPr>
          <p:nvPr>
            <p:ph type="sldImg"/>
          </p:nvPr>
        </p:nvSpPr>
        <p:spPr>
          <a:xfrm>
            <a:off x="742950" y="746125"/>
            <a:ext cx="5302250" cy="3670300"/>
          </a:xfrm>
          <a:solidFill>
            <a:srgbClr val="FFFFFF"/>
          </a:solidFill>
          <a:ln>
            <a:solidFill>
              <a:srgbClr val="000000"/>
            </a:solidFill>
            <a:miter lim="800000"/>
            <a:headEnd/>
            <a:tailEnd/>
          </a:ln>
          <a:extLst>
            <a:ext uri="{AF507438-7753-43E0-B8FC-AC1667EBCBE1}">
              <a14:hiddenEffects xmlns:a14="http://schemas.microsoft.com/office/drawing/2010/main">
                <a:effectLst>
                  <a:outerShdw dist="35921" dir="2700000" algn="ctr" rotWithShape="0">
                    <a:srgbClr val="808080"/>
                  </a:outerShdw>
                </a:effectLst>
              </a14:hiddenEffects>
            </a:ext>
          </a:extLst>
        </p:spPr>
      </p:sp>
      <p:sp>
        <p:nvSpPr>
          <p:cNvPr id="47108" name="Rectangle 2"/>
          <p:cNvSpPr>
            <a:spLocks noGrp="1" noChangeArrowheads="1"/>
          </p:cNvSpPr>
          <p:nvPr>
            <p:ph type="body" idx="1"/>
          </p:nvPr>
        </p:nvSpPr>
        <p:spPr>
          <a:xfrm>
            <a:off x="679800" y="4664449"/>
            <a:ext cx="5429826" cy="4407823"/>
          </a:xfrm>
          <a:noFill/>
          <a:extLst>
            <a:ext uri="{91240B29-F687-4F45-9708-019B960494DF}">
              <a14:hiddenLine xmlns:a14="http://schemas.microsoft.com/office/drawing/2010/main" w="9525">
                <a:solidFill>
                  <a:srgbClr val="80808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es-ES" altLang="es-E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2</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20.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20</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21.xml><?xml version="1.0" encoding="utf-8"?>
<p:notes xmlns:a="http://schemas.openxmlformats.org/drawingml/2006/main" xmlns:r="http://schemas.openxmlformats.org/officeDocument/2006/relationships" xmlns:p="http://schemas.openxmlformats.org/presentationml/2006/main">
  <p:cSld>
    <p:bg>
      <p:bgPr>
        <a:solidFill>
          <a:srgbClr val="FFFFFF"/>
        </a:solidFill>
        <a:effectLst/>
      </p:bgPr>
    </p:bg>
    <p:spTree>
      <p:nvGrpSpPr>
        <p:cNvPr id="1" name=""/>
        <p:cNvGrpSpPr/>
        <p:nvPr/>
      </p:nvGrpSpPr>
      <p:grpSpPr>
        <a:xfrm>
          <a:off x="0" y="0"/>
          <a:ext cx="0" cy="0"/>
          <a:chOff x="0" y="0"/>
          <a:chExt cx="0" cy="0"/>
        </a:xfrm>
      </p:grpSpPr>
      <p:sp>
        <p:nvSpPr>
          <p:cNvPr id="52226" name="Rectangle 26"/>
          <p:cNvSpPr>
            <a:spLocks noGrp="1" noChangeArrowheads="1"/>
          </p:cNvSpPr>
          <p:nvPr>
            <p:ph type="sldNum" sz="quarter"/>
          </p:nvPr>
        </p:nvSpPr>
        <p:spPr>
          <a:noFill/>
          <a:extLst>
            <a:ext uri="{91240B29-F687-4F45-9708-019B960494DF}">
              <a14:hiddenLine xmlns:a14="http://schemas.microsoft.com/office/drawing/2010/main" w="9525">
                <a:solidFill>
                  <a:srgbClr val="808080"/>
                </a:solidFill>
                <a:round/>
                <a:headEnd/>
                <a:tailEnd/>
              </a14:hiddenLine>
            </a:ext>
          </a:extLst>
        </p:spPr>
        <p:txBody>
          <a:bodyPr/>
          <a:lstStyle>
            <a:lvl1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1pPr>
            <a:lvl2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2pPr>
            <a:lvl3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3pPr>
            <a:lvl4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4pPr>
            <a:lvl5pPr eaLnBrk="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5pPr>
            <a:lvl6pPr marL="2289795"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6pPr>
            <a:lvl7pPr marL="2706121"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7pPr>
            <a:lvl8pPr marL="3122447"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8pPr>
            <a:lvl9pPr marL="3538774" indent="-208163" defTabSz="409099" eaLnBrk="0" fontAlgn="base" hangingPunct="0">
              <a:lnSpc>
                <a:spcPct val="93000"/>
              </a:lnSpc>
              <a:spcBef>
                <a:spcPct val="0"/>
              </a:spcBef>
              <a:spcAft>
                <a:spcPct val="0"/>
              </a:spcAft>
              <a:buClr>
                <a:srgbClr val="000000"/>
              </a:buClr>
              <a:buSzPct val="100000"/>
              <a:buFont typeface="Times New Roman" pitchFamily="16" charset="0"/>
              <a:tabLst>
                <a:tab pos="0" algn="l"/>
                <a:tab pos="407653" algn="l"/>
                <a:tab pos="816752" algn="l"/>
                <a:tab pos="1225850" algn="l"/>
                <a:tab pos="1634949" algn="l"/>
                <a:tab pos="2044047" algn="l"/>
                <a:tab pos="2453145" algn="l"/>
                <a:tab pos="2862243" algn="l"/>
                <a:tab pos="3271342" algn="l"/>
                <a:tab pos="3680440" algn="l"/>
                <a:tab pos="4089539" algn="l"/>
                <a:tab pos="4498637" algn="l"/>
                <a:tab pos="4907736" algn="l"/>
                <a:tab pos="5316834" algn="l"/>
                <a:tab pos="5725933" algn="l"/>
                <a:tab pos="6135031" algn="l"/>
                <a:tab pos="6544130" algn="l"/>
                <a:tab pos="6953228" algn="l"/>
                <a:tab pos="7362327" algn="l"/>
                <a:tab pos="7771425" algn="l"/>
                <a:tab pos="8180524" algn="l"/>
              </a:tabLst>
              <a:defRPr>
                <a:solidFill>
                  <a:schemeClr val="bg1"/>
                </a:solidFill>
                <a:latin typeface="Arial" charset="0"/>
                <a:cs typeface="Arial Unicode MS" charset="0"/>
              </a:defRPr>
            </a:lvl9pPr>
          </a:lstStyle>
          <a:p>
            <a:pPr eaLnBrk="1"/>
            <a:fld id="{C51FED65-C3F3-4E18-8408-4AECCE9F37F8}" type="slidenum">
              <a:rPr lang="es-ES" altLang="es-ES" smtClean="0">
                <a:solidFill>
                  <a:srgbClr val="000000"/>
                </a:solidFill>
                <a:latin typeface="Times New Roman" pitchFamily="16" charset="0"/>
              </a:rPr>
              <a:pPr eaLnBrk="1"/>
              <a:t>21</a:t>
            </a:fld>
            <a:endParaRPr lang="es-ES" altLang="es-ES" smtClean="0">
              <a:solidFill>
                <a:srgbClr val="000000"/>
              </a:solidFill>
              <a:latin typeface="Times New Roman" pitchFamily="16" charset="0"/>
            </a:endParaRPr>
          </a:p>
        </p:txBody>
      </p:sp>
      <p:sp>
        <p:nvSpPr>
          <p:cNvPr id="52227" name="Rectangle 1"/>
          <p:cNvSpPr>
            <a:spLocks noGrp="1" noRot="1" noChangeAspect="1" noChangeArrowheads="1" noTextEdit="1"/>
          </p:cNvSpPr>
          <p:nvPr>
            <p:ph type="sldImg"/>
          </p:nvPr>
        </p:nvSpPr>
        <p:spPr>
          <a:xfrm>
            <a:off x="742950" y="746125"/>
            <a:ext cx="5302250" cy="3670300"/>
          </a:xfrm>
          <a:solidFill>
            <a:srgbClr val="FFFFFF"/>
          </a:solidFill>
          <a:ln>
            <a:solidFill>
              <a:srgbClr val="000000"/>
            </a:solidFill>
            <a:miter lim="800000"/>
            <a:headEnd/>
            <a:tailEnd/>
          </a:ln>
          <a:extLst>
            <a:ext uri="{AF507438-7753-43E0-B8FC-AC1667EBCBE1}">
              <a14:hiddenEffects xmlns:a14="http://schemas.microsoft.com/office/drawing/2010/main">
                <a:effectLst>
                  <a:outerShdw dist="35921" dir="2700000" algn="ctr" rotWithShape="0">
                    <a:srgbClr val="808080"/>
                  </a:outerShdw>
                </a:effectLst>
              </a14:hiddenEffects>
            </a:ext>
          </a:extLst>
        </p:spPr>
      </p:sp>
      <p:sp>
        <p:nvSpPr>
          <p:cNvPr id="52228" name="Rectangle 2"/>
          <p:cNvSpPr>
            <a:spLocks noGrp="1" noChangeArrowheads="1"/>
          </p:cNvSpPr>
          <p:nvPr>
            <p:ph type="body" idx="1"/>
          </p:nvPr>
        </p:nvSpPr>
        <p:spPr>
          <a:xfrm>
            <a:off x="679800" y="4664449"/>
            <a:ext cx="5429826" cy="4407823"/>
          </a:xfrm>
          <a:noFill/>
          <a:extLst>
            <a:ext uri="{91240B29-F687-4F45-9708-019B960494DF}">
              <a14:hiddenLine xmlns:a14="http://schemas.microsoft.com/office/drawing/2010/main" w="9525">
                <a:solidFill>
                  <a:srgbClr val="80808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none" anchor="ctr"/>
          <a:lstStyle/>
          <a:p>
            <a:endParaRPr lang="es-ES" altLang="es-ES" smtClean="0"/>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3</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4</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5</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6</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7.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7</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8.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8</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notesSlides/notesSlide9.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18" name="Rectangle 7"/>
          <p:cNvSpPr>
            <a:spLocks noGrp="1" noChangeArrowheads="1"/>
          </p:cNvSpPr>
          <p:nvPr>
            <p:ph type="sldNum" sz="quarter" idx="5"/>
          </p:nvPr>
        </p:nvSpPr>
        <p:spPr>
          <a:noFill/>
        </p:spPr>
        <p:txBody>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fld id="{09939AA9-D088-4A5B-AC6F-293A7E58C019}" type="slidenum">
              <a:rPr kumimoji="0" lang="es-ES" sz="1200" smtClean="0"/>
              <a:pPr/>
              <a:t>9</a:t>
            </a:fld>
            <a:endParaRPr kumimoji="0" lang="es-ES" sz="1200" smtClean="0"/>
          </a:p>
        </p:txBody>
      </p:sp>
      <p:sp>
        <p:nvSpPr>
          <p:cNvPr id="34819" name="Rectangle 2"/>
          <p:cNvSpPr>
            <a:spLocks noGrp="1" noRot="1" noChangeAspect="1" noChangeArrowheads="1" noTextEdit="1"/>
          </p:cNvSpPr>
          <p:nvPr>
            <p:ph type="sldImg"/>
          </p:nvPr>
        </p:nvSpPr>
        <p:spPr>
          <a:ln/>
        </p:spPr>
      </p:sp>
      <p:sp>
        <p:nvSpPr>
          <p:cNvPr id="34820" name="Rectangle 3"/>
          <p:cNvSpPr>
            <a:spLocks noGrp="1" noChangeArrowheads="1"/>
          </p:cNvSpPr>
          <p:nvPr>
            <p:ph type="body" idx="1"/>
          </p:nvPr>
        </p:nvSpPr>
        <p:spPr>
          <a:noFill/>
        </p:spPr>
        <p:txBody>
          <a:bodyPr/>
          <a:lstStyle/>
          <a:p>
            <a:endParaRPr lang="es-E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742950" y="2130428"/>
            <a:ext cx="8420100" cy="1470025"/>
          </a:xfrm>
        </p:spPr>
        <p:txBody>
          <a:bodyPr/>
          <a:lstStyle/>
          <a:p>
            <a:r>
              <a:rPr lang="es-ES" smtClean="0"/>
              <a:t>Haga clic para modificar el estilo de título del patrón</a:t>
            </a:r>
            <a:endParaRPr lang="es-ES"/>
          </a:p>
        </p:txBody>
      </p:sp>
      <p:sp>
        <p:nvSpPr>
          <p:cNvPr id="3" name="2 Subtítulo"/>
          <p:cNvSpPr>
            <a:spLocks noGrp="1"/>
          </p:cNvSpPr>
          <p:nvPr>
            <p:ph type="subTitle" idx="1"/>
          </p:nvPr>
        </p:nvSpPr>
        <p:spPr>
          <a:xfrm>
            <a:off x="1485900" y="3886200"/>
            <a:ext cx="69342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s-ES"/>
          </a:p>
        </p:txBody>
      </p:sp>
      <p:sp>
        <p:nvSpPr>
          <p:cNvPr id="4" name="3 Marcador de fecha"/>
          <p:cNvSpPr>
            <a:spLocks noGrp="1"/>
          </p:cNvSpPr>
          <p:nvPr>
            <p:ph type="dt" sz="half" idx="10"/>
          </p:nvPr>
        </p:nvSpPr>
        <p:spPr/>
        <p:txBody>
          <a:bodyPr/>
          <a:lstStyle/>
          <a:p>
            <a:endParaRPr lang="es-ES"/>
          </a:p>
        </p:txBody>
      </p:sp>
      <p:sp>
        <p:nvSpPr>
          <p:cNvPr id="5" name="4 Marcador de pie de página"/>
          <p:cNvSpPr>
            <a:spLocks noGrp="1"/>
          </p:cNvSpPr>
          <p:nvPr>
            <p:ph type="ftr" sz="quarter" idx="11"/>
          </p:nvPr>
        </p:nvSpPr>
        <p:spPr/>
        <p:txBody>
          <a:bodyPr/>
          <a:lstStyle/>
          <a:p>
            <a:r>
              <a:rPr lang="es-ES" smtClean="0"/>
              <a:t>Alain Cuenca. Universidad de Alcalá</a:t>
            </a:r>
            <a:endParaRPr lang="es-ES"/>
          </a:p>
        </p:txBody>
      </p:sp>
      <p:sp>
        <p:nvSpPr>
          <p:cNvPr id="6" name="5 Marcador de número de diapositiva"/>
          <p:cNvSpPr>
            <a:spLocks noGrp="1"/>
          </p:cNvSpPr>
          <p:nvPr>
            <p:ph type="sldNum" sz="quarter" idx="12"/>
          </p:nvPr>
        </p:nvSpPr>
        <p:spPr/>
        <p:txBody>
          <a:bodyPr/>
          <a:lstStyle/>
          <a:p>
            <a:fld id="{CF9A95BC-7D0C-46D0-AA9A-BC9560664680}" type="slidenum">
              <a:rPr lang="es-ES" smtClean="0"/>
              <a:pPr/>
              <a:t>‹Nº›</a:t>
            </a:fld>
            <a:endParaRPr lang="es-ES"/>
          </a:p>
        </p:txBody>
      </p:sp>
    </p:spTree>
    <p:extLst>
      <p:ext uri="{BB962C8B-B14F-4D97-AF65-F5344CB8AC3E}">
        <p14:creationId xmlns:p14="http://schemas.microsoft.com/office/powerpoint/2010/main" val="1838251627"/>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fecha"/>
          <p:cNvSpPr>
            <a:spLocks noGrp="1"/>
          </p:cNvSpPr>
          <p:nvPr>
            <p:ph type="dt" sz="half" idx="10"/>
          </p:nvPr>
        </p:nvSpPr>
        <p:spPr/>
        <p:txBody>
          <a:bodyPr/>
          <a:lstStyle/>
          <a:p>
            <a:endParaRPr lang="es-ES"/>
          </a:p>
        </p:txBody>
      </p:sp>
      <p:sp>
        <p:nvSpPr>
          <p:cNvPr id="5" name="4 Marcador de pie de página"/>
          <p:cNvSpPr>
            <a:spLocks noGrp="1"/>
          </p:cNvSpPr>
          <p:nvPr>
            <p:ph type="ftr" sz="quarter" idx="11"/>
          </p:nvPr>
        </p:nvSpPr>
        <p:spPr/>
        <p:txBody>
          <a:bodyPr/>
          <a:lstStyle/>
          <a:p>
            <a:r>
              <a:rPr lang="es-ES" smtClean="0"/>
              <a:t>Alain Cuenca. Universidad de Alcalá</a:t>
            </a:r>
            <a:endParaRPr lang="es-ES"/>
          </a:p>
        </p:txBody>
      </p:sp>
      <p:sp>
        <p:nvSpPr>
          <p:cNvPr id="6" name="5 Marcador de número de diapositiva"/>
          <p:cNvSpPr>
            <a:spLocks noGrp="1"/>
          </p:cNvSpPr>
          <p:nvPr>
            <p:ph type="sldNum" sz="quarter" idx="12"/>
          </p:nvPr>
        </p:nvSpPr>
        <p:spPr/>
        <p:txBody>
          <a:bodyPr/>
          <a:lstStyle/>
          <a:p>
            <a:fld id="{CF9A95BC-7D0C-46D0-AA9A-BC9560664680}" type="slidenum">
              <a:rPr lang="es-ES" smtClean="0"/>
              <a:pPr/>
              <a:t>‹Nº›</a:t>
            </a:fld>
            <a:endParaRPr lang="es-ES"/>
          </a:p>
        </p:txBody>
      </p:sp>
    </p:spTree>
    <p:extLst>
      <p:ext uri="{BB962C8B-B14F-4D97-AF65-F5344CB8AC3E}">
        <p14:creationId xmlns:p14="http://schemas.microsoft.com/office/powerpoint/2010/main" val="3896916070"/>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7780337" y="274641"/>
            <a:ext cx="2414588" cy="5851525"/>
          </a:xfrm>
        </p:spPr>
        <p:txBody>
          <a:bodyPr vert="eaVert"/>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a:xfrm>
            <a:off x="536576" y="274641"/>
            <a:ext cx="7078663"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fecha"/>
          <p:cNvSpPr>
            <a:spLocks noGrp="1"/>
          </p:cNvSpPr>
          <p:nvPr>
            <p:ph type="dt" sz="half" idx="10"/>
          </p:nvPr>
        </p:nvSpPr>
        <p:spPr/>
        <p:txBody>
          <a:bodyPr/>
          <a:lstStyle/>
          <a:p>
            <a:endParaRPr lang="es-ES"/>
          </a:p>
        </p:txBody>
      </p:sp>
      <p:sp>
        <p:nvSpPr>
          <p:cNvPr id="5" name="4 Marcador de pie de página"/>
          <p:cNvSpPr>
            <a:spLocks noGrp="1"/>
          </p:cNvSpPr>
          <p:nvPr>
            <p:ph type="ftr" sz="quarter" idx="11"/>
          </p:nvPr>
        </p:nvSpPr>
        <p:spPr/>
        <p:txBody>
          <a:bodyPr/>
          <a:lstStyle/>
          <a:p>
            <a:r>
              <a:rPr lang="es-ES" smtClean="0"/>
              <a:t>Alain Cuenca. Universidad de Alcalá</a:t>
            </a:r>
            <a:endParaRPr lang="es-ES"/>
          </a:p>
        </p:txBody>
      </p:sp>
      <p:sp>
        <p:nvSpPr>
          <p:cNvPr id="6" name="5 Marcador de número de diapositiva"/>
          <p:cNvSpPr>
            <a:spLocks noGrp="1"/>
          </p:cNvSpPr>
          <p:nvPr>
            <p:ph type="sldNum" sz="quarter" idx="12"/>
          </p:nvPr>
        </p:nvSpPr>
        <p:spPr/>
        <p:txBody>
          <a:bodyPr/>
          <a:lstStyle/>
          <a:p>
            <a:fld id="{CF9A95BC-7D0C-46D0-AA9A-BC9560664680}" type="slidenum">
              <a:rPr lang="es-ES" smtClean="0"/>
              <a:pPr/>
              <a:t>‹Nº›</a:t>
            </a:fld>
            <a:endParaRPr lang="es-ES"/>
          </a:p>
        </p:txBody>
      </p:sp>
    </p:spTree>
    <p:extLst>
      <p:ext uri="{BB962C8B-B14F-4D97-AF65-F5344CB8AC3E}">
        <p14:creationId xmlns:p14="http://schemas.microsoft.com/office/powerpoint/2010/main" val="2852554419"/>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Layout>
</file>

<file path=ppt/slideLayouts/slideLayout12.xml><?xml version="1.0" encoding="utf-8"?>
<p:sldLayout xmlns:a="http://schemas.openxmlformats.org/drawingml/2006/main" xmlns:r="http://schemas.openxmlformats.org/officeDocument/2006/relationships" xmlns:p="http://schemas.openxmlformats.org/presentationml/2006/main" type="objOnly">
  <p:cSld name="Contenido">
    <p:spTree>
      <p:nvGrpSpPr>
        <p:cNvPr id="1" name=""/>
        <p:cNvGrpSpPr/>
        <p:nvPr/>
      </p:nvGrpSpPr>
      <p:grpSpPr>
        <a:xfrm>
          <a:off x="0" y="0"/>
          <a:ext cx="0" cy="0"/>
          <a:chOff x="0" y="0"/>
          <a:chExt cx="0" cy="0"/>
        </a:xfrm>
      </p:grpSpPr>
      <p:sp>
        <p:nvSpPr>
          <p:cNvPr id="2" name="1 Marcador de contenido"/>
          <p:cNvSpPr>
            <a:spLocks noGrp="1"/>
          </p:cNvSpPr>
          <p:nvPr>
            <p:ph/>
          </p:nvPr>
        </p:nvSpPr>
        <p:spPr>
          <a:xfrm>
            <a:off x="495300" y="1600200"/>
            <a:ext cx="10648950" cy="4525963"/>
          </a:xfrm>
          <a:prstGeom prst="rect">
            <a:avLst/>
          </a:prstGeo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Tree>
    <p:extLst>
      <p:ext uri="{BB962C8B-B14F-4D97-AF65-F5344CB8AC3E}">
        <p14:creationId xmlns:p14="http://schemas.microsoft.com/office/powerpoint/2010/main" val="4062589335"/>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fecha"/>
          <p:cNvSpPr>
            <a:spLocks noGrp="1"/>
          </p:cNvSpPr>
          <p:nvPr>
            <p:ph type="dt" sz="half" idx="10"/>
          </p:nvPr>
        </p:nvSpPr>
        <p:spPr/>
        <p:txBody>
          <a:bodyPr/>
          <a:lstStyle/>
          <a:p>
            <a:endParaRPr lang="es-ES"/>
          </a:p>
        </p:txBody>
      </p:sp>
      <p:sp>
        <p:nvSpPr>
          <p:cNvPr id="5" name="4 Marcador de pie de página"/>
          <p:cNvSpPr>
            <a:spLocks noGrp="1"/>
          </p:cNvSpPr>
          <p:nvPr>
            <p:ph type="ftr" sz="quarter" idx="11"/>
          </p:nvPr>
        </p:nvSpPr>
        <p:spPr/>
        <p:txBody>
          <a:bodyPr/>
          <a:lstStyle/>
          <a:p>
            <a:r>
              <a:rPr lang="es-ES" smtClean="0"/>
              <a:t>Alain Cuenca. Universidad de Alcalá</a:t>
            </a:r>
            <a:endParaRPr lang="es-ES"/>
          </a:p>
        </p:txBody>
      </p:sp>
      <p:sp>
        <p:nvSpPr>
          <p:cNvPr id="6" name="5 Marcador de número de diapositiva"/>
          <p:cNvSpPr>
            <a:spLocks noGrp="1"/>
          </p:cNvSpPr>
          <p:nvPr>
            <p:ph type="sldNum" sz="quarter" idx="12"/>
          </p:nvPr>
        </p:nvSpPr>
        <p:spPr/>
        <p:txBody>
          <a:bodyPr/>
          <a:lstStyle/>
          <a:p>
            <a:fld id="{CF9A95BC-7D0C-46D0-AA9A-BC9560664680}" type="slidenum">
              <a:rPr lang="es-ES" smtClean="0"/>
              <a:pPr/>
              <a:t>‹Nº›</a:t>
            </a:fld>
            <a:endParaRPr lang="es-ES"/>
          </a:p>
        </p:txBody>
      </p:sp>
    </p:spTree>
    <p:extLst>
      <p:ext uri="{BB962C8B-B14F-4D97-AF65-F5344CB8AC3E}">
        <p14:creationId xmlns:p14="http://schemas.microsoft.com/office/powerpoint/2010/main" val="1687040538"/>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82506" y="4406903"/>
            <a:ext cx="8420100" cy="1362075"/>
          </a:xfrm>
        </p:spPr>
        <p:txBody>
          <a:bodyPr anchor="t"/>
          <a:lstStyle>
            <a:lvl1pPr algn="l">
              <a:defRPr sz="4000" b="1" cap="all"/>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782506" y="2906713"/>
            <a:ext cx="84201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3 Marcador de fecha"/>
          <p:cNvSpPr>
            <a:spLocks noGrp="1"/>
          </p:cNvSpPr>
          <p:nvPr>
            <p:ph type="dt" sz="half" idx="10"/>
          </p:nvPr>
        </p:nvSpPr>
        <p:spPr/>
        <p:txBody>
          <a:bodyPr/>
          <a:lstStyle/>
          <a:p>
            <a:endParaRPr lang="es-ES"/>
          </a:p>
        </p:txBody>
      </p:sp>
      <p:sp>
        <p:nvSpPr>
          <p:cNvPr id="5" name="4 Marcador de pie de página"/>
          <p:cNvSpPr>
            <a:spLocks noGrp="1"/>
          </p:cNvSpPr>
          <p:nvPr>
            <p:ph type="ftr" sz="quarter" idx="11"/>
          </p:nvPr>
        </p:nvSpPr>
        <p:spPr/>
        <p:txBody>
          <a:bodyPr/>
          <a:lstStyle/>
          <a:p>
            <a:r>
              <a:rPr lang="es-ES" smtClean="0"/>
              <a:t>Alain Cuenca. Universidad de Alcalá</a:t>
            </a:r>
            <a:endParaRPr lang="es-ES"/>
          </a:p>
        </p:txBody>
      </p:sp>
      <p:sp>
        <p:nvSpPr>
          <p:cNvPr id="6" name="5 Marcador de número de diapositiva"/>
          <p:cNvSpPr>
            <a:spLocks noGrp="1"/>
          </p:cNvSpPr>
          <p:nvPr>
            <p:ph type="sldNum" sz="quarter" idx="12"/>
          </p:nvPr>
        </p:nvSpPr>
        <p:spPr/>
        <p:txBody>
          <a:bodyPr/>
          <a:lstStyle/>
          <a:p>
            <a:fld id="{CF9A95BC-7D0C-46D0-AA9A-BC9560664680}" type="slidenum">
              <a:rPr lang="es-ES" smtClean="0"/>
              <a:pPr/>
              <a:t>‹Nº›</a:t>
            </a:fld>
            <a:endParaRPr lang="es-ES"/>
          </a:p>
        </p:txBody>
      </p:sp>
    </p:spTree>
    <p:extLst>
      <p:ext uri="{BB962C8B-B14F-4D97-AF65-F5344CB8AC3E}">
        <p14:creationId xmlns:p14="http://schemas.microsoft.com/office/powerpoint/2010/main" val="143382385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sz="half" idx="1"/>
          </p:nvPr>
        </p:nvSpPr>
        <p:spPr>
          <a:xfrm>
            <a:off x="536575" y="1600203"/>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contenido"/>
          <p:cNvSpPr>
            <a:spLocks noGrp="1"/>
          </p:cNvSpPr>
          <p:nvPr>
            <p:ph sz="half" idx="2"/>
          </p:nvPr>
        </p:nvSpPr>
        <p:spPr>
          <a:xfrm>
            <a:off x="5448300" y="1600203"/>
            <a:ext cx="4746625"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4 Marcador de fecha"/>
          <p:cNvSpPr>
            <a:spLocks noGrp="1"/>
          </p:cNvSpPr>
          <p:nvPr>
            <p:ph type="dt" sz="half" idx="10"/>
          </p:nvPr>
        </p:nvSpPr>
        <p:spPr/>
        <p:txBody>
          <a:bodyPr/>
          <a:lstStyle/>
          <a:p>
            <a:endParaRPr lang="es-ES"/>
          </a:p>
        </p:txBody>
      </p:sp>
      <p:sp>
        <p:nvSpPr>
          <p:cNvPr id="6" name="5 Marcador de pie de página"/>
          <p:cNvSpPr>
            <a:spLocks noGrp="1"/>
          </p:cNvSpPr>
          <p:nvPr>
            <p:ph type="ftr" sz="quarter" idx="11"/>
          </p:nvPr>
        </p:nvSpPr>
        <p:spPr/>
        <p:txBody>
          <a:bodyPr/>
          <a:lstStyle/>
          <a:p>
            <a:r>
              <a:rPr lang="es-ES" smtClean="0"/>
              <a:t>Alain Cuenca. Universidad de Alcalá</a:t>
            </a:r>
            <a:endParaRPr lang="es-ES"/>
          </a:p>
        </p:txBody>
      </p:sp>
      <p:sp>
        <p:nvSpPr>
          <p:cNvPr id="7" name="6 Marcador de número de diapositiva"/>
          <p:cNvSpPr>
            <a:spLocks noGrp="1"/>
          </p:cNvSpPr>
          <p:nvPr>
            <p:ph type="sldNum" sz="quarter" idx="12"/>
          </p:nvPr>
        </p:nvSpPr>
        <p:spPr/>
        <p:txBody>
          <a:bodyPr/>
          <a:lstStyle/>
          <a:p>
            <a:fld id="{CF9A95BC-7D0C-46D0-AA9A-BC9560664680}" type="slidenum">
              <a:rPr lang="es-ES" smtClean="0"/>
              <a:pPr/>
              <a:t>‹Nº›</a:t>
            </a:fld>
            <a:endParaRPr lang="es-ES"/>
          </a:p>
        </p:txBody>
      </p:sp>
    </p:spTree>
    <p:extLst>
      <p:ext uri="{BB962C8B-B14F-4D97-AF65-F5344CB8AC3E}">
        <p14:creationId xmlns:p14="http://schemas.microsoft.com/office/powerpoint/2010/main" val="3632989289"/>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a:xfrm>
            <a:off x="495300" y="274638"/>
            <a:ext cx="8915400" cy="1143000"/>
          </a:xfrm>
        </p:spPr>
        <p:txBody>
          <a:bodyPr/>
          <a:lstStyle>
            <a:lvl1pPr>
              <a:defRPr/>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495300" y="1535113"/>
            <a:ext cx="437687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95300" y="2174875"/>
            <a:ext cx="437687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4 Marcador de texto"/>
          <p:cNvSpPr>
            <a:spLocks noGrp="1"/>
          </p:cNvSpPr>
          <p:nvPr>
            <p:ph type="body" sz="quarter" idx="3"/>
          </p:nvPr>
        </p:nvSpPr>
        <p:spPr>
          <a:xfrm>
            <a:off x="5032112" y="1535113"/>
            <a:ext cx="4378590"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5032112" y="2174875"/>
            <a:ext cx="4378590"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7" name="6 Marcador de fecha"/>
          <p:cNvSpPr>
            <a:spLocks noGrp="1"/>
          </p:cNvSpPr>
          <p:nvPr>
            <p:ph type="dt" sz="half" idx="10"/>
          </p:nvPr>
        </p:nvSpPr>
        <p:spPr/>
        <p:txBody>
          <a:bodyPr/>
          <a:lstStyle/>
          <a:p>
            <a:endParaRPr lang="es-ES"/>
          </a:p>
        </p:txBody>
      </p:sp>
      <p:sp>
        <p:nvSpPr>
          <p:cNvPr id="8" name="7 Marcador de pie de página"/>
          <p:cNvSpPr>
            <a:spLocks noGrp="1"/>
          </p:cNvSpPr>
          <p:nvPr>
            <p:ph type="ftr" sz="quarter" idx="11"/>
          </p:nvPr>
        </p:nvSpPr>
        <p:spPr/>
        <p:txBody>
          <a:bodyPr/>
          <a:lstStyle/>
          <a:p>
            <a:r>
              <a:rPr lang="es-ES" smtClean="0"/>
              <a:t>Alain Cuenca. Universidad de Alcalá</a:t>
            </a:r>
            <a:endParaRPr lang="es-ES"/>
          </a:p>
        </p:txBody>
      </p:sp>
      <p:sp>
        <p:nvSpPr>
          <p:cNvPr id="9" name="8 Marcador de número de diapositiva"/>
          <p:cNvSpPr>
            <a:spLocks noGrp="1"/>
          </p:cNvSpPr>
          <p:nvPr>
            <p:ph type="sldNum" sz="quarter" idx="12"/>
          </p:nvPr>
        </p:nvSpPr>
        <p:spPr/>
        <p:txBody>
          <a:bodyPr/>
          <a:lstStyle/>
          <a:p>
            <a:fld id="{CF9A95BC-7D0C-46D0-AA9A-BC9560664680}" type="slidenum">
              <a:rPr lang="es-ES" smtClean="0"/>
              <a:pPr/>
              <a:t>‹Nº›</a:t>
            </a:fld>
            <a:endParaRPr lang="es-ES"/>
          </a:p>
        </p:txBody>
      </p:sp>
    </p:spTree>
    <p:extLst>
      <p:ext uri="{BB962C8B-B14F-4D97-AF65-F5344CB8AC3E}">
        <p14:creationId xmlns:p14="http://schemas.microsoft.com/office/powerpoint/2010/main" val="4031355473"/>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fecha"/>
          <p:cNvSpPr>
            <a:spLocks noGrp="1"/>
          </p:cNvSpPr>
          <p:nvPr>
            <p:ph type="dt" sz="half" idx="10"/>
          </p:nvPr>
        </p:nvSpPr>
        <p:spPr/>
        <p:txBody>
          <a:bodyPr/>
          <a:lstStyle/>
          <a:p>
            <a:endParaRPr lang="es-ES"/>
          </a:p>
        </p:txBody>
      </p:sp>
      <p:sp>
        <p:nvSpPr>
          <p:cNvPr id="4" name="3 Marcador de pie de página"/>
          <p:cNvSpPr>
            <a:spLocks noGrp="1"/>
          </p:cNvSpPr>
          <p:nvPr>
            <p:ph type="ftr" sz="quarter" idx="11"/>
          </p:nvPr>
        </p:nvSpPr>
        <p:spPr/>
        <p:txBody>
          <a:bodyPr/>
          <a:lstStyle/>
          <a:p>
            <a:r>
              <a:rPr lang="es-ES" smtClean="0"/>
              <a:t>Alain Cuenca. Universidad de Alcalá</a:t>
            </a:r>
            <a:endParaRPr lang="es-ES"/>
          </a:p>
        </p:txBody>
      </p:sp>
      <p:sp>
        <p:nvSpPr>
          <p:cNvPr id="5" name="4 Marcador de número de diapositiva"/>
          <p:cNvSpPr>
            <a:spLocks noGrp="1"/>
          </p:cNvSpPr>
          <p:nvPr>
            <p:ph type="sldNum" sz="quarter" idx="12"/>
          </p:nvPr>
        </p:nvSpPr>
        <p:spPr/>
        <p:txBody>
          <a:bodyPr/>
          <a:lstStyle/>
          <a:p>
            <a:fld id="{CF9A95BC-7D0C-46D0-AA9A-BC9560664680}" type="slidenum">
              <a:rPr lang="es-ES" smtClean="0"/>
              <a:pPr/>
              <a:t>‹Nº›</a:t>
            </a:fld>
            <a:endParaRPr lang="es-ES"/>
          </a:p>
        </p:txBody>
      </p:sp>
    </p:spTree>
    <p:extLst>
      <p:ext uri="{BB962C8B-B14F-4D97-AF65-F5344CB8AC3E}">
        <p14:creationId xmlns:p14="http://schemas.microsoft.com/office/powerpoint/2010/main" val="438711989"/>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1 Marcador de fecha"/>
          <p:cNvSpPr>
            <a:spLocks noGrp="1"/>
          </p:cNvSpPr>
          <p:nvPr>
            <p:ph type="dt" sz="half" idx="10"/>
          </p:nvPr>
        </p:nvSpPr>
        <p:spPr/>
        <p:txBody>
          <a:bodyPr/>
          <a:lstStyle/>
          <a:p>
            <a:endParaRPr lang="es-ES"/>
          </a:p>
        </p:txBody>
      </p:sp>
      <p:sp>
        <p:nvSpPr>
          <p:cNvPr id="3" name="2 Marcador de pie de página"/>
          <p:cNvSpPr>
            <a:spLocks noGrp="1"/>
          </p:cNvSpPr>
          <p:nvPr>
            <p:ph type="ftr" sz="quarter" idx="11"/>
          </p:nvPr>
        </p:nvSpPr>
        <p:spPr/>
        <p:txBody>
          <a:bodyPr/>
          <a:lstStyle/>
          <a:p>
            <a:r>
              <a:rPr lang="es-ES" smtClean="0"/>
              <a:t>Alain Cuenca. Universidad de Alcalá</a:t>
            </a:r>
            <a:endParaRPr lang="es-ES"/>
          </a:p>
        </p:txBody>
      </p:sp>
      <p:sp>
        <p:nvSpPr>
          <p:cNvPr id="4" name="3 Marcador de número de diapositiva"/>
          <p:cNvSpPr>
            <a:spLocks noGrp="1"/>
          </p:cNvSpPr>
          <p:nvPr>
            <p:ph type="sldNum" sz="quarter" idx="12"/>
          </p:nvPr>
        </p:nvSpPr>
        <p:spPr/>
        <p:txBody>
          <a:bodyPr/>
          <a:lstStyle/>
          <a:p>
            <a:fld id="{CF9A95BC-7D0C-46D0-AA9A-BC9560664680}" type="slidenum">
              <a:rPr lang="es-ES" smtClean="0"/>
              <a:pPr/>
              <a:t>‹Nº›</a:t>
            </a:fld>
            <a:endParaRPr lang="es-ES"/>
          </a:p>
        </p:txBody>
      </p:sp>
    </p:spTree>
    <p:extLst>
      <p:ext uri="{BB962C8B-B14F-4D97-AF65-F5344CB8AC3E}">
        <p14:creationId xmlns:p14="http://schemas.microsoft.com/office/powerpoint/2010/main" val="421421678"/>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95300" y="273050"/>
            <a:ext cx="3259006" cy="1162050"/>
          </a:xfrm>
        </p:spPr>
        <p:txBody>
          <a:bodyPr anchor="b"/>
          <a:lstStyle>
            <a:lvl1pPr algn="l">
              <a:defRPr sz="2000" b="1"/>
            </a:lvl1pPr>
          </a:lstStyle>
          <a:p>
            <a:r>
              <a:rPr lang="es-ES" smtClean="0"/>
              <a:t>Haga clic para modificar el estilo de título del patrón</a:t>
            </a:r>
            <a:endParaRPr lang="es-ES"/>
          </a:p>
        </p:txBody>
      </p:sp>
      <p:sp>
        <p:nvSpPr>
          <p:cNvPr id="3" name="2 Marcador de contenido"/>
          <p:cNvSpPr>
            <a:spLocks noGrp="1"/>
          </p:cNvSpPr>
          <p:nvPr>
            <p:ph idx="1"/>
          </p:nvPr>
        </p:nvSpPr>
        <p:spPr>
          <a:xfrm>
            <a:off x="3872972" y="273053"/>
            <a:ext cx="5537729"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texto"/>
          <p:cNvSpPr>
            <a:spLocks noGrp="1"/>
          </p:cNvSpPr>
          <p:nvPr>
            <p:ph type="body" sz="half" idx="2"/>
          </p:nvPr>
        </p:nvSpPr>
        <p:spPr>
          <a:xfrm>
            <a:off x="495300" y="1435103"/>
            <a:ext cx="3259006"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endParaRPr lang="es-ES"/>
          </a:p>
        </p:txBody>
      </p:sp>
      <p:sp>
        <p:nvSpPr>
          <p:cNvPr id="6" name="5 Marcador de pie de página"/>
          <p:cNvSpPr>
            <a:spLocks noGrp="1"/>
          </p:cNvSpPr>
          <p:nvPr>
            <p:ph type="ftr" sz="quarter" idx="11"/>
          </p:nvPr>
        </p:nvSpPr>
        <p:spPr/>
        <p:txBody>
          <a:bodyPr/>
          <a:lstStyle/>
          <a:p>
            <a:r>
              <a:rPr lang="es-ES" smtClean="0"/>
              <a:t>Alain Cuenca. Universidad de Alcalá</a:t>
            </a:r>
            <a:endParaRPr lang="es-ES"/>
          </a:p>
        </p:txBody>
      </p:sp>
      <p:sp>
        <p:nvSpPr>
          <p:cNvPr id="7" name="6 Marcador de número de diapositiva"/>
          <p:cNvSpPr>
            <a:spLocks noGrp="1"/>
          </p:cNvSpPr>
          <p:nvPr>
            <p:ph type="sldNum" sz="quarter" idx="12"/>
          </p:nvPr>
        </p:nvSpPr>
        <p:spPr/>
        <p:txBody>
          <a:bodyPr/>
          <a:lstStyle/>
          <a:p>
            <a:fld id="{CF9A95BC-7D0C-46D0-AA9A-BC9560664680}" type="slidenum">
              <a:rPr lang="es-ES" smtClean="0"/>
              <a:pPr/>
              <a:t>‹Nº›</a:t>
            </a:fld>
            <a:endParaRPr lang="es-ES"/>
          </a:p>
        </p:txBody>
      </p:sp>
    </p:spTree>
    <p:extLst>
      <p:ext uri="{BB962C8B-B14F-4D97-AF65-F5344CB8AC3E}">
        <p14:creationId xmlns:p14="http://schemas.microsoft.com/office/powerpoint/2010/main" val="481383609"/>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941645" y="4800600"/>
            <a:ext cx="5943600" cy="566738"/>
          </a:xfrm>
        </p:spPr>
        <p:txBody>
          <a:bodyPr anchor="b"/>
          <a:lstStyle>
            <a:lvl1pPr algn="l">
              <a:defRPr sz="2000" b="1"/>
            </a:lvl1pPr>
          </a:lstStyle>
          <a:p>
            <a:r>
              <a:rPr lang="es-ES" smtClean="0"/>
              <a:t>Haga clic para modificar el estilo de título del patrón</a:t>
            </a:r>
            <a:endParaRPr lang="es-ES"/>
          </a:p>
        </p:txBody>
      </p:sp>
      <p:sp>
        <p:nvSpPr>
          <p:cNvPr id="3" name="2 Marcador de posición de imagen"/>
          <p:cNvSpPr>
            <a:spLocks noGrp="1"/>
          </p:cNvSpPr>
          <p:nvPr>
            <p:ph type="pic" idx="1"/>
          </p:nvPr>
        </p:nvSpPr>
        <p:spPr>
          <a:xfrm>
            <a:off x="1941645" y="612775"/>
            <a:ext cx="59436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s-ES"/>
          </a:p>
        </p:txBody>
      </p:sp>
      <p:sp>
        <p:nvSpPr>
          <p:cNvPr id="4" name="3 Marcador de texto"/>
          <p:cNvSpPr>
            <a:spLocks noGrp="1"/>
          </p:cNvSpPr>
          <p:nvPr>
            <p:ph type="body" sz="half" idx="2"/>
          </p:nvPr>
        </p:nvSpPr>
        <p:spPr>
          <a:xfrm>
            <a:off x="1941645" y="5367338"/>
            <a:ext cx="59436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4 Marcador de fecha"/>
          <p:cNvSpPr>
            <a:spLocks noGrp="1"/>
          </p:cNvSpPr>
          <p:nvPr>
            <p:ph type="dt" sz="half" idx="10"/>
          </p:nvPr>
        </p:nvSpPr>
        <p:spPr/>
        <p:txBody>
          <a:bodyPr/>
          <a:lstStyle/>
          <a:p>
            <a:endParaRPr lang="es-ES"/>
          </a:p>
        </p:txBody>
      </p:sp>
      <p:sp>
        <p:nvSpPr>
          <p:cNvPr id="6" name="5 Marcador de pie de página"/>
          <p:cNvSpPr>
            <a:spLocks noGrp="1"/>
          </p:cNvSpPr>
          <p:nvPr>
            <p:ph type="ftr" sz="quarter" idx="11"/>
          </p:nvPr>
        </p:nvSpPr>
        <p:spPr/>
        <p:txBody>
          <a:bodyPr/>
          <a:lstStyle/>
          <a:p>
            <a:r>
              <a:rPr lang="es-ES" smtClean="0"/>
              <a:t>Alain Cuenca. Universidad de Alcalá</a:t>
            </a:r>
            <a:endParaRPr lang="es-ES"/>
          </a:p>
        </p:txBody>
      </p:sp>
      <p:sp>
        <p:nvSpPr>
          <p:cNvPr id="7" name="6 Marcador de número de diapositiva"/>
          <p:cNvSpPr>
            <a:spLocks noGrp="1"/>
          </p:cNvSpPr>
          <p:nvPr>
            <p:ph type="sldNum" sz="quarter" idx="12"/>
          </p:nvPr>
        </p:nvSpPr>
        <p:spPr/>
        <p:txBody>
          <a:bodyPr/>
          <a:lstStyle/>
          <a:p>
            <a:fld id="{CF9A95BC-7D0C-46D0-AA9A-BC9560664680}" type="slidenum">
              <a:rPr lang="es-ES" smtClean="0"/>
              <a:pPr/>
              <a:t>‹Nº›</a:t>
            </a:fld>
            <a:endParaRPr lang="es-ES"/>
          </a:p>
        </p:txBody>
      </p:sp>
    </p:spTree>
    <p:extLst>
      <p:ext uri="{BB962C8B-B14F-4D97-AF65-F5344CB8AC3E}">
        <p14:creationId xmlns:p14="http://schemas.microsoft.com/office/powerpoint/2010/main" val="844029122"/>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accent2">
            <a:lumMod val="20000"/>
            <a:lumOff val="80000"/>
            <a:alpha val="49000"/>
          </a:schemeClr>
        </a:solidFill>
        <a:effectLst/>
      </p:bgPr>
    </p:bg>
    <p:spTree>
      <p:nvGrpSpPr>
        <p:cNvPr id="1" name=""/>
        <p:cNvGrpSpPr/>
        <p:nvPr/>
      </p:nvGrpSpPr>
      <p:grpSpPr>
        <a:xfrm>
          <a:off x="0" y="0"/>
          <a:ext cx="0" cy="0"/>
          <a:chOff x="0" y="0"/>
          <a:chExt cx="0" cy="0"/>
        </a:xfrm>
      </p:grpSpPr>
      <p:sp>
        <p:nvSpPr>
          <p:cNvPr id="2" name="1 Marcador de título"/>
          <p:cNvSpPr>
            <a:spLocks noGrp="1"/>
          </p:cNvSpPr>
          <p:nvPr>
            <p:ph type="title"/>
          </p:nvPr>
        </p:nvSpPr>
        <p:spPr>
          <a:xfrm>
            <a:off x="495300" y="274638"/>
            <a:ext cx="8915400" cy="1143000"/>
          </a:xfrm>
          <a:prstGeom prst="rect">
            <a:avLst/>
          </a:prstGeom>
        </p:spPr>
        <p:txBody>
          <a:bodyPr vert="horz" lIns="91440" tIns="45720" rIns="91440" bIns="45720" rtlCol="0" anchor="ctr">
            <a:normAutofit/>
          </a:body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495300" y="1600203"/>
            <a:ext cx="8915400" cy="4525963"/>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fecha"/>
          <p:cNvSpPr>
            <a:spLocks noGrp="1"/>
          </p:cNvSpPr>
          <p:nvPr>
            <p:ph type="dt" sz="half" idx="2"/>
          </p:nvPr>
        </p:nvSpPr>
        <p:spPr>
          <a:xfrm>
            <a:off x="495300" y="6356353"/>
            <a:ext cx="23114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endParaRPr lang="es-ES"/>
          </a:p>
        </p:txBody>
      </p:sp>
      <p:sp>
        <p:nvSpPr>
          <p:cNvPr id="5" name="4 Marcador de pie de página"/>
          <p:cNvSpPr>
            <a:spLocks noGrp="1"/>
          </p:cNvSpPr>
          <p:nvPr>
            <p:ph type="ftr" sz="quarter" idx="3"/>
          </p:nvPr>
        </p:nvSpPr>
        <p:spPr>
          <a:xfrm>
            <a:off x="3384550" y="6356353"/>
            <a:ext cx="31369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r>
              <a:rPr lang="es-ES" smtClean="0"/>
              <a:t>Alain Cuenca. Universidad de Alcalá</a:t>
            </a:r>
            <a:endParaRPr lang="es-ES"/>
          </a:p>
        </p:txBody>
      </p:sp>
      <p:sp>
        <p:nvSpPr>
          <p:cNvPr id="6" name="5 Marcador de número de diapositiva"/>
          <p:cNvSpPr>
            <a:spLocks noGrp="1"/>
          </p:cNvSpPr>
          <p:nvPr>
            <p:ph type="sldNum" sz="quarter" idx="4"/>
          </p:nvPr>
        </p:nvSpPr>
        <p:spPr>
          <a:xfrm>
            <a:off x="7099300" y="6356353"/>
            <a:ext cx="23114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CF9A95BC-7D0C-46D0-AA9A-BC9560664680}" type="slidenum">
              <a:rPr lang="es-ES" smtClean="0"/>
              <a:pPr/>
              <a:t>‹Nº›</a:t>
            </a:fld>
            <a:endParaRPr lang="es-ES"/>
          </a:p>
        </p:txBody>
      </p:sp>
    </p:spTree>
    <p:extLst>
      <p:ext uri="{BB962C8B-B14F-4D97-AF65-F5344CB8AC3E}">
        <p14:creationId xmlns:p14="http://schemas.microsoft.com/office/powerpoint/2010/main" val="875778868"/>
      </p:ext>
    </p:extLst>
  </p:cSld>
  <p:clrMap bg1="lt1" tx1="dk1" bg2="lt2" tx2="dk2" accent1="accent1" accent2="accent2" accent3="accent3" accent4="accent4" accent5="accent5" accent6="accent6" hlink="hlink" folHlink="folHlink"/>
  <p:sldLayoutIdLst>
    <p:sldLayoutId id="2147483663" r:id="rId1"/>
    <p:sldLayoutId id="2147483664" r:id="rId2"/>
    <p:sldLayoutId id="2147483665" r:id="rId3"/>
    <p:sldLayoutId id="2147483666" r:id="rId4"/>
    <p:sldLayoutId id="2147483667" r:id="rId5"/>
    <p:sldLayoutId id="2147483668" r:id="rId6"/>
    <p:sldLayoutId id="2147483669" r:id="rId7"/>
    <p:sldLayoutId id="2147483670" r:id="rId8"/>
    <p:sldLayoutId id="2147483671" r:id="rId9"/>
    <p:sldLayoutId id="2147483672" r:id="rId10"/>
    <p:sldLayoutId id="2147483673" r:id="rId11"/>
    <p:sldLayoutId id="2147483674" r:id="rId12"/>
  </p:sldLayoutIdLst>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hf hdr="0" dt="0"/>
  <p:txStyles>
    <p:titleStyle>
      <a:lvl1pPr algn="ctr" defTabSz="914400" rtl="0" eaLnBrk="1" latinLnBrk="0" hangingPunct="1">
        <a:spcBef>
          <a:spcPct val="0"/>
        </a:spcBef>
        <a:buNone/>
        <a:defRPr sz="4400" kern="1200">
          <a:solidFill>
            <a:schemeClr val="tx1"/>
          </a:solidFill>
          <a:latin typeface="+mj-lt"/>
          <a:ea typeface="+mj-ea"/>
          <a:cs typeface="+mj-cs"/>
        </a:defRPr>
      </a:lvl1pPr>
    </p:titleStyle>
    <p:bodyStyle>
      <a:lvl1pPr marL="342900" indent="-342900" algn="l" defTabSz="914400" rtl="0" eaLnBrk="1" latinLnBrk="0" hangingPunct="1">
        <a:spcBef>
          <a:spcPct val="20000"/>
        </a:spcBef>
        <a:buFont typeface="Arial" pitchFamily="34" charset="0"/>
        <a:buChar char="•"/>
        <a:defRPr sz="3200" kern="1200">
          <a:solidFill>
            <a:schemeClr val="tx1"/>
          </a:solidFill>
          <a:latin typeface="+mn-lt"/>
          <a:ea typeface="+mn-ea"/>
          <a:cs typeface="+mn-cs"/>
        </a:defRPr>
      </a:lvl1pPr>
      <a:lvl2pPr marL="742950" indent="-285750" algn="l" defTabSz="914400" rtl="0" eaLnBrk="1" latinLnBrk="0" hangingPunct="1">
        <a:spcBef>
          <a:spcPct val="20000"/>
        </a:spcBef>
        <a:buFont typeface="Arial" pitchFamily="34" charset="0"/>
        <a:buChar char="–"/>
        <a:defRPr sz="2800" kern="1200">
          <a:solidFill>
            <a:schemeClr val="tx1"/>
          </a:solidFill>
          <a:latin typeface="+mn-lt"/>
          <a:ea typeface="+mn-ea"/>
          <a:cs typeface="+mn-cs"/>
        </a:defRPr>
      </a:lvl2pPr>
      <a:lvl3pPr marL="1143000" indent="-228600" algn="l" defTabSz="914400" rtl="0" eaLnBrk="1" latinLnBrk="0" hangingPunct="1">
        <a:spcBef>
          <a:spcPct val="20000"/>
        </a:spcBef>
        <a:buFont typeface="Arial" pitchFamily="34" charset="0"/>
        <a:buChar char="•"/>
        <a:defRPr sz="2400" kern="1200">
          <a:solidFill>
            <a:schemeClr val="tx1"/>
          </a:solidFill>
          <a:latin typeface="+mn-lt"/>
          <a:ea typeface="+mn-ea"/>
          <a:cs typeface="+mn-cs"/>
        </a:defRPr>
      </a:lvl3pPr>
      <a:lvl4pPr marL="1600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4pPr>
      <a:lvl5pPr marL="20574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5pPr>
      <a:lvl6pPr marL="25146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6pPr>
      <a:lvl7pPr marL="29718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7pPr>
      <a:lvl8pPr marL="34290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8pPr>
      <a:lvl9pPr marL="3886200" indent="-228600" algn="l" defTabSz="914400" rtl="0" eaLnBrk="1" latinLnBrk="0" hangingPunct="1">
        <a:spcBef>
          <a:spcPct val="20000"/>
        </a:spcBef>
        <a:buFont typeface="Arial" pitchFamily="34" charset="0"/>
        <a:buChar char="•"/>
        <a:defRPr sz="2000" kern="1200">
          <a:solidFill>
            <a:schemeClr val="tx1"/>
          </a:solidFill>
          <a:latin typeface="+mn-lt"/>
          <a:ea typeface="+mn-ea"/>
          <a:cs typeface="+mn-cs"/>
        </a:defRPr>
      </a:lvl9pPr>
    </p:bodyStyle>
    <p:other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2.xml"/></Relationships>
</file>

<file path=ppt/slides/_rels/slide1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0.xml"/><Relationship Id="rId1" Type="http://schemas.openxmlformats.org/officeDocument/2006/relationships/slideLayout" Target="../slideLayouts/slideLayout12.xml"/></Relationships>
</file>

<file path=ppt/slides/_rels/slide1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1.xml"/><Relationship Id="rId1" Type="http://schemas.openxmlformats.org/officeDocument/2006/relationships/slideLayout" Target="../slideLayouts/slideLayout12.xml"/></Relationships>
</file>

<file path=ppt/slides/_rels/slide1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2.xml"/><Relationship Id="rId1" Type="http://schemas.openxmlformats.org/officeDocument/2006/relationships/slideLayout" Target="../slideLayouts/slideLayout12.xml"/></Relationships>
</file>

<file path=ppt/slides/_rels/slide1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3.xml"/><Relationship Id="rId1" Type="http://schemas.openxmlformats.org/officeDocument/2006/relationships/slideLayout" Target="../slideLayouts/slideLayout12.xml"/></Relationships>
</file>

<file path=ppt/slides/_rels/slide14.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4.xml"/><Relationship Id="rId1" Type="http://schemas.openxmlformats.org/officeDocument/2006/relationships/slideLayout" Target="../slideLayouts/slideLayout12.xml"/></Relationships>
</file>

<file path=ppt/slides/_rels/slide15.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5.xml"/><Relationship Id="rId1" Type="http://schemas.openxmlformats.org/officeDocument/2006/relationships/slideLayout" Target="../slideLayouts/slideLayout12.xml"/></Relationships>
</file>

<file path=ppt/slides/_rels/slide1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6.xml"/><Relationship Id="rId1" Type="http://schemas.openxmlformats.org/officeDocument/2006/relationships/slideLayout" Target="../slideLayouts/slideLayout12.xml"/></Relationships>
</file>

<file path=ppt/slides/_rels/slide1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7.xml"/><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8.xml"/><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9.xml"/><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xml"/><Relationship Id="rId1" Type="http://schemas.openxmlformats.org/officeDocument/2006/relationships/slideLayout" Target="../slideLayouts/slideLayout12.xml"/></Relationships>
</file>

<file path=ppt/slides/_rels/slide20.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20.xml"/><Relationship Id="rId1" Type="http://schemas.openxmlformats.org/officeDocument/2006/relationships/slideLayout" Target="../slideLayouts/slideLayout12.xml"/></Relationships>
</file>

<file path=ppt/slides/_rels/slide21.xml.rels><?xml version="1.0" encoding="UTF-8" standalone="yes"?>
<Relationships xmlns="http://schemas.openxmlformats.org/package/2006/relationships"><Relationship Id="rId3" Type="http://schemas.openxmlformats.org/officeDocument/2006/relationships/image" Target="../media/image5.png"/><Relationship Id="rId2" Type="http://schemas.openxmlformats.org/officeDocument/2006/relationships/notesSlide" Target="../notesSlides/notesSlide21.xml"/><Relationship Id="rId1" Type="http://schemas.openxmlformats.org/officeDocument/2006/relationships/slideLayout" Target="../slideLayouts/slideLayout2.xml"/><Relationship Id="rId4" Type="http://schemas.openxmlformats.org/officeDocument/2006/relationships/image" Target="../media/image1.png"/></Relationships>
</file>

<file path=ppt/slides/_rels/slide3.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3.xml"/><Relationship Id="rId1" Type="http://schemas.openxmlformats.org/officeDocument/2006/relationships/slideLayout" Target="../slideLayouts/slideLayout12.xml"/></Relationships>
</file>

<file path=ppt/slides/_rels/slide4.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notesSlide" Target="../notesSlides/notesSlide4.xml"/><Relationship Id="rId1" Type="http://schemas.openxmlformats.org/officeDocument/2006/relationships/slideLayout" Target="../slideLayouts/slideLayout12.xml"/><Relationship Id="rId5" Type="http://schemas.openxmlformats.org/officeDocument/2006/relationships/image" Target="../media/image1.png"/><Relationship Id="rId4" Type="http://schemas.openxmlformats.org/officeDocument/2006/relationships/image" Target="../media/image3.png"/></Relationships>
</file>

<file path=ppt/slides/_rels/slide5.xml.rels><?xml version="1.0" encoding="UTF-8" standalone="yes"?>
<Relationships xmlns="http://schemas.openxmlformats.org/package/2006/relationships"><Relationship Id="rId3" Type="http://schemas.openxmlformats.org/officeDocument/2006/relationships/image" Target="../media/image4.png"/><Relationship Id="rId2" Type="http://schemas.openxmlformats.org/officeDocument/2006/relationships/notesSlide" Target="../notesSlides/notesSlide5.xml"/><Relationship Id="rId1" Type="http://schemas.openxmlformats.org/officeDocument/2006/relationships/slideLayout" Target="../slideLayouts/slideLayout12.xml"/><Relationship Id="rId4" Type="http://schemas.openxmlformats.org/officeDocument/2006/relationships/image" Target="../media/image1.png"/></Relationships>
</file>

<file path=ppt/slides/_rels/slide6.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6.xml"/><Relationship Id="rId1" Type="http://schemas.openxmlformats.org/officeDocument/2006/relationships/slideLayout" Target="../slideLayouts/slideLayout12.xml"/></Relationships>
</file>

<file path=ppt/slides/_rels/slide7.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7.xml"/><Relationship Id="rId1" Type="http://schemas.openxmlformats.org/officeDocument/2006/relationships/slideLayout" Target="../slideLayouts/slideLayout12.xml"/></Relationships>
</file>

<file path=ppt/slides/_rels/slide8.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8.xml"/><Relationship Id="rId1" Type="http://schemas.openxmlformats.org/officeDocument/2006/relationships/slideLayout" Target="../slideLayouts/slideLayout12.xml"/></Relationships>
</file>

<file path=ppt/slides/_rels/slide9.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9.xml"/><Relationship Id="rId1" Type="http://schemas.openxmlformats.org/officeDocument/2006/relationships/slideLayout" Target="../slideLayouts/slideLayout1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0" name="Text Box 2"/>
          <p:cNvSpPr txBox="1">
            <a:spLocks noChangeArrowheads="1"/>
          </p:cNvSpPr>
          <p:nvPr/>
        </p:nvSpPr>
        <p:spPr bwMode="auto">
          <a:xfrm>
            <a:off x="2154611" y="4555052"/>
            <a:ext cx="6048672" cy="1394228"/>
          </a:xfrm>
          <a:prstGeom prst="rect">
            <a:avLst/>
          </a:prstGeom>
          <a:noFill/>
          <a:ln>
            <a:noFill/>
          </a:ln>
          <a:effectLst/>
          <a:extLst>
            <a:ext uri="{909E8E84-426E-40DD-AFC4-6F175D3DCCD1}">
              <a14:hiddenFill xmlns:a14="http://schemas.microsoft.com/office/drawing/2010/main">
                <a:solidFill>
                  <a:srgbClr val="CC6600"/>
                </a:solidFill>
              </a14:hiddenFill>
            </a:ext>
            <a:ext uri="{91240B29-F687-4F45-9708-019B960494DF}">
              <a14:hiddenLine xmlns:a14="http://schemas.microsoft.com/office/drawing/2010/main" w="9525" algn="ctr">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wrap="square">
            <a:spAutoFit/>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eaLnBrk="1" hangingPunct="1">
              <a:spcBef>
                <a:spcPts val="0"/>
              </a:spcBef>
              <a:spcAft>
                <a:spcPts val="0"/>
              </a:spcAft>
              <a:buFontTx/>
              <a:buNone/>
            </a:pPr>
            <a:r>
              <a:rPr kumimoji="0" lang="es-ES" sz="2000" dirty="0">
                <a:solidFill>
                  <a:srgbClr val="333399"/>
                </a:solidFill>
                <a:latin typeface="Arial" charset="0"/>
              </a:rPr>
              <a:t>Alain </a:t>
            </a:r>
            <a:r>
              <a:rPr kumimoji="0" lang="es-ES" sz="2000" dirty="0" smtClean="0">
                <a:solidFill>
                  <a:srgbClr val="333399"/>
                </a:solidFill>
                <a:latin typeface="Arial" charset="0"/>
              </a:rPr>
              <a:t>Cuenca</a:t>
            </a:r>
          </a:p>
          <a:p>
            <a:pPr eaLnBrk="1" hangingPunct="1">
              <a:spcBef>
                <a:spcPts val="0"/>
              </a:spcBef>
              <a:spcAft>
                <a:spcPts val="0"/>
              </a:spcAft>
              <a:buFontTx/>
              <a:buNone/>
            </a:pPr>
            <a:r>
              <a:rPr kumimoji="0" lang="es-ES" sz="2000" dirty="0" smtClean="0">
                <a:solidFill>
                  <a:srgbClr val="333399"/>
                </a:solidFill>
                <a:latin typeface="Arial" charset="0"/>
              </a:rPr>
              <a:t>Profesor titular de </a:t>
            </a:r>
            <a:r>
              <a:rPr kumimoji="0" lang="es-ES" sz="2000" dirty="0">
                <a:solidFill>
                  <a:srgbClr val="333399"/>
                </a:solidFill>
                <a:latin typeface="Arial" charset="0"/>
              </a:rPr>
              <a:t>E</a:t>
            </a:r>
            <a:r>
              <a:rPr kumimoji="0" lang="es-ES" sz="2000" dirty="0" smtClean="0">
                <a:solidFill>
                  <a:srgbClr val="333399"/>
                </a:solidFill>
                <a:latin typeface="Arial" charset="0"/>
              </a:rPr>
              <a:t>conomía Pública</a:t>
            </a:r>
          </a:p>
          <a:p>
            <a:pPr eaLnBrk="1" hangingPunct="1">
              <a:spcBef>
                <a:spcPts val="0"/>
              </a:spcBef>
              <a:spcAft>
                <a:spcPts val="0"/>
              </a:spcAft>
              <a:buFontTx/>
              <a:buNone/>
            </a:pPr>
            <a:r>
              <a:rPr kumimoji="0" lang="es-ES" sz="2000" dirty="0" smtClean="0">
                <a:solidFill>
                  <a:srgbClr val="333399"/>
                </a:solidFill>
                <a:latin typeface="Arial" charset="0"/>
              </a:rPr>
              <a:t>Universidad de Alcalá</a:t>
            </a:r>
          </a:p>
          <a:p>
            <a:pPr eaLnBrk="1" hangingPunct="1">
              <a:lnSpc>
                <a:spcPct val="70000"/>
              </a:lnSpc>
              <a:spcBef>
                <a:spcPts val="600"/>
              </a:spcBef>
              <a:spcAft>
                <a:spcPts val="600"/>
              </a:spcAft>
              <a:buFontTx/>
              <a:buNone/>
            </a:pPr>
            <a:r>
              <a:rPr kumimoji="0" lang="es-ES" sz="2400" dirty="0" smtClean="0">
                <a:solidFill>
                  <a:srgbClr val="333399"/>
                </a:solidFill>
                <a:latin typeface="Arial" charset="0"/>
              </a:rPr>
              <a:t> </a:t>
            </a:r>
            <a:endParaRPr kumimoji="0" lang="es-ES" sz="2400" dirty="0">
              <a:solidFill>
                <a:srgbClr val="333399"/>
              </a:solidFill>
              <a:latin typeface="Arial" charset="0"/>
            </a:endParaRPr>
          </a:p>
        </p:txBody>
      </p:sp>
      <p:sp>
        <p:nvSpPr>
          <p:cNvPr id="2051" name="Rectangle 3"/>
          <p:cNvSpPr>
            <a:spLocks noChangeArrowheads="1"/>
          </p:cNvSpPr>
          <p:nvPr/>
        </p:nvSpPr>
        <p:spPr bwMode="auto">
          <a:xfrm>
            <a:off x="-159568" y="1052736"/>
            <a:ext cx="10153128" cy="2664296"/>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a:lstStyle/>
          <a:p>
            <a:pPr>
              <a:spcBef>
                <a:spcPct val="0"/>
              </a:spcBef>
              <a:buFontTx/>
              <a:buNone/>
            </a:pPr>
            <a:r>
              <a:rPr kumimoji="0" lang="es-ES" sz="6000" dirty="0" smtClean="0">
                <a:solidFill>
                  <a:srgbClr val="333399"/>
                </a:solidFill>
                <a:latin typeface="Arial Black" pitchFamily="34" charset="0"/>
                <a:cs typeface="Arial" charset="0"/>
              </a:rPr>
              <a:t>Reforma SFA: la propuesta de los expertos </a:t>
            </a:r>
          </a:p>
        </p:txBody>
      </p:sp>
      <p:sp>
        <p:nvSpPr>
          <p:cNvPr id="2052" name="Text Box 4"/>
          <p:cNvSpPr txBox="1">
            <a:spLocks noChangeArrowheads="1"/>
          </p:cNvSpPr>
          <p:nvPr/>
        </p:nvSpPr>
        <p:spPr bwMode="auto">
          <a:xfrm>
            <a:off x="1981325" y="6174997"/>
            <a:ext cx="5930155" cy="78239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nSpc>
                <a:spcPct val="45000"/>
              </a:lnSpc>
              <a:spcBef>
                <a:spcPct val="40000"/>
              </a:spcBef>
              <a:spcAft>
                <a:spcPct val="40000"/>
              </a:spcAft>
            </a:pPr>
            <a:endParaRPr kumimoji="0" lang="es-ES" sz="1600" b="1" dirty="0">
              <a:solidFill>
                <a:srgbClr val="333399"/>
              </a:solidFill>
              <a:latin typeface="Arial" charset="0"/>
              <a:cs typeface="Arial" charset="0"/>
            </a:endParaRPr>
          </a:p>
          <a:p>
            <a:pPr>
              <a:spcBef>
                <a:spcPts val="0"/>
              </a:spcBef>
              <a:spcAft>
                <a:spcPts val="0"/>
              </a:spcAft>
            </a:pPr>
            <a:r>
              <a:rPr kumimoji="0" lang="es-ES" sz="1600" b="1" dirty="0" smtClean="0">
                <a:solidFill>
                  <a:srgbClr val="333399"/>
                </a:solidFill>
                <a:latin typeface="Arial" charset="0"/>
                <a:cs typeface="Arial" charset="0"/>
              </a:rPr>
              <a:t>Murcia – 7 de junio de 2018</a:t>
            </a:r>
            <a:endParaRPr kumimoji="0" lang="es-ES" sz="1600" b="1" dirty="0">
              <a:solidFill>
                <a:srgbClr val="333399"/>
              </a:solidFill>
              <a:latin typeface="Arial" charset="0"/>
              <a:cs typeface="Arial" charset="0"/>
            </a:endParaRPr>
          </a:p>
          <a:p>
            <a:pPr>
              <a:lnSpc>
                <a:spcPct val="45000"/>
              </a:lnSpc>
              <a:spcBef>
                <a:spcPct val="50000"/>
              </a:spcBef>
              <a:spcAft>
                <a:spcPct val="40000"/>
              </a:spcAft>
            </a:pPr>
            <a:endParaRPr kumimoji="0" lang="es-ES" sz="1600" b="1" dirty="0">
              <a:solidFill>
                <a:srgbClr val="333399"/>
              </a:solidFill>
              <a:latin typeface="Arial" charset="0"/>
              <a:cs typeface="Arial" charset="0"/>
            </a:endParaRPr>
          </a:p>
        </p:txBody>
      </p:sp>
      <p:sp>
        <p:nvSpPr>
          <p:cNvPr id="2053" name="Text Box 5"/>
          <p:cNvSpPr txBox="1">
            <a:spLocks noChangeArrowheads="1"/>
          </p:cNvSpPr>
          <p:nvPr/>
        </p:nvSpPr>
        <p:spPr bwMode="auto">
          <a:xfrm>
            <a:off x="200472" y="5773147"/>
            <a:ext cx="9605070" cy="49539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nSpc>
                <a:spcPct val="120000"/>
              </a:lnSpc>
              <a:spcBef>
                <a:spcPct val="50000"/>
              </a:spcBef>
              <a:spcAft>
                <a:spcPct val="40000"/>
              </a:spcAft>
            </a:pPr>
            <a:r>
              <a:rPr lang="es-ES" sz="2400" i="1" dirty="0" smtClean="0">
                <a:solidFill>
                  <a:srgbClr val="333399"/>
                </a:solidFill>
                <a:latin typeface="Arial" pitchFamily="34" charset="0"/>
                <a:cs typeface="Arial" pitchFamily="34" charset="0"/>
              </a:rPr>
              <a:t>8ª Jornada Regional de Economía de la Salud </a:t>
            </a:r>
            <a:endParaRPr lang="es-ES" sz="2400" i="1" dirty="0">
              <a:solidFill>
                <a:srgbClr val="333399"/>
              </a:solidFill>
              <a:latin typeface="Arial" pitchFamily="34" charset="0"/>
              <a:cs typeface="Arial" pitchFamily="34" charset="0"/>
            </a:endParaRPr>
          </a:p>
        </p:txBody>
      </p:sp>
      <p:pic>
        <p:nvPicPr>
          <p:cNvPr id="7171"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159568" y="764704"/>
            <a:ext cx="10065568" cy="6125396"/>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marL="571500" indent="-571500" algn="l">
              <a:spcBef>
                <a:spcPts val="600"/>
              </a:spcBef>
              <a:spcAft>
                <a:spcPts val="600"/>
              </a:spcAft>
              <a:buFont typeface="Wingdings" panose="05000000000000000000" pitchFamily="2" charset="2"/>
              <a:buChar char="Ø"/>
            </a:pPr>
            <a:r>
              <a:rPr lang="es-ES" sz="3200" dirty="0" smtClean="0">
                <a:solidFill>
                  <a:srgbClr val="333399"/>
                </a:solidFill>
                <a:latin typeface="Arial" charset="0"/>
              </a:rPr>
              <a:t>El FBF se </a:t>
            </a:r>
            <a:r>
              <a:rPr lang="es-ES" sz="3200" i="1" dirty="0" smtClean="0">
                <a:solidFill>
                  <a:srgbClr val="333399"/>
                </a:solidFill>
                <a:latin typeface="Arial" charset="0"/>
              </a:rPr>
              <a:t>alimenta</a:t>
            </a:r>
            <a:r>
              <a:rPr lang="es-ES" sz="3200" dirty="0" smtClean="0">
                <a:solidFill>
                  <a:srgbClr val="333399"/>
                </a:solidFill>
                <a:latin typeface="Arial" charset="0"/>
              </a:rPr>
              <a:t> con:</a:t>
            </a:r>
          </a:p>
          <a:p>
            <a:pPr marL="990600" lvl="2" indent="-571500" algn="l">
              <a:spcBef>
                <a:spcPts val="600"/>
              </a:spcBef>
              <a:spcAft>
                <a:spcPts val="600"/>
              </a:spcAft>
              <a:buFont typeface="Wingdings" panose="05000000000000000000" pitchFamily="2" charset="2"/>
              <a:buChar char="§"/>
            </a:pPr>
            <a:r>
              <a:rPr lang="es-ES" sz="3200" dirty="0" smtClean="0">
                <a:solidFill>
                  <a:srgbClr val="333399"/>
                </a:solidFill>
                <a:latin typeface="Arial" charset="0"/>
              </a:rPr>
              <a:t>El </a:t>
            </a:r>
            <a:r>
              <a:rPr lang="es-ES" sz="3200" dirty="0">
                <a:solidFill>
                  <a:srgbClr val="333399"/>
                </a:solidFill>
                <a:latin typeface="Arial" charset="0"/>
              </a:rPr>
              <a:t>IVA e IIEE que </a:t>
            </a:r>
            <a:r>
              <a:rPr lang="es-ES" sz="3200" dirty="0" smtClean="0">
                <a:solidFill>
                  <a:srgbClr val="333399"/>
                </a:solidFill>
                <a:latin typeface="Arial" charset="0"/>
              </a:rPr>
              <a:t>corresponda a las </a:t>
            </a:r>
            <a:r>
              <a:rPr lang="es-ES" sz="3200" dirty="0">
                <a:solidFill>
                  <a:srgbClr val="333399"/>
                </a:solidFill>
                <a:latin typeface="Arial" charset="0"/>
              </a:rPr>
              <a:t>CCAA de régimen común </a:t>
            </a:r>
            <a:r>
              <a:rPr lang="es-ES" sz="3200" dirty="0" smtClean="0">
                <a:solidFill>
                  <a:srgbClr val="333399"/>
                </a:solidFill>
                <a:latin typeface="Arial" charset="0"/>
              </a:rPr>
              <a:t>(desaparece IVA regionalizado)</a:t>
            </a:r>
          </a:p>
          <a:p>
            <a:pPr marL="990600" lvl="2" indent="-571500" algn="l">
              <a:spcBef>
                <a:spcPts val="600"/>
              </a:spcBef>
              <a:spcAft>
                <a:spcPts val="600"/>
              </a:spcAft>
              <a:buFont typeface="Wingdings" panose="05000000000000000000" pitchFamily="2" charset="2"/>
              <a:buChar char="§"/>
            </a:pPr>
            <a:r>
              <a:rPr lang="es-ES" sz="3200" dirty="0" smtClean="0">
                <a:solidFill>
                  <a:srgbClr val="333399"/>
                </a:solidFill>
                <a:latin typeface="Arial" charset="0"/>
              </a:rPr>
              <a:t>Un </a:t>
            </a:r>
            <a:r>
              <a:rPr lang="es-ES" sz="3200" dirty="0">
                <a:solidFill>
                  <a:srgbClr val="333399"/>
                </a:solidFill>
                <a:latin typeface="Arial" charset="0"/>
              </a:rPr>
              <a:t>porcentaje (</a:t>
            </a:r>
            <a:r>
              <a:rPr lang="es-ES" sz="3200" dirty="0" smtClean="0">
                <a:solidFill>
                  <a:srgbClr val="333399"/>
                </a:solidFill>
                <a:latin typeface="Arial" charset="0"/>
              </a:rPr>
              <a:t>a fijar políticamente) del resto de la cesta </a:t>
            </a:r>
            <a:r>
              <a:rPr lang="es-ES" sz="3200" dirty="0">
                <a:solidFill>
                  <a:srgbClr val="333399"/>
                </a:solidFill>
                <a:latin typeface="Arial" charset="0"/>
              </a:rPr>
              <a:t>de tributos </a:t>
            </a:r>
            <a:r>
              <a:rPr lang="es-ES" sz="3200" dirty="0" smtClean="0">
                <a:solidFill>
                  <a:srgbClr val="333399"/>
                </a:solidFill>
                <a:latin typeface="Arial" charset="0"/>
              </a:rPr>
              <a:t>(CAFB), con el caso particular de Canarias</a:t>
            </a:r>
          </a:p>
          <a:p>
            <a:pPr marL="990600" lvl="2" indent="-571500" algn="l">
              <a:spcBef>
                <a:spcPts val="600"/>
              </a:spcBef>
              <a:spcAft>
                <a:spcPts val="600"/>
              </a:spcAft>
              <a:buFont typeface="Wingdings" panose="05000000000000000000" pitchFamily="2" charset="2"/>
              <a:buChar char="§"/>
            </a:pPr>
            <a:r>
              <a:rPr lang="es-ES" sz="3200" dirty="0">
                <a:solidFill>
                  <a:srgbClr val="333399"/>
                </a:solidFill>
                <a:latin typeface="Arial" charset="0"/>
              </a:rPr>
              <a:t>A</a:t>
            </a:r>
            <a:r>
              <a:rPr lang="es-ES" sz="3200" dirty="0" smtClean="0">
                <a:solidFill>
                  <a:srgbClr val="333399"/>
                </a:solidFill>
                <a:latin typeface="Arial" charset="0"/>
              </a:rPr>
              <a:t>portación </a:t>
            </a:r>
            <a:r>
              <a:rPr lang="es-ES" sz="3200" dirty="0">
                <a:solidFill>
                  <a:srgbClr val="333399"/>
                </a:solidFill>
                <a:latin typeface="Arial" charset="0"/>
              </a:rPr>
              <a:t>de las comunidades </a:t>
            </a:r>
            <a:r>
              <a:rPr lang="es-ES" sz="3200" dirty="0" smtClean="0">
                <a:solidFill>
                  <a:srgbClr val="333399"/>
                </a:solidFill>
                <a:latin typeface="Arial" charset="0"/>
              </a:rPr>
              <a:t>forales y en su caso del Estado</a:t>
            </a:r>
          </a:p>
          <a:p>
            <a:pPr marL="590550" lvl="1" indent="-571500" algn="l">
              <a:spcBef>
                <a:spcPts val="600"/>
              </a:spcBef>
              <a:spcAft>
                <a:spcPts val="600"/>
              </a:spcAft>
              <a:buFont typeface="Wingdings" panose="05000000000000000000" pitchFamily="2" charset="2"/>
              <a:buChar char="Ø"/>
            </a:pPr>
            <a:r>
              <a:rPr lang="es-ES" sz="3200" dirty="0" smtClean="0">
                <a:solidFill>
                  <a:srgbClr val="333399"/>
                </a:solidFill>
                <a:latin typeface="Arial" charset="0"/>
              </a:rPr>
              <a:t>El </a:t>
            </a:r>
            <a:r>
              <a:rPr lang="es-ES" sz="3200" dirty="0">
                <a:solidFill>
                  <a:srgbClr val="333399"/>
                </a:solidFill>
                <a:latin typeface="Arial" charset="0"/>
              </a:rPr>
              <a:t>FBF se </a:t>
            </a:r>
            <a:r>
              <a:rPr lang="es-ES" sz="3200" dirty="0" smtClean="0">
                <a:solidFill>
                  <a:srgbClr val="333399"/>
                </a:solidFill>
                <a:latin typeface="Arial" charset="0"/>
              </a:rPr>
              <a:t>distribuye entre las CCAA en </a:t>
            </a:r>
            <a:r>
              <a:rPr lang="es-ES" sz="3200" dirty="0">
                <a:solidFill>
                  <a:srgbClr val="333399"/>
                </a:solidFill>
                <a:latin typeface="Arial" charset="0"/>
              </a:rPr>
              <a:t>proporción a la población </a:t>
            </a:r>
            <a:r>
              <a:rPr lang="es-ES" sz="3200" dirty="0" smtClean="0">
                <a:solidFill>
                  <a:srgbClr val="333399"/>
                </a:solidFill>
                <a:latin typeface="Arial" charset="0"/>
              </a:rPr>
              <a:t>ajustada (que constituye una variable crucial para la negociación política)</a:t>
            </a:r>
          </a:p>
        </p:txBody>
      </p:sp>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2" name="1 Rectángulo"/>
          <p:cNvSpPr/>
          <p:nvPr/>
        </p:nvSpPr>
        <p:spPr>
          <a:xfrm>
            <a:off x="1584176" y="56818"/>
            <a:ext cx="8409384" cy="707886"/>
          </a:xfrm>
          <a:prstGeom prst="rect">
            <a:avLst/>
          </a:prstGeom>
        </p:spPr>
        <p:txBody>
          <a:bodyPr wrap="square">
            <a:spAutoFit/>
          </a:bodyPr>
          <a:lstStyle/>
          <a:p>
            <a:r>
              <a:rPr lang="es-ES" sz="4000" dirty="0" smtClean="0">
                <a:solidFill>
                  <a:srgbClr val="333399"/>
                </a:solidFill>
                <a:latin typeface="Arial Black" panose="020B0A04020102020204" pitchFamily="34" charset="0"/>
              </a:rPr>
              <a:t>Fondo Básico Financiación</a:t>
            </a:r>
            <a:endParaRPr lang="es-ES" sz="4000" dirty="0">
              <a:solidFill>
                <a:srgbClr val="333399"/>
              </a:solidFill>
              <a:latin typeface="Arial Black" panose="020B0A04020102020204" pitchFamily="34" charset="0"/>
            </a:endParaRPr>
          </a:p>
        </p:txBody>
      </p:sp>
      <p:pic>
        <p:nvPicPr>
          <p:cNvPr id="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518911594"/>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200472" y="752511"/>
            <a:ext cx="9705528" cy="609461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Antes de aplicar el FNV, las CCAA reciben el FBF (igual para todas por </a:t>
            </a:r>
            <a:r>
              <a:rPr lang="es-ES" dirty="0" err="1" smtClean="0">
                <a:solidFill>
                  <a:srgbClr val="333399"/>
                </a:solidFill>
                <a:latin typeface="Arial" charset="0"/>
              </a:rPr>
              <a:t>hab</a:t>
            </a:r>
            <a:r>
              <a:rPr lang="es-ES" dirty="0" smtClean="0">
                <a:solidFill>
                  <a:srgbClr val="333399"/>
                </a:solidFill>
                <a:latin typeface="Arial" charset="0"/>
              </a:rPr>
              <a:t>/aj.) </a:t>
            </a:r>
          </a:p>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Además disponen de su CT menos la parte aportada al FBF (CAFB), que es muy desigual entre ellas</a:t>
            </a:r>
          </a:p>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El FNV se financia con aportación del Estado para reducir diferencias entre CCAA</a:t>
            </a:r>
          </a:p>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Se distribuye empezando por las peor financiadas. Madrid al menos recibe 0 (por ser la que mayor CT tendría)</a:t>
            </a:r>
            <a:endParaRPr lang="es-ES_tradnl" dirty="0" smtClean="0">
              <a:solidFill>
                <a:srgbClr val="333399"/>
              </a:solidFill>
              <a:latin typeface="Arial" charset="0"/>
            </a:endParaRPr>
          </a:p>
        </p:txBody>
      </p:sp>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2" name="1 Rectángulo"/>
          <p:cNvSpPr/>
          <p:nvPr/>
        </p:nvSpPr>
        <p:spPr>
          <a:xfrm>
            <a:off x="1352600" y="44625"/>
            <a:ext cx="8856984" cy="707886"/>
          </a:xfrm>
          <a:prstGeom prst="rect">
            <a:avLst/>
          </a:prstGeom>
        </p:spPr>
        <p:txBody>
          <a:bodyPr wrap="square">
            <a:spAutoFit/>
          </a:bodyPr>
          <a:lstStyle/>
          <a:p>
            <a:r>
              <a:rPr lang="es-ES" sz="4000" dirty="0" smtClean="0">
                <a:solidFill>
                  <a:srgbClr val="333399"/>
                </a:solidFill>
                <a:latin typeface="Arial Black" panose="020B0A04020102020204" pitchFamily="34" charset="0"/>
              </a:rPr>
              <a:t>Fondo de Nivelación Vertical</a:t>
            </a:r>
            <a:endParaRPr lang="es-ES" sz="4000" dirty="0">
              <a:solidFill>
                <a:srgbClr val="333399"/>
              </a:solidFill>
              <a:latin typeface="Arial Black" panose="020B0A04020102020204" pitchFamily="34" charset="0"/>
            </a:endParaRPr>
          </a:p>
        </p:txBody>
      </p:sp>
      <p:pic>
        <p:nvPicPr>
          <p:cNvPr id="29698"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4006850576"/>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0" y="1548594"/>
            <a:ext cx="9906000" cy="5078955"/>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marL="571500" indent="-571500" algn="l">
              <a:spcBef>
                <a:spcPts val="600"/>
              </a:spcBef>
              <a:spcAft>
                <a:spcPts val="600"/>
              </a:spcAft>
              <a:buFont typeface="Wingdings" panose="05000000000000000000" pitchFamily="2" charset="2"/>
              <a:buChar char="Ø"/>
            </a:pPr>
            <a:r>
              <a:rPr lang="es-ES" sz="3800" dirty="0" smtClean="0">
                <a:solidFill>
                  <a:srgbClr val="333399"/>
                </a:solidFill>
                <a:latin typeface="Arial" charset="0"/>
              </a:rPr>
              <a:t>Las competencias no homogéneas se financiarán aparte</a:t>
            </a:r>
          </a:p>
          <a:p>
            <a:pPr marL="571500" indent="-571500" algn="l">
              <a:spcBef>
                <a:spcPts val="600"/>
              </a:spcBef>
              <a:spcAft>
                <a:spcPts val="600"/>
              </a:spcAft>
              <a:buFont typeface="Wingdings" panose="05000000000000000000" pitchFamily="2" charset="2"/>
              <a:buChar char="Ø"/>
            </a:pPr>
            <a:r>
              <a:rPr lang="es-ES" sz="3800" dirty="0" smtClean="0">
                <a:solidFill>
                  <a:srgbClr val="333399"/>
                </a:solidFill>
                <a:latin typeface="Arial" charset="0"/>
              </a:rPr>
              <a:t>La Comisión recomienda que su valoración se adapte al gasto estatal por habitante (</a:t>
            </a:r>
            <a:r>
              <a:rPr lang="es-ES" sz="3800" u="sng" dirty="0" smtClean="0">
                <a:solidFill>
                  <a:srgbClr val="333399"/>
                </a:solidFill>
                <a:latin typeface="Arial" charset="0"/>
              </a:rPr>
              <a:t>Nota</a:t>
            </a:r>
            <a:r>
              <a:rPr lang="es-ES" sz="3800" dirty="0" smtClean="0">
                <a:solidFill>
                  <a:srgbClr val="333399"/>
                </a:solidFill>
                <a:latin typeface="Arial" charset="0"/>
              </a:rPr>
              <a:t>: tarea delicada y poco viable, que el CPTE ha descartado)</a:t>
            </a:r>
          </a:p>
          <a:p>
            <a:pPr marL="571500" indent="-571500" algn="l">
              <a:spcBef>
                <a:spcPts val="600"/>
              </a:spcBef>
              <a:spcAft>
                <a:spcPts val="600"/>
              </a:spcAft>
              <a:buFont typeface="Wingdings" panose="05000000000000000000" pitchFamily="2" charset="2"/>
              <a:buChar char="Ø"/>
            </a:pPr>
            <a:r>
              <a:rPr lang="es-ES" sz="3800" dirty="0" smtClean="0">
                <a:solidFill>
                  <a:srgbClr val="333399"/>
                </a:solidFill>
                <a:latin typeface="Arial" charset="0"/>
              </a:rPr>
              <a:t>En este fondo se incluirían especificidades de Ceuta y Melilla</a:t>
            </a:r>
            <a:endParaRPr lang="es-ES_tradnl" sz="3800" dirty="0" smtClean="0">
              <a:solidFill>
                <a:srgbClr val="333399"/>
              </a:solidFill>
              <a:latin typeface="Arial" charset="0"/>
            </a:endParaRPr>
          </a:p>
        </p:txBody>
      </p:sp>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2" name="1 Rectángulo"/>
          <p:cNvSpPr/>
          <p:nvPr/>
        </p:nvSpPr>
        <p:spPr>
          <a:xfrm>
            <a:off x="2115594" y="-27384"/>
            <a:ext cx="7805958" cy="1323439"/>
          </a:xfrm>
          <a:prstGeom prst="rect">
            <a:avLst/>
          </a:prstGeom>
        </p:spPr>
        <p:txBody>
          <a:bodyPr wrap="square">
            <a:spAutoFit/>
          </a:bodyPr>
          <a:lstStyle/>
          <a:p>
            <a:r>
              <a:rPr lang="es-ES" sz="4000" dirty="0" smtClean="0">
                <a:solidFill>
                  <a:srgbClr val="333399"/>
                </a:solidFill>
                <a:latin typeface="Arial Black" panose="020B0A04020102020204" pitchFamily="34" charset="0"/>
              </a:rPr>
              <a:t>Fondo complementario de Financiación</a:t>
            </a:r>
            <a:endParaRPr lang="es-ES" sz="4000" dirty="0">
              <a:solidFill>
                <a:srgbClr val="333399"/>
              </a:solidFill>
              <a:latin typeface="Arial Black" panose="020B0A04020102020204" pitchFamily="34" charset="0"/>
            </a:endParaRPr>
          </a:p>
        </p:txBody>
      </p:sp>
      <p:pic>
        <p:nvPicPr>
          <p:cNvPr id="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421680885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2" name="1 Rectángulo"/>
          <p:cNvSpPr/>
          <p:nvPr/>
        </p:nvSpPr>
        <p:spPr>
          <a:xfrm>
            <a:off x="2115594" y="-15190"/>
            <a:ext cx="7805958" cy="707886"/>
          </a:xfrm>
          <a:prstGeom prst="rect">
            <a:avLst/>
          </a:prstGeom>
        </p:spPr>
        <p:txBody>
          <a:bodyPr wrap="square">
            <a:spAutoFit/>
          </a:bodyPr>
          <a:lstStyle/>
          <a:p>
            <a:r>
              <a:rPr lang="es-ES" sz="4000" dirty="0" smtClean="0">
                <a:solidFill>
                  <a:srgbClr val="333399"/>
                </a:solidFill>
                <a:latin typeface="Arial Black" panose="020B0A04020102020204" pitchFamily="34" charset="0"/>
              </a:rPr>
              <a:t>Statu quo</a:t>
            </a:r>
            <a:endParaRPr lang="es-ES" sz="4000" dirty="0">
              <a:solidFill>
                <a:srgbClr val="333399"/>
              </a:solidFill>
              <a:latin typeface="Arial Black" panose="020B0A04020102020204" pitchFamily="34" charset="0"/>
            </a:endParaRPr>
          </a:p>
        </p:txBody>
      </p:sp>
      <p:sp>
        <p:nvSpPr>
          <p:cNvPr id="3" name="2 Rectángulo"/>
          <p:cNvSpPr/>
          <p:nvPr/>
        </p:nvSpPr>
        <p:spPr>
          <a:xfrm>
            <a:off x="1" y="764704"/>
            <a:ext cx="9921551" cy="5816977"/>
          </a:xfrm>
          <a:prstGeom prst="rect">
            <a:avLst/>
          </a:prstGeom>
        </p:spPr>
        <p:txBody>
          <a:bodyPr wrap="square">
            <a:spAutoFit/>
          </a:bodyPr>
          <a:lstStyle/>
          <a:p>
            <a:pPr marL="571500" indent="-571500" algn="l">
              <a:spcBef>
                <a:spcPts val="600"/>
              </a:spcBef>
              <a:spcAft>
                <a:spcPts val="600"/>
              </a:spcAft>
              <a:buFont typeface="Wingdings" panose="05000000000000000000" pitchFamily="2" charset="2"/>
              <a:buChar char="Ø"/>
            </a:pPr>
            <a:r>
              <a:rPr lang="es-ES" sz="3200" dirty="0">
                <a:solidFill>
                  <a:srgbClr val="333399"/>
                </a:solidFill>
                <a:latin typeface="Arial" charset="0"/>
              </a:rPr>
              <a:t>La Comisión considera necesario eliminar la cláusula de statu quo </a:t>
            </a:r>
            <a:r>
              <a:rPr lang="es-ES" sz="3200" dirty="0" smtClean="0">
                <a:solidFill>
                  <a:srgbClr val="333399"/>
                </a:solidFill>
                <a:latin typeface="Arial" charset="0"/>
              </a:rPr>
              <a:t>incluida </a:t>
            </a:r>
            <a:r>
              <a:rPr lang="es-ES" sz="3200" dirty="0">
                <a:solidFill>
                  <a:srgbClr val="333399"/>
                </a:solidFill>
                <a:latin typeface="Arial" charset="0"/>
              </a:rPr>
              <a:t>en </a:t>
            </a:r>
            <a:r>
              <a:rPr lang="es-ES" sz="3200" dirty="0" smtClean="0">
                <a:solidFill>
                  <a:srgbClr val="333399"/>
                </a:solidFill>
                <a:latin typeface="Arial" charset="0"/>
              </a:rPr>
              <a:t>el modelo de 2009, pero…</a:t>
            </a:r>
            <a:endParaRPr lang="en-US" sz="3200" dirty="0" smtClean="0">
              <a:solidFill>
                <a:srgbClr val="333399"/>
              </a:solidFill>
              <a:latin typeface="Arial" charset="0"/>
            </a:endParaRPr>
          </a:p>
          <a:p>
            <a:pPr marL="571500" indent="-571500" algn="l">
              <a:spcBef>
                <a:spcPts val="600"/>
              </a:spcBef>
              <a:spcAft>
                <a:spcPts val="600"/>
              </a:spcAft>
              <a:buFont typeface="Wingdings" panose="05000000000000000000" pitchFamily="2" charset="2"/>
              <a:buChar char="Ø"/>
            </a:pPr>
            <a:r>
              <a:rPr lang="en-US" sz="3200" dirty="0" smtClean="0">
                <a:solidFill>
                  <a:srgbClr val="333399"/>
                </a:solidFill>
                <a:latin typeface="Arial" charset="0"/>
              </a:rPr>
              <a:t>…</a:t>
            </a:r>
            <a:r>
              <a:rPr lang="en-US" sz="3200" dirty="0" err="1" smtClean="0">
                <a:solidFill>
                  <a:srgbClr val="333399"/>
                </a:solidFill>
                <a:latin typeface="Arial" charset="0"/>
              </a:rPr>
              <a:t>recomienda</a:t>
            </a:r>
            <a:r>
              <a:rPr lang="en-US" sz="3200" dirty="0" smtClean="0">
                <a:solidFill>
                  <a:srgbClr val="333399"/>
                </a:solidFill>
                <a:latin typeface="Arial" charset="0"/>
              </a:rPr>
              <a:t> que </a:t>
            </a:r>
            <a:r>
              <a:rPr lang="en-US" sz="3200" dirty="0" err="1" smtClean="0">
                <a:solidFill>
                  <a:srgbClr val="333399"/>
                </a:solidFill>
                <a:latin typeface="Arial" charset="0"/>
              </a:rPr>
              <a:t>en</a:t>
            </a:r>
            <a:r>
              <a:rPr lang="en-US" sz="3200" dirty="0" smtClean="0">
                <a:solidFill>
                  <a:srgbClr val="333399"/>
                </a:solidFill>
                <a:latin typeface="Arial" charset="0"/>
              </a:rPr>
              <a:t> el </a:t>
            </a:r>
            <a:r>
              <a:rPr lang="en-US" sz="3200" dirty="0" err="1">
                <a:solidFill>
                  <a:srgbClr val="333399"/>
                </a:solidFill>
                <a:latin typeface="Arial" charset="0"/>
              </a:rPr>
              <a:t>año</a:t>
            </a:r>
            <a:r>
              <a:rPr lang="en-US" sz="3200" dirty="0">
                <a:solidFill>
                  <a:srgbClr val="333399"/>
                </a:solidFill>
                <a:latin typeface="Arial" charset="0"/>
              </a:rPr>
              <a:t> base del </a:t>
            </a:r>
            <a:r>
              <a:rPr lang="en-US" sz="3200" dirty="0" err="1">
                <a:solidFill>
                  <a:srgbClr val="333399"/>
                </a:solidFill>
                <a:latin typeface="Arial" charset="0"/>
              </a:rPr>
              <a:t>nuevo</a:t>
            </a:r>
            <a:r>
              <a:rPr lang="en-US" sz="3200" dirty="0">
                <a:solidFill>
                  <a:srgbClr val="333399"/>
                </a:solidFill>
                <a:latin typeface="Arial" charset="0"/>
              </a:rPr>
              <a:t> </a:t>
            </a:r>
            <a:r>
              <a:rPr lang="en-US" sz="3200" dirty="0" err="1">
                <a:solidFill>
                  <a:srgbClr val="333399"/>
                </a:solidFill>
                <a:latin typeface="Arial" charset="0"/>
              </a:rPr>
              <a:t>modelo</a:t>
            </a:r>
            <a:r>
              <a:rPr lang="en-US" sz="3200" dirty="0">
                <a:solidFill>
                  <a:srgbClr val="333399"/>
                </a:solidFill>
                <a:latin typeface="Arial" charset="0"/>
              </a:rPr>
              <a:t> </a:t>
            </a:r>
            <a:r>
              <a:rPr lang="en-US" sz="3200" dirty="0" err="1">
                <a:solidFill>
                  <a:srgbClr val="333399"/>
                </a:solidFill>
                <a:latin typeface="Arial" charset="0"/>
              </a:rPr>
              <a:t>ninguna</a:t>
            </a:r>
            <a:r>
              <a:rPr lang="en-US" sz="3200" dirty="0">
                <a:solidFill>
                  <a:srgbClr val="333399"/>
                </a:solidFill>
                <a:latin typeface="Arial" charset="0"/>
              </a:rPr>
              <a:t> </a:t>
            </a:r>
            <a:r>
              <a:rPr lang="en-US" sz="3200" dirty="0" err="1">
                <a:solidFill>
                  <a:srgbClr val="333399"/>
                </a:solidFill>
                <a:latin typeface="Arial" charset="0"/>
              </a:rPr>
              <a:t>comunidad</a:t>
            </a:r>
            <a:r>
              <a:rPr lang="en-US" sz="3200" dirty="0">
                <a:solidFill>
                  <a:srgbClr val="333399"/>
                </a:solidFill>
                <a:latin typeface="Arial" charset="0"/>
              </a:rPr>
              <a:t> </a:t>
            </a:r>
            <a:r>
              <a:rPr lang="en-US" sz="3200" dirty="0" err="1">
                <a:solidFill>
                  <a:srgbClr val="333399"/>
                </a:solidFill>
                <a:latin typeface="Arial" charset="0"/>
              </a:rPr>
              <a:t>pierda</a:t>
            </a:r>
            <a:r>
              <a:rPr lang="en-US" sz="3200" dirty="0">
                <a:solidFill>
                  <a:srgbClr val="333399"/>
                </a:solidFill>
                <a:latin typeface="Arial" charset="0"/>
              </a:rPr>
              <a:t> </a:t>
            </a:r>
            <a:r>
              <a:rPr lang="en-US" sz="3200" dirty="0" err="1">
                <a:solidFill>
                  <a:srgbClr val="333399"/>
                </a:solidFill>
                <a:latin typeface="Arial" charset="0"/>
              </a:rPr>
              <a:t>recursos</a:t>
            </a:r>
            <a:r>
              <a:rPr lang="en-US" sz="3200" dirty="0">
                <a:solidFill>
                  <a:srgbClr val="333399"/>
                </a:solidFill>
                <a:latin typeface="Arial" charset="0"/>
              </a:rPr>
              <a:t> </a:t>
            </a:r>
            <a:r>
              <a:rPr lang="en-US" sz="3200" dirty="0" err="1">
                <a:solidFill>
                  <a:srgbClr val="333399"/>
                </a:solidFill>
                <a:latin typeface="Arial" charset="0"/>
              </a:rPr>
              <a:t>en</a:t>
            </a:r>
            <a:r>
              <a:rPr lang="en-US" sz="3200" dirty="0">
                <a:solidFill>
                  <a:srgbClr val="333399"/>
                </a:solidFill>
                <a:latin typeface="Arial" charset="0"/>
              </a:rPr>
              <a:t> </a:t>
            </a:r>
            <a:r>
              <a:rPr lang="en-US" sz="3200" dirty="0" err="1">
                <a:solidFill>
                  <a:srgbClr val="333399"/>
                </a:solidFill>
                <a:latin typeface="Arial" charset="0"/>
              </a:rPr>
              <a:t>términos</a:t>
            </a:r>
            <a:r>
              <a:rPr lang="en-US" sz="3200" dirty="0">
                <a:solidFill>
                  <a:srgbClr val="333399"/>
                </a:solidFill>
                <a:latin typeface="Arial" charset="0"/>
              </a:rPr>
              <a:t> </a:t>
            </a:r>
            <a:r>
              <a:rPr lang="en-US" sz="3200" dirty="0" err="1">
                <a:solidFill>
                  <a:srgbClr val="333399"/>
                </a:solidFill>
                <a:latin typeface="Arial" charset="0"/>
              </a:rPr>
              <a:t>absolutos</a:t>
            </a:r>
            <a:r>
              <a:rPr lang="en-US" sz="3200" dirty="0">
                <a:solidFill>
                  <a:srgbClr val="333399"/>
                </a:solidFill>
                <a:latin typeface="Arial" charset="0"/>
              </a:rPr>
              <a:t> </a:t>
            </a:r>
            <a:r>
              <a:rPr lang="en-US" sz="3200" dirty="0" err="1">
                <a:solidFill>
                  <a:srgbClr val="333399"/>
                </a:solidFill>
                <a:latin typeface="Arial" charset="0"/>
              </a:rPr>
              <a:t>respecto</a:t>
            </a:r>
            <a:r>
              <a:rPr lang="en-US" sz="3200" dirty="0">
                <a:solidFill>
                  <a:srgbClr val="333399"/>
                </a:solidFill>
                <a:latin typeface="Arial" charset="0"/>
              </a:rPr>
              <a:t> a lo </a:t>
            </a:r>
            <a:r>
              <a:rPr lang="en-US" sz="3200" dirty="0" err="1">
                <a:solidFill>
                  <a:srgbClr val="333399"/>
                </a:solidFill>
                <a:latin typeface="Arial" charset="0"/>
              </a:rPr>
              <a:t>obtenido</a:t>
            </a:r>
            <a:r>
              <a:rPr lang="en-US" sz="3200" dirty="0">
                <a:solidFill>
                  <a:srgbClr val="333399"/>
                </a:solidFill>
                <a:latin typeface="Arial" charset="0"/>
              </a:rPr>
              <a:t> con el </a:t>
            </a:r>
            <a:r>
              <a:rPr lang="en-US" sz="3200" dirty="0" err="1">
                <a:solidFill>
                  <a:srgbClr val="333399"/>
                </a:solidFill>
                <a:latin typeface="Arial" charset="0"/>
              </a:rPr>
              <a:t>modelo</a:t>
            </a:r>
            <a:r>
              <a:rPr lang="en-US" sz="3200" dirty="0">
                <a:solidFill>
                  <a:srgbClr val="333399"/>
                </a:solidFill>
                <a:latin typeface="Arial" charset="0"/>
              </a:rPr>
              <a:t> </a:t>
            </a:r>
            <a:r>
              <a:rPr lang="en-US" sz="3200" dirty="0" smtClean="0">
                <a:solidFill>
                  <a:srgbClr val="333399"/>
                </a:solidFill>
                <a:latin typeface="Arial" charset="0"/>
              </a:rPr>
              <a:t>anterior</a:t>
            </a:r>
          </a:p>
          <a:p>
            <a:pPr marL="571500" indent="-571500" algn="l">
              <a:spcBef>
                <a:spcPts val="600"/>
              </a:spcBef>
              <a:spcAft>
                <a:spcPts val="600"/>
              </a:spcAft>
              <a:buFont typeface="Wingdings" panose="05000000000000000000" pitchFamily="2" charset="2"/>
              <a:buChar char="Ø"/>
            </a:pPr>
            <a:r>
              <a:rPr lang="en-US" sz="3200" dirty="0" err="1" smtClean="0">
                <a:solidFill>
                  <a:srgbClr val="333399"/>
                </a:solidFill>
                <a:latin typeface="Arial" charset="0"/>
              </a:rPr>
              <a:t>Esta</a:t>
            </a:r>
            <a:r>
              <a:rPr lang="en-US" sz="3200" dirty="0" smtClean="0">
                <a:solidFill>
                  <a:srgbClr val="333399"/>
                </a:solidFill>
                <a:latin typeface="Arial" charset="0"/>
              </a:rPr>
              <a:t> </a:t>
            </a:r>
            <a:r>
              <a:rPr lang="en-US" sz="3200" dirty="0" err="1" smtClean="0">
                <a:solidFill>
                  <a:srgbClr val="333399"/>
                </a:solidFill>
                <a:latin typeface="Arial" charset="0"/>
              </a:rPr>
              <a:t>contradicción</a:t>
            </a:r>
            <a:r>
              <a:rPr lang="en-US" sz="3200" dirty="0" smtClean="0">
                <a:solidFill>
                  <a:srgbClr val="333399"/>
                </a:solidFill>
                <a:latin typeface="Arial" charset="0"/>
              </a:rPr>
              <a:t> se </a:t>
            </a:r>
            <a:r>
              <a:rPr lang="en-US" sz="3200" dirty="0" err="1" smtClean="0">
                <a:solidFill>
                  <a:srgbClr val="333399"/>
                </a:solidFill>
                <a:latin typeface="Arial" charset="0"/>
              </a:rPr>
              <a:t>resolverá</a:t>
            </a:r>
            <a:r>
              <a:rPr lang="en-US" sz="3200" dirty="0" smtClean="0">
                <a:solidFill>
                  <a:srgbClr val="333399"/>
                </a:solidFill>
                <a:latin typeface="Arial" charset="0"/>
              </a:rPr>
              <a:t> </a:t>
            </a:r>
            <a:r>
              <a:rPr lang="en-US" sz="3200" dirty="0" err="1" smtClean="0">
                <a:solidFill>
                  <a:srgbClr val="333399"/>
                </a:solidFill>
                <a:latin typeface="Arial" charset="0"/>
              </a:rPr>
              <a:t>en</a:t>
            </a:r>
            <a:r>
              <a:rPr lang="en-US" sz="3200" dirty="0" smtClean="0">
                <a:solidFill>
                  <a:srgbClr val="333399"/>
                </a:solidFill>
                <a:latin typeface="Arial" charset="0"/>
              </a:rPr>
              <a:t> el </a:t>
            </a:r>
            <a:r>
              <a:rPr lang="en-US" sz="3200" dirty="0" err="1" smtClean="0">
                <a:solidFill>
                  <a:srgbClr val="333399"/>
                </a:solidFill>
                <a:latin typeface="Arial" charset="0"/>
              </a:rPr>
              <a:t>ámbito</a:t>
            </a:r>
            <a:r>
              <a:rPr lang="en-US" sz="3200" dirty="0" smtClean="0">
                <a:solidFill>
                  <a:srgbClr val="333399"/>
                </a:solidFill>
                <a:latin typeface="Arial" charset="0"/>
              </a:rPr>
              <a:t> </a:t>
            </a:r>
            <a:r>
              <a:rPr lang="en-US" sz="3200" dirty="0" err="1" smtClean="0">
                <a:solidFill>
                  <a:srgbClr val="333399"/>
                </a:solidFill>
                <a:latin typeface="Arial" charset="0"/>
              </a:rPr>
              <a:t>político</a:t>
            </a:r>
            <a:r>
              <a:rPr lang="en-US" sz="3200" dirty="0" smtClean="0">
                <a:solidFill>
                  <a:srgbClr val="333399"/>
                </a:solidFill>
                <a:latin typeface="Arial" charset="0"/>
              </a:rPr>
              <a:t>, </a:t>
            </a:r>
            <a:r>
              <a:rPr lang="en-US" sz="3200" dirty="0" err="1" smtClean="0">
                <a:solidFill>
                  <a:srgbClr val="333399"/>
                </a:solidFill>
                <a:latin typeface="Arial" charset="0"/>
              </a:rPr>
              <a:t>dependiendo</a:t>
            </a:r>
            <a:r>
              <a:rPr lang="en-US" sz="3200" dirty="0" smtClean="0">
                <a:solidFill>
                  <a:srgbClr val="333399"/>
                </a:solidFill>
                <a:latin typeface="Arial" charset="0"/>
              </a:rPr>
              <a:t> del </a:t>
            </a:r>
            <a:r>
              <a:rPr lang="en-US" sz="3200" dirty="0" err="1" smtClean="0">
                <a:solidFill>
                  <a:srgbClr val="333399"/>
                </a:solidFill>
                <a:latin typeface="Arial" charset="0"/>
              </a:rPr>
              <a:t>volumen</a:t>
            </a:r>
            <a:r>
              <a:rPr lang="en-US" sz="3200" dirty="0" smtClean="0">
                <a:solidFill>
                  <a:srgbClr val="333399"/>
                </a:solidFill>
                <a:latin typeface="Arial" charset="0"/>
              </a:rPr>
              <a:t> de </a:t>
            </a:r>
            <a:r>
              <a:rPr lang="en-US" sz="3200" dirty="0" err="1" smtClean="0">
                <a:solidFill>
                  <a:srgbClr val="333399"/>
                </a:solidFill>
                <a:latin typeface="Arial" charset="0"/>
              </a:rPr>
              <a:t>recursos</a:t>
            </a:r>
            <a:r>
              <a:rPr lang="en-US" sz="3200" dirty="0" smtClean="0">
                <a:solidFill>
                  <a:srgbClr val="333399"/>
                </a:solidFill>
                <a:latin typeface="Arial" charset="0"/>
              </a:rPr>
              <a:t> </a:t>
            </a:r>
            <a:r>
              <a:rPr lang="en-US" sz="3200" dirty="0" err="1" smtClean="0">
                <a:solidFill>
                  <a:srgbClr val="333399"/>
                </a:solidFill>
                <a:latin typeface="Arial" charset="0"/>
              </a:rPr>
              <a:t>adicionales</a:t>
            </a:r>
            <a:r>
              <a:rPr lang="en-US" sz="3200" dirty="0" smtClean="0">
                <a:solidFill>
                  <a:srgbClr val="333399"/>
                </a:solidFill>
                <a:latin typeface="Arial" charset="0"/>
              </a:rPr>
              <a:t> (a </a:t>
            </a:r>
            <a:r>
              <a:rPr lang="en-US" sz="3200" dirty="0" err="1" smtClean="0">
                <a:solidFill>
                  <a:srgbClr val="333399"/>
                </a:solidFill>
                <a:latin typeface="Arial" charset="0"/>
              </a:rPr>
              <a:t>más</a:t>
            </a:r>
            <a:r>
              <a:rPr lang="en-US" sz="3200" dirty="0" smtClean="0">
                <a:solidFill>
                  <a:srgbClr val="333399"/>
                </a:solidFill>
                <a:latin typeface="Arial" charset="0"/>
              </a:rPr>
              <a:t> </a:t>
            </a:r>
            <a:r>
              <a:rPr lang="en-US" sz="3200" dirty="0" err="1" smtClean="0">
                <a:solidFill>
                  <a:srgbClr val="333399"/>
                </a:solidFill>
                <a:latin typeface="Arial" charset="0"/>
              </a:rPr>
              <a:t>recursos</a:t>
            </a:r>
            <a:r>
              <a:rPr lang="en-US" sz="3200" dirty="0" smtClean="0">
                <a:solidFill>
                  <a:srgbClr val="333399"/>
                </a:solidFill>
                <a:latin typeface="Arial" charset="0"/>
              </a:rPr>
              <a:t> </a:t>
            </a:r>
            <a:r>
              <a:rPr lang="en-US" sz="3200" dirty="0" err="1" smtClean="0">
                <a:solidFill>
                  <a:srgbClr val="333399"/>
                </a:solidFill>
                <a:latin typeface="Arial" charset="0"/>
              </a:rPr>
              <a:t>adicionales</a:t>
            </a:r>
            <a:r>
              <a:rPr lang="en-US" sz="3200" dirty="0" smtClean="0">
                <a:solidFill>
                  <a:srgbClr val="333399"/>
                </a:solidFill>
                <a:latin typeface="Arial" charset="0"/>
              </a:rPr>
              <a:t>, </a:t>
            </a:r>
            <a:r>
              <a:rPr lang="en-US" sz="3200" dirty="0" err="1" smtClean="0">
                <a:solidFill>
                  <a:srgbClr val="333399"/>
                </a:solidFill>
                <a:latin typeface="Arial" charset="0"/>
              </a:rPr>
              <a:t>menos</a:t>
            </a:r>
            <a:r>
              <a:rPr lang="en-US" sz="3200" dirty="0" smtClean="0">
                <a:solidFill>
                  <a:srgbClr val="333399"/>
                </a:solidFill>
                <a:latin typeface="Arial" charset="0"/>
              </a:rPr>
              <a:t> SQ) y de la </a:t>
            </a:r>
            <a:r>
              <a:rPr lang="en-US" sz="3200" dirty="0" err="1" smtClean="0">
                <a:solidFill>
                  <a:srgbClr val="333399"/>
                </a:solidFill>
                <a:latin typeface="Arial" charset="0"/>
              </a:rPr>
              <a:t>dinámica</a:t>
            </a:r>
            <a:r>
              <a:rPr lang="en-US" sz="3200" dirty="0" smtClean="0">
                <a:solidFill>
                  <a:srgbClr val="333399"/>
                </a:solidFill>
                <a:latin typeface="Arial" charset="0"/>
              </a:rPr>
              <a:t> del </a:t>
            </a:r>
            <a:r>
              <a:rPr lang="en-US" sz="3200" dirty="0" err="1" smtClean="0">
                <a:solidFill>
                  <a:srgbClr val="333399"/>
                </a:solidFill>
                <a:latin typeface="Arial" charset="0"/>
              </a:rPr>
              <a:t>sistema</a:t>
            </a:r>
            <a:endParaRPr lang="es-ES" dirty="0">
              <a:solidFill>
                <a:srgbClr val="333399"/>
              </a:solidFill>
              <a:latin typeface="Arial" charset="0"/>
            </a:endParaRPr>
          </a:p>
        </p:txBody>
      </p:sp>
      <p:pic>
        <p:nvPicPr>
          <p:cNvPr id="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895951452"/>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2" name="1 Rectángulo"/>
          <p:cNvSpPr/>
          <p:nvPr/>
        </p:nvSpPr>
        <p:spPr>
          <a:xfrm>
            <a:off x="2115594" y="56818"/>
            <a:ext cx="7805958" cy="707886"/>
          </a:xfrm>
          <a:prstGeom prst="rect">
            <a:avLst/>
          </a:prstGeom>
        </p:spPr>
        <p:txBody>
          <a:bodyPr wrap="square">
            <a:spAutoFit/>
          </a:bodyPr>
          <a:lstStyle/>
          <a:p>
            <a:r>
              <a:rPr lang="es-ES" sz="4000" dirty="0" smtClean="0">
                <a:solidFill>
                  <a:srgbClr val="333399"/>
                </a:solidFill>
                <a:latin typeface="Arial Black" panose="020B0A04020102020204" pitchFamily="34" charset="0"/>
              </a:rPr>
              <a:t>Dinámica del SFA</a:t>
            </a:r>
            <a:endParaRPr lang="es-ES" sz="4000" dirty="0">
              <a:solidFill>
                <a:srgbClr val="333399"/>
              </a:solidFill>
              <a:latin typeface="Arial Black" panose="020B0A04020102020204" pitchFamily="34" charset="0"/>
            </a:endParaRPr>
          </a:p>
        </p:txBody>
      </p:sp>
      <p:sp>
        <p:nvSpPr>
          <p:cNvPr id="3" name="2 Rectángulo"/>
          <p:cNvSpPr/>
          <p:nvPr/>
        </p:nvSpPr>
        <p:spPr>
          <a:xfrm>
            <a:off x="1" y="801280"/>
            <a:ext cx="9921551" cy="5940088"/>
          </a:xfrm>
          <a:prstGeom prst="rect">
            <a:avLst/>
          </a:prstGeom>
        </p:spPr>
        <p:txBody>
          <a:bodyPr wrap="square">
            <a:spAutoFit/>
          </a:bodyPr>
          <a:lstStyle/>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Se propone</a:t>
            </a:r>
            <a:r>
              <a:rPr lang="es-ES" dirty="0">
                <a:solidFill>
                  <a:srgbClr val="333399"/>
                </a:solidFill>
                <a:latin typeface="Arial" charset="0"/>
              </a:rPr>
              <a:t> </a:t>
            </a:r>
            <a:r>
              <a:rPr lang="es-ES" dirty="0" smtClean="0">
                <a:solidFill>
                  <a:srgbClr val="333399"/>
                </a:solidFill>
                <a:latin typeface="Arial" charset="0"/>
              </a:rPr>
              <a:t>estudiar la posibilidad del criterio </a:t>
            </a:r>
            <a:r>
              <a:rPr lang="es-ES" dirty="0">
                <a:solidFill>
                  <a:srgbClr val="333399"/>
                </a:solidFill>
                <a:latin typeface="Arial" charset="0"/>
              </a:rPr>
              <a:t>de </a:t>
            </a:r>
            <a:r>
              <a:rPr lang="es-ES" dirty="0" smtClean="0">
                <a:solidFill>
                  <a:srgbClr val="333399"/>
                </a:solidFill>
                <a:latin typeface="Arial" charset="0"/>
              </a:rPr>
              <a:t>devengo para ITE</a:t>
            </a:r>
            <a:endParaRPr lang="es-ES" dirty="0">
              <a:solidFill>
                <a:srgbClr val="333399"/>
              </a:solidFill>
              <a:latin typeface="Arial" charset="0"/>
            </a:endParaRPr>
          </a:p>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Convendría estudiar un </a:t>
            </a:r>
            <a:r>
              <a:rPr lang="es-ES" dirty="0">
                <a:solidFill>
                  <a:srgbClr val="333399"/>
                </a:solidFill>
                <a:latin typeface="Arial" charset="0"/>
              </a:rPr>
              <a:t>nuevo Índice de Evolución de la Aportación Estatal al SFA (IEAE) </a:t>
            </a:r>
            <a:r>
              <a:rPr lang="es-ES" dirty="0" smtClean="0">
                <a:solidFill>
                  <a:srgbClr val="333399"/>
                </a:solidFill>
                <a:latin typeface="Arial" charset="0"/>
              </a:rPr>
              <a:t>como promedio del </a:t>
            </a:r>
            <a:r>
              <a:rPr lang="es-ES" dirty="0">
                <a:solidFill>
                  <a:srgbClr val="333399"/>
                </a:solidFill>
                <a:latin typeface="Arial" charset="0"/>
              </a:rPr>
              <a:t>ITE y del PIB </a:t>
            </a:r>
            <a:r>
              <a:rPr lang="es-ES" dirty="0" smtClean="0">
                <a:solidFill>
                  <a:srgbClr val="333399"/>
                </a:solidFill>
                <a:latin typeface="Arial" charset="0"/>
              </a:rPr>
              <a:t>nominal. No asumido por el CTPE</a:t>
            </a:r>
          </a:p>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Este </a:t>
            </a:r>
            <a:r>
              <a:rPr lang="es-ES" dirty="0">
                <a:solidFill>
                  <a:srgbClr val="333399"/>
                </a:solidFill>
                <a:latin typeface="Arial" charset="0"/>
              </a:rPr>
              <a:t>índice determinaría </a:t>
            </a:r>
            <a:r>
              <a:rPr lang="es-ES" dirty="0" smtClean="0">
                <a:solidFill>
                  <a:srgbClr val="333399"/>
                </a:solidFill>
                <a:latin typeface="Arial" charset="0"/>
              </a:rPr>
              <a:t>las </a:t>
            </a:r>
            <a:r>
              <a:rPr lang="es-ES" dirty="0">
                <a:solidFill>
                  <a:srgbClr val="333399"/>
                </a:solidFill>
                <a:latin typeface="Arial" charset="0"/>
              </a:rPr>
              <a:t>aportaciones estatales al FBF</a:t>
            </a:r>
            <a:r>
              <a:rPr lang="es-ES" dirty="0" smtClean="0">
                <a:solidFill>
                  <a:srgbClr val="333399"/>
                </a:solidFill>
                <a:latin typeface="Arial" charset="0"/>
              </a:rPr>
              <a:t>, </a:t>
            </a:r>
            <a:r>
              <a:rPr lang="es-ES" dirty="0">
                <a:solidFill>
                  <a:srgbClr val="333399"/>
                </a:solidFill>
                <a:latin typeface="Arial" charset="0"/>
              </a:rPr>
              <a:t>al FNV y al </a:t>
            </a:r>
            <a:r>
              <a:rPr lang="es-ES" dirty="0" smtClean="0">
                <a:solidFill>
                  <a:srgbClr val="333399"/>
                </a:solidFill>
                <a:latin typeface="Arial" charset="0"/>
              </a:rPr>
              <a:t>FCF. El grueso del SFA (en torno al 85%) evolucionará según lo hagan los impuestos</a:t>
            </a:r>
            <a:endParaRPr lang="es-ES" dirty="0">
              <a:solidFill>
                <a:srgbClr val="333399"/>
              </a:solidFill>
              <a:latin typeface="Arial" charset="0"/>
            </a:endParaRPr>
          </a:p>
        </p:txBody>
      </p:sp>
      <p:pic>
        <p:nvPicPr>
          <p:cNvPr id="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3233949844"/>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2" name="1 Rectángulo"/>
          <p:cNvSpPr/>
          <p:nvPr/>
        </p:nvSpPr>
        <p:spPr>
          <a:xfrm>
            <a:off x="1568624" y="-15190"/>
            <a:ext cx="8352928" cy="707886"/>
          </a:xfrm>
          <a:prstGeom prst="rect">
            <a:avLst/>
          </a:prstGeom>
        </p:spPr>
        <p:txBody>
          <a:bodyPr wrap="square">
            <a:spAutoFit/>
          </a:bodyPr>
          <a:lstStyle/>
          <a:p>
            <a:r>
              <a:rPr lang="es-ES" sz="4000" dirty="0" smtClean="0">
                <a:solidFill>
                  <a:srgbClr val="333399"/>
                </a:solidFill>
                <a:latin typeface="Arial Black" panose="020B0A04020102020204" pitchFamily="34" charset="0"/>
              </a:rPr>
              <a:t>Voto particular de Baleares/1</a:t>
            </a:r>
            <a:endParaRPr lang="es-ES" sz="4000" dirty="0">
              <a:solidFill>
                <a:srgbClr val="333399"/>
              </a:solidFill>
              <a:latin typeface="Arial Black" panose="020B0A04020102020204" pitchFamily="34" charset="0"/>
            </a:endParaRPr>
          </a:p>
        </p:txBody>
      </p:sp>
      <p:sp>
        <p:nvSpPr>
          <p:cNvPr id="3" name="2 Rectángulo"/>
          <p:cNvSpPr/>
          <p:nvPr/>
        </p:nvSpPr>
        <p:spPr>
          <a:xfrm>
            <a:off x="1" y="770503"/>
            <a:ext cx="9921551" cy="5970865"/>
          </a:xfrm>
          <a:prstGeom prst="rect">
            <a:avLst/>
          </a:prstGeom>
        </p:spPr>
        <p:txBody>
          <a:bodyPr wrap="square">
            <a:spAutoFit/>
          </a:bodyPr>
          <a:lstStyle/>
          <a:p>
            <a:pPr marL="571500" indent="-571500" algn="l">
              <a:spcBef>
                <a:spcPts val="600"/>
              </a:spcBef>
              <a:spcAft>
                <a:spcPts val="600"/>
              </a:spcAft>
              <a:buFont typeface="Wingdings" panose="05000000000000000000" pitchFamily="2" charset="2"/>
              <a:buChar char="Ø"/>
            </a:pPr>
            <a:r>
              <a:rPr lang="es-ES" sz="3200" dirty="0">
                <a:solidFill>
                  <a:srgbClr val="333399"/>
                </a:solidFill>
                <a:latin typeface="Arial" charset="0"/>
              </a:rPr>
              <a:t>La propuesta </a:t>
            </a:r>
            <a:r>
              <a:rPr lang="es-ES" sz="3200" dirty="0" smtClean="0">
                <a:solidFill>
                  <a:srgbClr val="333399"/>
                </a:solidFill>
                <a:latin typeface="Arial" charset="0"/>
              </a:rPr>
              <a:t>de Baleares (i.e. Cataluña) presenta coincidencias con la de la Comisión:</a:t>
            </a:r>
          </a:p>
          <a:p>
            <a:pPr marL="1028700" lvl="1" indent="-571500" algn="l">
              <a:spcBef>
                <a:spcPts val="600"/>
              </a:spcBef>
              <a:spcAft>
                <a:spcPts val="600"/>
              </a:spcAft>
              <a:buFont typeface="Wingdings" panose="05000000000000000000" pitchFamily="2" charset="2"/>
              <a:buChar char="§"/>
            </a:pPr>
            <a:r>
              <a:rPr lang="es-ES" sz="3200" dirty="0" smtClean="0">
                <a:solidFill>
                  <a:srgbClr val="333399"/>
                </a:solidFill>
                <a:latin typeface="Arial" charset="0"/>
              </a:rPr>
              <a:t>En ambos </a:t>
            </a:r>
            <a:r>
              <a:rPr lang="es-ES" sz="3200" dirty="0">
                <a:solidFill>
                  <a:srgbClr val="333399"/>
                </a:solidFill>
                <a:latin typeface="Arial" charset="0"/>
              </a:rPr>
              <a:t>modelos se parte de </a:t>
            </a:r>
            <a:r>
              <a:rPr lang="es-ES" sz="3200" dirty="0" smtClean="0">
                <a:solidFill>
                  <a:srgbClr val="333399"/>
                </a:solidFill>
                <a:latin typeface="Arial" charset="0"/>
              </a:rPr>
              <a:t>la </a:t>
            </a:r>
            <a:r>
              <a:rPr lang="es-ES" sz="3200" dirty="0">
                <a:solidFill>
                  <a:srgbClr val="333399"/>
                </a:solidFill>
                <a:latin typeface="Arial" charset="0"/>
              </a:rPr>
              <a:t>cesta de tributos cedidos </a:t>
            </a:r>
            <a:r>
              <a:rPr lang="es-ES" sz="3200" dirty="0" smtClean="0">
                <a:solidFill>
                  <a:srgbClr val="333399"/>
                </a:solidFill>
                <a:latin typeface="Arial" charset="0"/>
              </a:rPr>
              <a:t>para </a:t>
            </a:r>
            <a:r>
              <a:rPr lang="es-ES" sz="3200" dirty="0">
                <a:solidFill>
                  <a:srgbClr val="333399"/>
                </a:solidFill>
                <a:latin typeface="Arial" charset="0"/>
              </a:rPr>
              <a:t>definir la capacidad </a:t>
            </a:r>
            <a:r>
              <a:rPr lang="es-ES" sz="3200" dirty="0" smtClean="0">
                <a:solidFill>
                  <a:srgbClr val="333399"/>
                </a:solidFill>
                <a:latin typeface="Arial" charset="0"/>
              </a:rPr>
              <a:t>fiscal</a:t>
            </a:r>
          </a:p>
          <a:p>
            <a:pPr marL="1028700" lvl="1" indent="-571500" algn="l">
              <a:spcBef>
                <a:spcPts val="600"/>
              </a:spcBef>
              <a:spcAft>
                <a:spcPts val="600"/>
              </a:spcAft>
              <a:buFont typeface="Wingdings" panose="05000000000000000000" pitchFamily="2" charset="2"/>
              <a:buChar char="§"/>
            </a:pPr>
            <a:r>
              <a:rPr lang="es-ES" sz="3200" dirty="0" smtClean="0">
                <a:solidFill>
                  <a:srgbClr val="333399"/>
                </a:solidFill>
                <a:latin typeface="Arial" charset="0"/>
              </a:rPr>
              <a:t>Los mecanismos </a:t>
            </a:r>
            <a:r>
              <a:rPr lang="es-ES" sz="3200" dirty="0">
                <a:solidFill>
                  <a:srgbClr val="333399"/>
                </a:solidFill>
                <a:latin typeface="Arial" charset="0"/>
              </a:rPr>
              <a:t>de nivelación </a:t>
            </a:r>
            <a:r>
              <a:rPr lang="es-ES" sz="3200" dirty="0" smtClean="0">
                <a:solidFill>
                  <a:srgbClr val="333399"/>
                </a:solidFill>
                <a:latin typeface="Arial" charset="0"/>
              </a:rPr>
              <a:t>pueden </a:t>
            </a:r>
            <a:r>
              <a:rPr lang="es-ES" sz="3200" dirty="0">
                <a:solidFill>
                  <a:srgbClr val="333399"/>
                </a:solidFill>
                <a:latin typeface="Arial" charset="0"/>
              </a:rPr>
              <a:t>tener distinta intensidad </a:t>
            </a:r>
            <a:r>
              <a:rPr lang="es-ES" sz="3200" dirty="0" smtClean="0">
                <a:solidFill>
                  <a:srgbClr val="333399"/>
                </a:solidFill>
                <a:latin typeface="Arial" charset="0"/>
              </a:rPr>
              <a:t>pero no </a:t>
            </a:r>
            <a:r>
              <a:rPr lang="es-ES" sz="3200" dirty="0">
                <a:solidFill>
                  <a:srgbClr val="333399"/>
                </a:solidFill>
                <a:latin typeface="Arial" charset="0"/>
              </a:rPr>
              <a:t>deben alterar la ordenación de las CCAA por capacidad </a:t>
            </a:r>
            <a:r>
              <a:rPr lang="es-ES" sz="3200" dirty="0" smtClean="0">
                <a:solidFill>
                  <a:srgbClr val="333399"/>
                </a:solidFill>
                <a:latin typeface="Arial" charset="0"/>
              </a:rPr>
              <a:t>fiscal</a:t>
            </a:r>
          </a:p>
          <a:p>
            <a:pPr marL="1028700" lvl="1" indent="-571500" algn="l">
              <a:spcBef>
                <a:spcPts val="600"/>
              </a:spcBef>
              <a:spcAft>
                <a:spcPts val="600"/>
              </a:spcAft>
              <a:buFont typeface="Wingdings" panose="05000000000000000000" pitchFamily="2" charset="2"/>
              <a:buChar char="§"/>
            </a:pPr>
            <a:r>
              <a:rPr lang="es-ES" sz="3200" dirty="0" smtClean="0">
                <a:solidFill>
                  <a:srgbClr val="333399"/>
                </a:solidFill>
                <a:latin typeface="Arial" charset="0"/>
              </a:rPr>
              <a:t>También </a:t>
            </a:r>
            <a:r>
              <a:rPr lang="es-ES" sz="3200" dirty="0">
                <a:solidFill>
                  <a:srgbClr val="333399"/>
                </a:solidFill>
                <a:latin typeface="Arial" charset="0"/>
              </a:rPr>
              <a:t>coinciden </a:t>
            </a:r>
            <a:r>
              <a:rPr lang="es-ES" sz="3200" dirty="0" smtClean="0">
                <a:solidFill>
                  <a:srgbClr val="333399"/>
                </a:solidFill>
                <a:latin typeface="Arial" charset="0"/>
              </a:rPr>
              <a:t>en </a:t>
            </a:r>
            <a:r>
              <a:rPr lang="es-ES" sz="3200" dirty="0">
                <a:solidFill>
                  <a:srgbClr val="333399"/>
                </a:solidFill>
                <a:latin typeface="Arial" charset="0"/>
              </a:rPr>
              <a:t>dotar </a:t>
            </a:r>
            <a:r>
              <a:rPr lang="es-ES" sz="3200" dirty="0" smtClean="0">
                <a:solidFill>
                  <a:srgbClr val="333399"/>
                </a:solidFill>
                <a:latin typeface="Arial" charset="0"/>
              </a:rPr>
              <a:t>de </a:t>
            </a:r>
            <a:r>
              <a:rPr lang="es-ES" sz="3200" dirty="0">
                <a:solidFill>
                  <a:srgbClr val="333399"/>
                </a:solidFill>
                <a:latin typeface="Arial" charset="0"/>
              </a:rPr>
              <a:t>una mayor autonomía de ingreso y en recomendar que se elaboren los estudios que permitan incorporar los niveles relativos de </a:t>
            </a:r>
            <a:r>
              <a:rPr lang="es-ES" sz="3200" dirty="0" smtClean="0">
                <a:solidFill>
                  <a:srgbClr val="333399"/>
                </a:solidFill>
                <a:latin typeface="Arial" charset="0"/>
              </a:rPr>
              <a:t>precios</a:t>
            </a:r>
            <a:endParaRPr lang="es-ES" dirty="0">
              <a:solidFill>
                <a:srgbClr val="333399"/>
              </a:solidFill>
              <a:latin typeface="Arial" charset="0"/>
            </a:endParaRPr>
          </a:p>
        </p:txBody>
      </p:sp>
      <p:pic>
        <p:nvPicPr>
          <p:cNvPr id="30722"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748716995"/>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2" name="1 Rectángulo"/>
          <p:cNvSpPr/>
          <p:nvPr/>
        </p:nvSpPr>
        <p:spPr>
          <a:xfrm>
            <a:off x="1640632" y="-15190"/>
            <a:ext cx="8352928" cy="707886"/>
          </a:xfrm>
          <a:prstGeom prst="rect">
            <a:avLst/>
          </a:prstGeom>
        </p:spPr>
        <p:txBody>
          <a:bodyPr wrap="square">
            <a:spAutoFit/>
          </a:bodyPr>
          <a:lstStyle/>
          <a:p>
            <a:r>
              <a:rPr lang="es-ES" sz="4000" dirty="0" smtClean="0">
                <a:solidFill>
                  <a:srgbClr val="333399"/>
                </a:solidFill>
                <a:latin typeface="Arial Black" panose="020B0A04020102020204" pitchFamily="34" charset="0"/>
              </a:rPr>
              <a:t>Voto particular de Baleares/2</a:t>
            </a:r>
            <a:endParaRPr lang="es-ES" sz="4000" dirty="0">
              <a:solidFill>
                <a:srgbClr val="333399"/>
              </a:solidFill>
              <a:latin typeface="Arial Black" panose="020B0A04020102020204" pitchFamily="34" charset="0"/>
            </a:endParaRPr>
          </a:p>
        </p:txBody>
      </p:sp>
      <p:sp>
        <p:nvSpPr>
          <p:cNvPr id="3" name="2 Rectángulo"/>
          <p:cNvSpPr/>
          <p:nvPr/>
        </p:nvSpPr>
        <p:spPr>
          <a:xfrm>
            <a:off x="1" y="708947"/>
            <a:ext cx="9921551" cy="5940088"/>
          </a:xfrm>
          <a:prstGeom prst="rect">
            <a:avLst/>
          </a:prstGeom>
        </p:spPr>
        <p:txBody>
          <a:bodyPr wrap="square">
            <a:spAutoFit/>
          </a:bodyPr>
          <a:lstStyle/>
          <a:p>
            <a:pPr marL="571500" indent="-571500" algn="l">
              <a:spcBef>
                <a:spcPts val="600"/>
              </a:spcBef>
              <a:spcAft>
                <a:spcPts val="600"/>
              </a:spcAft>
              <a:buFont typeface="Wingdings" panose="05000000000000000000" pitchFamily="2" charset="2"/>
              <a:buChar char="Ø"/>
            </a:pPr>
            <a:r>
              <a:rPr lang="es-ES" sz="3000" dirty="0">
                <a:solidFill>
                  <a:srgbClr val="333399"/>
                </a:solidFill>
                <a:latin typeface="Arial" charset="0"/>
              </a:rPr>
              <a:t>La propuesta </a:t>
            </a:r>
            <a:r>
              <a:rPr lang="es-ES" sz="3000" dirty="0" smtClean="0">
                <a:solidFill>
                  <a:srgbClr val="333399"/>
                </a:solidFill>
                <a:latin typeface="Arial" charset="0"/>
              </a:rPr>
              <a:t>presenta </a:t>
            </a:r>
            <a:r>
              <a:rPr lang="es-ES" sz="3000" dirty="0">
                <a:solidFill>
                  <a:srgbClr val="333399"/>
                </a:solidFill>
                <a:latin typeface="Arial" charset="0"/>
              </a:rPr>
              <a:t>diferencias muy </a:t>
            </a:r>
            <a:r>
              <a:rPr lang="es-ES" sz="3000" dirty="0" smtClean="0">
                <a:solidFill>
                  <a:srgbClr val="333399"/>
                </a:solidFill>
                <a:latin typeface="Arial" charset="0"/>
              </a:rPr>
              <a:t>significativas:</a:t>
            </a:r>
          </a:p>
          <a:p>
            <a:pPr marL="571500" indent="-571500" algn="l">
              <a:spcBef>
                <a:spcPts val="600"/>
              </a:spcBef>
              <a:spcAft>
                <a:spcPts val="600"/>
              </a:spcAft>
              <a:buFont typeface="Wingdings" panose="05000000000000000000" pitchFamily="2" charset="2"/>
              <a:buChar char="§"/>
            </a:pPr>
            <a:r>
              <a:rPr lang="es-ES" sz="3000" dirty="0" smtClean="0">
                <a:solidFill>
                  <a:srgbClr val="333399"/>
                </a:solidFill>
                <a:latin typeface="Arial" charset="0"/>
              </a:rPr>
              <a:t>Baleares otorga </a:t>
            </a:r>
            <a:r>
              <a:rPr lang="es-ES" sz="3000" dirty="0">
                <a:solidFill>
                  <a:srgbClr val="333399"/>
                </a:solidFill>
                <a:latin typeface="Arial" charset="0"/>
              </a:rPr>
              <a:t>un mayor peso al </a:t>
            </a:r>
            <a:r>
              <a:rPr lang="es-ES" sz="3000" dirty="0" smtClean="0">
                <a:solidFill>
                  <a:srgbClr val="333399"/>
                </a:solidFill>
                <a:latin typeface="Arial" charset="0"/>
              </a:rPr>
              <a:t>IRPF cedido</a:t>
            </a:r>
          </a:p>
          <a:p>
            <a:pPr marL="571500" indent="-571500" algn="l">
              <a:spcBef>
                <a:spcPts val="600"/>
              </a:spcBef>
              <a:spcAft>
                <a:spcPts val="600"/>
              </a:spcAft>
              <a:buFont typeface="Wingdings" panose="05000000000000000000" pitchFamily="2" charset="2"/>
              <a:buChar char="§"/>
            </a:pPr>
            <a:r>
              <a:rPr lang="es-ES" sz="3000" dirty="0" smtClean="0">
                <a:solidFill>
                  <a:srgbClr val="333399"/>
                </a:solidFill>
                <a:latin typeface="Arial" charset="0"/>
              </a:rPr>
              <a:t>Los </a:t>
            </a:r>
            <a:r>
              <a:rPr lang="es-ES" sz="3000" dirty="0">
                <a:solidFill>
                  <a:srgbClr val="333399"/>
                </a:solidFill>
                <a:latin typeface="Arial" charset="0"/>
              </a:rPr>
              <a:t>impuestos </a:t>
            </a:r>
            <a:r>
              <a:rPr lang="es-ES" sz="3000" dirty="0" smtClean="0">
                <a:solidFill>
                  <a:srgbClr val="333399"/>
                </a:solidFill>
                <a:latin typeface="Arial" charset="0"/>
              </a:rPr>
              <a:t>indirectos se incluyen en </a:t>
            </a:r>
            <a:r>
              <a:rPr lang="es-ES" sz="3000" dirty="0">
                <a:solidFill>
                  <a:srgbClr val="333399"/>
                </a:solidFill>
                <a:latin typeface="Arial" charset="0"/>
              </a:rPr>
              <a:t>la capacidad </a:t>
            </a:r>
            <a:r>
              <a:rPr lang="es-ES" sz="3000" dirty="0" smtClean="0">
                <a:solidFill>
                  <a:srgbClr val="333399"/>
                </a:solidFill>
                <a:latin typeface="Arial" charset="0"/>
              </a:rPr>
              <a:t>tributaria </a:t>
            </a:r>
            <a:r>
              <a:rPr lang="es-ES" sz="3000" dirty="0">
                <a:solidFill>
                  <a:srgbClr val="333399"/>
                </a:solidFill>
                <a:latin typeface="Arial" charset="0"/>
              </a:rPr>
              <a:t>de acuerdo con su consumo interno </a:t>
            </a:r>
            <a:r>
              <a:rPr lang="es-ES" sz="3000" dirty="0" smtClean="0">
                <a:solidFill>
                  <a:srgbClr val="333399"/>
                </a:solidFill>
                <a:latin typeface="Arial" charset="0"/>
              </a:rPr>
              <a:t>relativo</a:t>
            </a:r>
          </a:p>
          <a:p>
            <a:pPr marL="571500" indent="-571500" algn="l">
              <a:spcBef>
                <a:spcPts val="600"/>
              </a:spcBef>
              <a:spcAft>
                <a:spcPts val="600"/>
              </a:spcAft>
              <a:buFont typeface="Wingdings" panose="05000000000000000000" pitchFamily="2" charset="2"/>
              <a:buChar char="§"/>
            </a:pPr>
            <a:r>
              <a:rPr lang="es-ES" sz="3000" dirty="0" smtClean="0">
                <a:solidFill>
                  <a:srgbClr val="333399"/>
                </a:solidFill>
                <a:latin typeface="Arial" charset="0"/>
              </a:rPr>
              <a:t>Limita </a:t>
            </a:r>
            <a:r>
              <a:rPr lang="es-ES" sz="3000" dirty="0">
                <a:solidFill>
                  <a:srgbClr val="333399"/>
                </a:solidFill>
                <a:latin typeface="Arial" charset="0"/>
              </a:rPr>
              <a:t>la nivelación horizontal </a:t>
            </a:r>
            <a:r>
              <a:rPr lang="es-ES" sz="3000" dirty="0" smtClean="0">
                <a:solidFill>
                  <a:srgbClr val="333399"/>
                </a:solidFill>
                <a:latin typeface="Arial" charset="0"/>
              </a:rPr>
              <a:t>a </a:t>
            </a:r>
            <a:r>
              <a:rPr lang="es-ES" sz="3000" dirty="0">
                <a:solidFill>
                  <a:srgbClr val="333399"/>
                </a:solidFill>
                <a:latin typeface="Arial" charset="0"/>
              </a:rPr>
              <a:t>una horquilla que excluye la posibilidad de nivelación completa de la financiación por </a:t>
            </a:r>
            <a:r>
              <a:rPr lang="es-ES" sz="3000" dirty="0" smtClean="0">
                <a:solidFill>
                  <a:srgbClr val="333399"/>
                </a:solidFill>
                <a:latin typeface="Arial" charset="0"/>
              </a:rPr>
              <a:t>habitante</a:t>
            </a:r>
          </a:p>
          <a:p>
            <a:pPr marL="571500" indent="-571500" algn="l">
              <a:spcBef>
                <a:spcPts val="600"/>
              </a:spcBef>
              <a:spcAft>
                <a:spcPts val="600"/>
              </a:spcAft>
              <a:buFont typeface="Wingdings" panose="05000000000000000000" pitchFamily="2" charset="2"/>
              <a:buChar char="§"/>
            </a:pPr>
            <a:r>
              <a:rPr lang="es-ES" sz="3000" dirty="0" smtClean="0">
                <a:solidFill>
                  <a:srgbClr val="333399"/>
                </a:solidFill>
                <a:latin typeface="Arial" charset="0"/>
              </a:rPr>
              <a:t>El </a:t>
            </a:r>
            <a:r>
              <a:rPr lang="es-ES" sz="3000" dirty="0">
                <a:solidFill>
                  <a:srgbClr val="333399"/>
                </a:solidFill>
                <a:latin typeface="Arial" charset="0"/>
              </a:rPr>
              <a:t>modelo alternativo propone utilizar la población total </a:t>
            </a:r>
            <a:r>
              <a:rPr lang="es-ES" sz="3000" dirty="0" smtClean="0">
                <a:solidFill>
                  <a:srgbClr val="333399"/>
                </a:solidFill>
                <a:latin typeface="Arial" charset="0"/>
              </a:rPr>
              <a:t>y no la ajustada </a:t>
            </a:r>
          </a:p>
          <a:p>
            <a:pPr marL="571500" indent="-571500" algn="l">
              <a:spcBef>
                <a:spcPts val="600"/>
              </a:spcBef>
              <a:spcAft>
                <a:spcPts val="600"/>
              </a:spcAft>
              <a:buFont typeface="Wingdings" panose="05000000000000000000" pitchFamily="2" charset="2"/>
              <a:buChar char="§"/>
            </a:pPr>
            <a:r>
              <a:rPr lang="es-ES" sz="3000" dirty="0" smtClean="0">
                <a:solidFill>
                  <a:srgbClr val="333399"/>
                </a:solidFill>
                <a:latin typeface="Arial" charset="0"/>
              </a:rPr>
              <a:t>Contempla que </a:t>
            </a:r>
            <a:r>
              <a:rPr lang="es-ES" sz="3000" dirty="0">
                <a:solidFill>
                  <a:srgbClr val="333399"/>
                </a:solidFill>
                <a:latin typeface="Arial" charset="0"/>
              </a:rPr>
              <a:t>coexistan dos </a:t>
            </a:r>
            <a:r>
              <a:rPr lang="es-ES" sz="3000" dirty="0" smtClean="0">
                <a:solidFill>
                  <a:srgbClr val="333399"/>
                </a:solidFill>
                <a:latin typeface="Arial" charset="0"/>
              </a:rPr>
              <a:t>sistemas </a:t>
            </a:r>
            <a:r>
              <a:rPr lang="es-ES" sz="3000" dirty="0">
                <a:solidFill>
                  <a:srgbClr val="333399"/>
                </a:solidFill>
                <a:latin typeface="Arial" charset="0"/>
              </a:rPr>
              <a:t>entre los que las </a:t>
            </a:r>
            <a:r>
              <a:rPr lang="es-ES" sz="3000" dirty="0" smtClean="0">
                <a:solidFill>
                  <a:srgbClr val="333399"/>
                </a:solidFill>
                <a:latin typeface="Arial" charset="0"/>
              </a:rPr>
              <a:t>CCAA </a:t>
            </a:r>
            <a:r>
              <a:rPr lang="es-ES" sz="3000" dirty="0">
                <a:solidFill>
                  <a:srgbClr val="333399"/>
                </a:solidFill>
                <a:latin typeface="Arial" charset="0"/>
              </a:rPr>
              <a:t>de régimen común podrían </a:t>
            </a:r>
            <a:r>
              <a:rPr lang="es-ES" sz="3000" dirty="0" smtClean="0">
                <a:solidFill>
                  <a:srgbClr val="333399"/>
                </a:solidFill>
                <a:latin typeface="Arial" charset="0"/>
              </a:rPr>
              <a:t>elegir</a:t>
            </a:r>
            <a:endParaRPr lang="es-ES" sz="3000" dirty="0">
              <a:solidFill>
                <a:srgbClr val="333399"/>
              </a:solidFill>
              <a:latin typeface="Arial" charset="0"/>
            </a:endParaRPr>
          </a:p>
        </p:txBody>
      </p:sp>
      <p:pic>
        <p:nvPicPr>
          <p:cNvPr id="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616667227"/>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1"/>
          <p:cNvSpPr>
            <a:spLocks noGrp="1" noChangeArrowheads="1"/>
          </p:cNvSpPr>
          <p:nvPr>
            <p:ph type="title"/>
          </p:nvPr>
        </p:nvSpPr>
        <p:spPr>
          <a:xfrm>
            <a:off x="1512168" y="-77944"/>
            <a:ext cx="8625408" cy="1058672"/>
          </a:xfrm>
        </p:spPr>
        <p:txBody>
          <a:bodyPr>
            <a:normAutofit/>
          </a:bodyPr>
          <a:lstStyle/>
          <a:p>
            <a:pPr>
              <a:tabLst>
                <a:tab pos="0"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pPr>
            <a:r>
              <a:rPr kumimoji="1" lang="es-ES" altLang="es-ES" sz="3600" dirty="0" smtClean="0">
                <a:solidFill>
                  <a:srgbClr val="333399"/>
                </a:solidFill>
                <a:latin typeface="Arial Black" pitchFamily="34" charset="0"/>
              </a:rPr>
              <a:t>REGLAS FISCALES: CONSENSOS</a:t>
            </a:r>
            <a:endParaRPr kumimoji="1" lang="es-ES" altLang="es-ES" sz="3600" dirty="0">
              <a:solidFill>
                <a:srgbClr val="333399"/>
              </a:solidFill>
              <a:latin typeface="Arial Black" pitchFamily="34" charset="0"/>
            </a:endParaRPr>
          </a:p>
        </p:txBody>
      </p:sp>
      <p:sp>
        <p:nvSpPr>
          <p:cNvPr id="19459" name="Rectangle 2"/>
          <p:cNvSpPr>
            <a:spLocks noGrp="1" noChangeArrowheads="1"/>
          </p:cNvSpPr>
          <p:nvPr>
            <p:ph type="body" idx="1"/>
          </p:nvPr>
        </p:nvSpPr>
        <p:spPr>
          <a:xfrm>
            <a:off x="8090" y="980728"/>
            <a:ext cx="9897910" cy="5832648"/>
          </a:xfrm>
        </p:spPr>
        <p:txBody>
          <a:bodyPr>
            <a:noAutofit/>
          </a:bodyPr>
          <a:lstStyle/>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r>
              <a:rPr kumimoji="1" lang="es-ES" altLang="es-ES" dirty="0">
                <a:solidFill>
                  <a:srgbClr val="333399"/>
                </a:solidFill>
                <a:latin typeface="Arial" panose="020B0604020202020204" pitchFamily="34" charset="0"/>
                <a:cs typeface="Arial" panose="020B0604020202020204" pitchFamily="34" charset="0"/>
              </a:rPr>
              <a:t>S</a:t>
            </a:r>
            <a:r>
              <a:rPr kumimoji="1" lang="es-ES" altLang="es-ES" dirty="0" smtClean="0">
                <a:solidFill>
                  <a:srgbClr val="333399"/>
                </a:solidFill>
                <a:latin typeface="Arial" panose="020B0604020202020204" pitchFamily="34" charset="0"/>
                <a:cs typeface="Arial" panose="020B0604020202020204" pitchFamily="34" charset="0"/>
              </a:rPr>
              <a:t>obre el diseño de las reglas de estabilidad nacidas de la crisis y de la normativa UE (y su insuficiente aplicación)</a:t>
            </a: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r>
              <a:rPr kumimoji="1" lang="es-ES" altLang="es-ES" dirty="0" smtClean="0">
                <a:solidFill>
                  <a:srgbClr val="333399"/>
                </a:solidFill>
                <a:latin typeface="Arial" panose="020B0604020202020204" pitchFamily="34" charset="0"/>
                <a:cs typeface="Arial" panose="020B0604020202020204" pitchFamily="34" charset="0"/>
              </a:rPr>
              <a:t>El incumplimiento de los objetivos de estabilidad se ha debido a metas inalcanzables y más exigentes para las CCAA que para el Estado</a:t>
            </a: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r>
              <a:rPr kumimoji="1" lang="es-ES" altLang="es-ES" dirty="0" smtClean="0">
                <a:solidFill>
                  <a:srgbClr val="333399"/>
                </a:solidFill>
                <a:latin typeface="Arial" panose="020B0604020202020204" pitchFamily="34" charset="0"/>
                <a:cs typeface="Arial" panose="020B0604020202020204" pitchFamily="34" charset="0"/>
              </a:rPr>
              <a:t>La Regla de gasto debe dar lugar a la constitución de </a:t>
            </a:r>
            <a:r>
              <a:rPr kumimoji="1" lang="es-ES" altLang="es-ES" u="sng" dirty="0" smtClean="0">
                <a:solidFill>
                  <a:srgbClr val="333399"/>
                </a:solidFill>
                <a:latin typeface="Arial" panose="020B0604020202020204" pitchFamily="34" charset="0"/>
                <a:cs typeface="Arial" panose="020B0604020202020204" pitchFamily="34" charset="0"/>
              </a:rPr>
              <a:t>fondos de reserva</a:t>
            </a:r>
            <a:r>
              <a:rPr kumimoji="1" lang="es-ES" altLang="es-ES" dirty="0" smtClean="0">
                <a:solidFill>
                  <a:srgbClr val="333399"/>
                </a:solidFill>
                <a:latin typeface="Arial" panose="020B0604020202020204" pitchFamily="34" charset="0"/>
                <a:cs typeface="Arial" panose="020B0604020202020204" pitchFamily="34" charset="0"/>
              </a:rPr>
              <a:t> autonómicos</a:t>
            </a: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r>
              <a:rPr kumimoji="1" lang="es-ES" altLang="es-ES" dirty="0">
                <a:solidFill>
                  <a:srgbClr val="333399"/>
                </a:solidFill>
                <a:latin typeface="Arial" panose="020B0604020202020204" pitchFamily="34" charset="0"/>
                <a:cs typeface="Arial" panose="020B0604020202020204" pitchFamily="34" charset="0"/>
              </a:rPr>
              <a:t>Retorno a los mercados financieros y cierre del FLA. Podría ser útil conservar una ventanilla de último </a:t>
            </a:r>
            <a:r>
              <a:rPr kumimoji="1" lang="es-ES" altLang="es-ES" dirty="0" smtClean="0">
                <a:solidFill>
                  <a:srgbClr val="333399"/>
                </a:solidFill>
                <a:latin typeface="Arial" panose="020B0604020202020204" pitchFamily="34" charset="0"/>
                <a:cs typeface="Arial" panose="020B0604020202020204" pitchFamily="34" charset="0"/>
              </a:rPr>
              <a:t>recurso</a:t>
            </a: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endParaRPr kumimoji="1" lang="es-ES" altLang="es-ES" dirty="0" smtClean="0">
              <a:solidFill>
                <a:srgbClr val="333399"/>
              </a:solidFill>
              <a:latin typeface="Arial" panose="020B0604020202020204" pitchFamily="34" charset="0"/>
              <a:cs typeface="Arial" panose="020B0604020202020204" pitchFamily="34" charset="0"/>
            </a:endParaRP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endParaRPr kumimoji="1" lang="es-ES" altLang="es-ES" dirty="0" smtClean="0">
              <a:solidFill>
                <a:srgbClr val="333399"/>
              </a:solidFill>
              <a:latin typeface="Arial" panose="020B0604020202020204" pitchFamily="34" charset="0"/>
              <a:cs typeface="Arial" panose="020B0604020202020204" pitchFamily="34" charset="0"/>
            </a:endParaRP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endParaRPr kumimoji="1" lang="es-ES" altLang="es-ES" sz="3200" dirty="0" smtClean="0">
              <a:solidFill>
                <a:srgbClr val="333399"/>
              </a:solidFill>
              <a:latin typeface="Arial" panose="020B0604020202020204" pitchFamily="34" charset="0"/>
              <a:cs typeface="Arial" panose="020B0604020202020204" pitchFamily="34" charset="0"/>
            </a:endParaRPr>
          </a:p>
        </p:txBody>
      </p:sp>
      <p:pic>
        <p:nvPicPr>
          <p:cNvPr id="5"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714397986"/>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1"/>
          <p:cNvSpPr>
            <a:spLocks noGrp="1" noChangeArrowheads="1"/>
          </p:cNvSpPr>
          <p:nvPr>
            <p:ph type="title"/>
          </p:nvPr>
        </p:nvSpPr>
        <p:spPr>
          <a:xfrm>
            <a:off x="1280592" y="-243408"/>
            <a:ext cx="8625408" cy="1058672"/>
          </a:xfrm>
        </p:spPr>
        <p:txBody>
          <a:bodyPr>
            <a:normAutofit/>
          </a:bodyPr>
          <a:lstStyle/>
          <a:p>
            <a:pPr>
              <a:tabLst>
                <a:tab pos="0"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pPr>
            <a:r>
              <a:rPr kumimoji="1" lang="es-ES" altLang="es-ES" sz="3600" dirty="0" smtClean="0">
                <a:solidFill>
                  <a:srgbClr val="333399"/>
                </a:solidFill>
                <a:latin typeface="Arial Black" pitchFamily="34" charset="0"/>
              </a:rPr>
              <a:t>FLA: DISENSOS</a:t>
            </a:r>
            <a:endParaRPr kumimoji="1" lang="es-ES" altLang="es-ES" sz="3600" dirty="0">
              <a:solidFill>
                <a:srgbClr val="333399"/>
              </a:solidFill>
              <a:latin typeface="Arial Black" pitchFamily="34" charset="0"/>
            </a:endParaRPr>
          </a:p>
        </p:txBody>
      </p:sp>
      <p:sp>
        <p:nvSpPr>
          <p:cNvPr id="19459" name="Rectangle 2"/>
          <p:cNvSpPr>
            <a:spLocks noGrp="1" noChangeArrowheads="1"/>
          </p:cNvSpPr>
          <p:nvPr>
            <p:ph type="body" idx="1"/>
          </p:nvPr>
        </p:nvSpPr>
        <p:spPr>
          <a:xfrm>
            <a:off x="8090" y="980728"/>
            <a:ext cx="9897910" cy="5832648"/>
          </a:xfrm>
        </p:spPr>
        <p:txBody>
          <a:bodyPr>
            <a:noAutofit/>
          </a:bodyPr>
          <a:lstStyle/>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endParaRPr kumimoji="1" lang="es-ES" altLang="es-ES" dirty="0" smtClean="0">
              <a:solidFill>
                <a:srgbClr val="333399"/>
              </a:solidFill>
              <a:latin typeface="Arial" panose="020B0604020202020204" pitchFamily="34" charset="0"/>
              <a:cs typeface="Arial" panose="020B0604020202020204" pitchFamily="34" charset="0"/>
            </a:endParaRP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endParaRPr kumimoji="1" lang="es-ES" altLang="es-ES" dirty="0" smtClean="0">
              <a:solidFill>
                <a:srgbClr val="333399"/>
              </a:solidFill>
              <a:latin typeface="Arial" panose="020B0604020202020204" pitchFamily="34" charset="0"/>
              <a:cs typeface="Arial" panose="020B0604020202020204" pitchFamily="34" charset="0"/>
            </a:endParaRP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endParaRPr kumimoji="1" lang="es-ES" altLang="es-ES" sz="3200" dirty="0" smtClean="0">
              <a:solidFill>
                <a:srgbClr val="333399"/>
              </a:solidFill>
              <a:latin typeface="Arial" panose="020B0604020202020204" pitchFamily="34" charset="0"/>
              <a:cs typeface="Arial" panose="020B0604020202020204" pitchFamily="34" charset="0"/>
            </a:endParaRPr>
          </a:p>
        </p:txBody>
      </p:sp>
      <p:pic>
        <p:nvPicPr>
          <p:cNvPr id="5"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2" name="1 Rectángulo"/>
          <p:cNvSpPr/>
          <p:nvPr/>
        </p:nvSpPr>
        <p:spPr>
          <a:xfrm>
            <a:off x="0" y="836712"/>
            <a:ext cx="9906000" cy="5706177"/>
          </a:xfrm>
          <a:prstGeom prst="rect">
            <a:avLst/>
          </a:prstGeom>
        </p:spPr>
        <p:txBody>
          <a:bodyPr wrap="square">
            <a:spAutoFit/>
          </a:bodyPr>
          <a:lstStyle/>
          <a:p>
            <a:pPr marL="19711" algn="l">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r>
              <a:rPr lang="es-ES" altLang="es-ES" sz="3200" dirty="0">
                <a:solidFill>
                  <a:srgbClr val="333399"/>
                </a:solidFill>
                <a:latin typeface="Arial" panose="020B0604020202020204" pitchFamily="34" charset="0"/>
                <a:cs typeface="Arial" panose="020B0604020202020204" pitchFamily="34" charset="0"/>
              </a:rPr>
              <a:t>D</a:t>
            </a:r>
            <a:r>
              <a:rPr lang="es-ES" altLang="es-ES" sz="3200" dirty="0" smtClean="0">
                <a:solidFill>
                  <a:srgbClr val="333399"/>
                </a:solidFill>
                <a:latin typeface="Arial" panose="020B0604020202020204" pitchFamily="34" charset="0"/>
                <a:cs typeface="Arial" panose="020B0604020202020204" pitchFamily="34" charset="0"/>
              </a:rPr>
              <a:t>os posiciones respecto </a:t>
            </a:r>
            <a:r>
              <a:rPr lang="es-ES" altLang="es-ES" sz="3200" dirty="0">
                <a:solidFill>
                  <a:srgbClr val="333399"/>
                </a:solidFill>
                <a:latin typeface="Arial" panose="020B0604020202020204" pitchFamily="34" charset="0"/>
                <a:cs typeface="Arial" panose="020B0604020202020204" pitchFamily="34" charset="0"/>
              </a:rPr>
              <a:t>a </a:t>
            </a:r>
            <a:r>
              <a:rPr lang="es-ES" altLang="es-ES" sz="3200" dirty="0" smtClean="0">
                <a:solidFill>
                  <a:srgbClr val="333399"/>
                </a:solidFill>
                <a:latin typeface="Arial" panose="020B0604020202020204" pitchFamily="34" charset="0"/>
                <a:cs typeface="Arial" panose="020B0604020202020204" pitchFamily="34" charset="0"/>
              </a:rPr>
              <a:t>posibles quitas:</a:t>
            </a:r>
          </a:p>
          <a:p>
            <a:pPr marL="180000" indent="-360000" algn="l">
              <a:buAutoNum type="romanLcParenR"/>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r>
              <a:rPr lang="es-ES" altLang="es-ES" sz="3200" u="sng" dirty="0" smtClean="0">
                <a:solidFill>
                  <a:srgbClr val="333399"/>
                </a:solidFill>
                <a:latin typeface="Arial" panose="020B0604020202020204" pitchFamily="34" charset="0"/>
                <a:cs typeface="Arial" panose="020B0604020202020204" pitchFamily="34" charset="0"/>
              </a:rPr>
              <a:t>Mayoría</a:t>
            </a:r>
            <a:r>
              <a:rPr lang="es-ES" altLang="es-ES" sz="3200" dirty="0" smtClean="0">
                <a:solidFill>
                  <a:srgbClr val="333399"/>
                </a:solidFill>
                <a:latin typeface="Arial" panose="020B0604020202020204" pitchFamily="34" charset="0"/>
                <a:cs typeface="Arial" panose="020B0604020202020204" pitchFamily="34" charset="0"/>
              </a:rPr>
              <a:t>: la </a:t>
            </a:r>
            <a:r>
              <a:rPr lang="es-ES" altLang="es-ES" sz="3200" dirty="0">
                <a:solidFill>
                  <a:srgbClr val="333399"/>
                </a:solidFill>
                <a:latin typeface="Arial" panose="020B0604020202020204" pitchFamily="34" charset="0"/>
                <a:cs typeface="Arial" panose="020B0604020202020204" pitchFamily="34" charset="0"/>
              </a:rPr>
              <a:t>amortización </a:t>
            </a:r>
            <a:r>
              <a:rPr lang="es-ES" altLang="es-ES" sz="3200" dirty="0" smtClean="0">
                <a:solidFill>
                  <a:srgbClr val="333399"/>
                </a:solidFill>
                <a:latin typeface="Arial" panose="020B0604020202020204" pitchFamily="34" charset="0"/>
                <a:cs typeface="Arial" panose="020B0604020202020204" pitchFamily="34" charset="0"/>
              </a:rPr>
              <a:t>íntegra </a:t>
            </a:r>
            <a:r>
              <a:rPr lang="es-ES" altLang="es-ES" sz="3200" dirty="0">
                <a:solidFill>
                  <a:srgbClr val="333399"/>
                </a:solidFill>
                <a:latin typeface="Arial" panose="020B0604020202020204" pitchFamily="34" charset="0"/>
                <a:cs typeface="Arial" panose="020B0604020202020204" pitchFamily="34" charset="0"/>
              </a:rPr>
              <a:t>y el pago de los </a:t>
            </a:r>
            <a:r>
              <a:rPr lang="es-ES" altLang="es-ES" sz="3200" dirty="0" smtClean="0">
                <a:solidFill>
                  <a:srgbClr val="333399"/>
                </a:solidFill>
                <a:latin typeface="Arial" panose="020B0604020202020204" pitchFamily="34" charset="0"/>
                <a:cs typeface="Arial" panose="020B0604020202020204" pitchFamily="34" charset="0"/>
              </a:rPr>
              <a:t>intereses </a:t>
            </a:r>
            <a:r>
              <a:rPr lang="es-ES" altLang="es-ES" sz="3200" dirty="0">
                <a:solidFill>
                  <a:srgbClr val="333399"/>
                </a:solidFill>
                <a:latin typeface="Arial" panose="020B0604020202020204" pitchFamily="34" charset="0"/>
                <a:cs typeface="Arial" panose="020B0604020202020204" pitchFamily="34" charset="0"/>
              </a:rPr>
              <a:t>son compromisos a</a:t>
            </a:r>
            <a:r>
              <a:rPr lang="es-ES" altLang="es-ES" sz="3200" dirty="0" smtClean="0">
                <a:solidFill>
                  <a:srgbClr val="333399"/>
                </a:solidFill>
                <a:latin typeface="Arial" panose="020B0604020202020204" pitchFamily="34" charset="0"/>
                <a:cs typeface="Arial" panose="020B0604020202020204" pitchFamily="34" charset="0"/>
              </a:rPr>
              <a:t> cumplir </a:t>
            </a:r>
            <a:r>
              <a:rPr lang="es-ES" altLang="es-ES" sz="3200" dirty="0">
                <a:solidFill>
                  <a:srgbClr val="333399"/>
                </a:solidFill>
                <a:latin typeface="Arial" panose="020B0604020202020204" pitchFamily="34" charset="0"/>
                <a:cs typeface="Arial" panose="020B0604020202020204" pitchFamily="34" charset="0"/>
              </a:rPr>
              <a:t>sin </a:t>
            </a:r>
            <a:r>
              <a:rPr lang="es-ES" altLang="es-ES" sz="3200" dirty="0" smtClean="0">
                <a:solidFill>
                  <a:srgbClr val="333399"/>
                </a:solidFill>
                <a:latin typeface="Arial" panose="020B0604020202020204" pitchFamily="34" charset="0"/>
                <a:cs typeface="Arial" panose="020B0604020202020204" pitchFamily="34" charset="0"/>
              </a:rPr>
              <a:t>excepción. En otro caso se generarían </a:t>
            </a:r>
            <a:r>
              <a:rPr lang="es-ES" altLang="es-ES" sz="3200" dirty="0">
                <a:solidFill>
                  <a:srgbClr val="333399"/>
                </a:solidFill>
                <a:latin typeface="Arial" panose="020B0604020202020204" pitchFamily="34" charset="0"/>
                <a:cs typeface="Arial" panose="020B0604020202020204" pitchFamily="34" charset="0"/>
              </a:rPr>
              <a:t>incentivos perversos de cara al futuro y sería injusto para las CCAA que han </a:t>
            </a:r>
            <a:r>
              <a:rPr lang="es-ES" altLang="es-ES" sz="3200" dirty="0" smtClean="0">
                <a:solidFill>
                  <a:srgbClr val="333399"/>
                </a:solidFill>
                <a:latin typeface="Arial" panose="020B0604020202020204" pitchFamily="34" charset="0"/>
                <a:cs typeface="Arial" panose="020B0604020202020204" pitchFamily="34" charset="0"/>
              </a:rPr>
              <a:t>cumplido</a:t>
            </a:r>
          </a:p>
          <a:p>
            <a:pPr marL="180000" indent="-360000" algn="l">
              <a:buAutoNum type="romanLcParenR"/>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r>
              <a:rPr lang="es-ES" altLang="es-ES" sz="3200" u="sng" dirty="0" smtClean="0">
                <a:solidFill>
                  <a:srgbClr val="333399"/>
                </a:solidFill>
                <a:latin typeface="Arial" panose="020B0604020202020204" pitchFamily="34" charset="0"/>
                <a:cs typeface="Arial" panose="020B0604020202020204" pitchFamily="34" charset="0"/>
              </a:rPr>
              <a:t>Minoría</a:t>
            </a:r>
            <a:r>
              <a:rPr lang="es-ES" altLang="es-ES" sz="3200" dirty="0" smtClean="0">
                <a:solidFill>
                  <a:srgbClr val="333399"/>
                </a:solidFill>
                <a:latin typeface="Arial" panose="020B0604020202020204" pitchFamily="34" charset="0"/>
                <a:cs typeface="Arial" panose="020B0604020202020204" pitchFamily="34" charset="0"/>
              </a:rPr>
              <a:t>: la </a:t>
            </a:r>
            <a:r>
              <a:rPr lang="es-ES" altLang="es-ES" sz="3200" dirty="0">
                <a:solidFill>
                  <a:srgbClr val="333399"/>
                </a:solidFill>
                <a:latin typeface="Arial" panose="020B0604020202020204" pitchFamily="34" charset="0"/>
                <a:cs typeface="Arial" panose="020B0604020202020204" pitchFamily="34" charset="0"/>
              </a:rPr>
              <a:t>vuelta al mercado </a:t>
            </a:r>
            <a:r>
              <a:rPr lang="es-ES" altLang="es-ES" sz="3200" dirty="0" smtClean="0">
                <a:solidFill>
                  <a:srgbClr val="333399"/>
                </a:solidFill>
                <a:latin typeface="Arial" panose="020B0604020202020204" pitchFamily="34" charset="0"/>
                <a:cs typeface="Arial" panose="020B0604020202020204" pitchFamily="34" charset="0"/>
              </a:rPr>
              <a:t>requiere </a:t>
            </a:r>
            <a:r>
              <a:rPr lang="es-ES" altLang="es-ES" sz="3200" dirty="0">
                <a:solidFill>
                  <a:srgbClr val="333399"/>
                </a:solidFill>
                <a:latin typeface="Arial" panose="020B0604020202020204" pitchFamily="34" charset="0"/>
                <a:cs typeface="Arial" panose="020B0604020202020204" pitchFamily="34" charset="0"/>
              </a:rPr>
              <a:t>una reducción de la </a:t>
            </a:r>
            <a:r>
              <a:rPr lang="es-ES" altLang="es-ES" sz="3200" dirty="0" smtClean="0">
                <a:solidFill>
                  <a:srgbClr val="333399"/>
                </a:solidFill>
                <a:latin typeface="Arial" panose="020B0604020202020204" pitchFamily="34" charset="0"/>
                <a:cs typeface="Arial" panose="020B0604020202020204" pitchFamily="34" charset="0"/>
              </a:rPr>
              <a:t>deuda. Se contemplarían </a:t>
            </a:r>
            <a:r>
              <a:rPr lang="es-ES" altLang="es-ES" sz="3200" dirty="0">
                <a:solidFill>
                  <a:srgbClr val="333399"/>
                </a:solidFill>
                <a:latin typeface="Arial" panose="020B0604020202020204" pitchFamily="34" charset="0"/>
                <a:cs typeface="Arial" panose="020B0604020202020204" pitchFamily="34" charset="0"/>
              </a:rPr>
              <a:t>dos tramos: </a:t>
            </a:r>
            <a:r>
              <a:rPr lang="es-ES" altLang="es-ES" sz="3200" dirty="0" smtClean="0">
                <a:solidFill>
                  <a:srgbClr val="333399"/>
                </a:solidFill>
                <a:latin typeface="Arial" panose="020B0604020202020204" pitchFamily="34" charset="0"/>
                <a:cs typeface="Arial" panose="020B0604020202020204" pitchFamily="34" charset="0"/>
              </a:rPr>
              <a:t>uno </a:t>
            </a:r>
            <a:r>
              <a:rPr lang="es-ES" altLang="es-ES" sz="3200" dirty="0">
                <a:solidFill>
                  <a:srgbClr val="333399"/>
                </a:solidFill>
                <a:latin typeface="Arial" panose="020B0604020202020204" pitchFamily="34" charset="0"/>
                <a:cs typeface="Arial" panose="020B0604020202020204" pitchFamily="34" charset="0"/>
              </a:rPr>
              <a:t>común para todas las </a:t>
            </a:r>
            <a:r>
              <a:rPr lang="es-ES" altLang="es-ES" sz="3200" dirty="0" smtClean="0">
                <a:solidFill>
                  <a:srgbClr val="333399"/>
                </a:solidFill>
                <a:latin typeface="Arial" panose="020B0604020202020204" pitchFamily="34" charset="0"/>
                <a:cs typeface="Arial" panose="020B0604020202020204" pitchFamily="34" charset="0"/>
              </a:rPr>
              <a:t>CCAA y otro por las </a:t>
            </a:r>
            <a:r>
              <a:rPr lang="es-ES" altLang="es-ES" sz="3200" dirty="0">
                <a:solidFill>
                  <a:srgbClr val="333399"/>
                </a:solidFill>
                <a:latin typeface="Arial" panose="020B0604020202020204" pitchFamily="34" charset="0"/>
                <a:cs typeface="Arial" panose="020B0604020202020204" pitchFamily="34" charset="0"/>
              </a:rPr>
              <a:t>insuficiencias de financiación relativas padecidas por algunas </a:t>
            </a:r>
            <a:r>
              <a:rPr lang="es-ES" altLang="es-ES" sz="3200" dirty="0" smtClean="0">
                <a:solidFill>
                  <a:srgbClr val="333399"/>
                </a:solidFill>
                <a:latin typeface="Arial" panose="020B0604020202020204" pitchFamily="34" charset="0"/>
                <a:cs typeface="Arial" panose="020B0604020202020204" pitchFamily="34" charset="0"/>
              </a:rPr>
              <a:t>CCAA</a:t>
            </a:r>
            <a:endParaRPr lang="es-ES" altLang="es-ES" sz="3200" dirty="0">
              <a:solidFill>
                <a:srgbClr val="333399"/>
              </a:solidFill>
              <a:latin typeface="Arial" panose="020B0604020202020204" pitchFamily="34" charset="0"/>
              <a:cs typeface="Arial" panose="020B0604020202020204" pitchFamily="34" charset="0"/>
            </a:endParaRPr>
          </a:p>
        </p:txBody>
      </p:sp>
    </p:spTree>
    <p:extLst>
      <p:ext uri="{BB962C8B-B14F-4D97-AF65-F5344CB8AC3E}">
        <p14:creationId xmlns:p14="http://schemas.microsoft.com/office/powerpoint/2010/main" val="2010165585"/>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53" presetClass="entr" presetSubtype="16" fill="hold" nodeType="clickEffect" nodePh="1">
                                  <p:stCondLst>
                                    <p:cond delay="0"/>
                                  </p:stCondLst>
                                  <p:endCondLst>
                                    <p:cond evt="begin" delay="0">
                                      <p:tn val="5"/>
                                    </p:cond>
                                  </p:endCondLst>
                                  <p:childTnLst>
                                    <p:set>
                                      <p:cBhvr>
                                        <p:cTn id="6" dur="1" fill="hold">
                                          <p:stCondLst>
                                            <p:cond delay="0"/>
                                          </p:stCondLst>
                                        </p:cTn>
                                        <p:tgtEl>
                                          <p:spTgt spid="19459">
                                            <p:txEl>
                                              <p:pRg st="0" end="0"/>
                                            </p:txEl>
                                          </p:spTgt>
                                        </p:tgtEl>
                                        <p:attrNameLst>
                                          <p:attrName>style.visibility</p:attrName>
                                        </p:attrNameLst>
                                      </p:cBhvr>
                                      <p:to>
                                        <p:strVal val="visible"/>
                                      </p:to>
                                    </p:set>
                                    <p:anim calcmode="lin" valueType="num">
                                      <p:cBhvr>
                                        <p:cTn id="7" dur="500" fill="hold"/>
                                        <p:tgtEl>
                                          <p:spTgt spid="19459">
                                            <p:txEl>
                                              <p:pRg st="0" end="0"/>
                                            </p:txEl>
                                          </p:spTgt>
                                        </p:tgtEl>
                                        <p:attrNameLst>
                                          <p:attrName>ppt_w</p:attrName>
                                        </p:attrNameLst>
                                      </p:cBhvr>
                                      <p:tavLst>
                                        <p:tav tm="0">
                                          <p:val>
                                            <p:fltVal val="0"/>
                                          </p:val>
                                        </p:tav>
                                        <p:tav tm="100000">
                                          <p:val>
                                            <p:strVal val="#ppt_w"/>
                                          </p:val>
                                        </p:tav>
                                      </p:tavLst>
                                    </p:anim>
                                    <p:anim calcmode="lin" valueType="num">
                                      <p:cBhvr>
                                        <p:cTn id="8" dur="500" fill="hold"/>
                                        <p:tgtEl>
                                          <p:spTgt spid="19459">
                                            <p:txEl>
                                              <p:pRg st="0" end="0"/>
                                            </p:txEl>
                                          </p:spTgt>
                                        </p:tgtEl>
                                        <p:attrNameLst>
                                          <p:attrName>ppt_h</p:attrName>
                                        </p:attrNameLst>
                                      </p:cBhvr>
                                      <p:tavLst>
                                        <p:tav tm="0">
                                          <p:val>
                                            <p:fltVal val="0"/>
                                          </p:val>
                                        </p:tav>
                                        <p:tav tm="100000">
                                          <p:val>
                                            <p:strVal val="#ppt_h"/>
                                          </p:val>
                                        </p:tav>
                                      </p:tavLst>
                                    </p:anim>
                                    <p:animEffect transition="in" filter="fade">
                                      <p:cBhvr>
                                        <p:cTn id="9" dur="500"/>
                                        <p:tgtEl>
                                          <p:spTgt spid="19459">
                                            <p:txEl>
                                              <p:pRg st="0" end="0"/>
                                            </p:txEl>
                                          </p:spTgt>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6" name="Rectangle 1"/>
          <p:cNvSpPr>
            <a:spLocks noGrp="1" noChangeArrowheads="1"/>
          </p:cNvSpPr>
          <p:nvPr>
            <p:ph type="title"/>
          </p:nvPr>
        </p:nvSpPr>
        <p:spPr>
          <a:xfrm>
            <a:off x="1280592" y="-5936"/>
            <a:ext cx="8625408" cy="1058672"/>
          </a:xfrm>
        </p:spPr>
        <p:txBody>
          <a:bodyPr>
            <a:normAutofit/>
          </a:bodyPr>
          <a:lstStyle/>
          <a:p>
            <a:pPr>
              <a:tabLst>
                <a:tab pos="0"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pPr>
            <a:r>
              <a:rPr kumimoji="1" lang="es-ES" altLang="es-ES" sz="3600" dirty="0" smtClean="0">
                <a:solidFill>
                  <a:srgbClr val="333399"/>
                </a:solidFill>
                <a:latin typeface="Arial Black" pitchFamily="34" charset="0"/>
              </a:rPr>
              <a:t>Aspectos institucionales</a:t>
            </a:r>
            <a:endParaRPr kumimoji="1" lang="es-ES" altLang="es-ES" sz="3600" dirty="0">
              <a:solidFill>
                <a:srgbClr val="333399"/>
              </a:solidFill>
              <a:latin typeface="Arial Black" pitchFamily="34" charset="0"/>
            </a:endParaRPr>
          </a:p>
        </p:txBody>
      </p:sp>
      <p:sp>
        <p:nvSpPr>
          <p:cNvPr id="19459" name="Rectangle 2"/>
          <p:cNvSpPr>
            <a:spLocks noGrp="1" noChangeArrowheads="1"/>
          </p:cNvSpPr>
          <p:nvPr>
            <p:ph type="body" idx="1"/>
          </p:nvPr>
        </p:nvSpPr>
        <p:spPr>
          <a:xfrm>
            <a:off x="8090" y="980728"/>
            <a:ext cx="9897910" cy="5832648"/>
          </a:xfrm>
        </p:spPr>
        <p:txBody>
          <a:bodyPr>
            <a:noAutofit/>
          </a:bodyPr>
          <a:lstStyle/>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r>
              <a:rPr kumimoji="1" lang="es-ES" altLang="es-ES" dirty="0" smtClean="0">
                <a:solidFill>
                  <a:srgbClr val="333399"/>
                </a:solidFill>
                <a:latin typeface="Arial" panose="020B0604020202020204" pitchFamily="34" charset="0"/>
                <a:cs typeface="Arial" panose="020B0604020202020204" pitchFamily="34" charset="0"/>
              </a:rPr>
              <a:t>En el Estado </a:t>
            </a:r>
            <a:r>
              <a:rPr kumimoji="1" lang="es-ES" altLang="es-ES" dirty="0">
                <a:solidFill>
                  <a:srgbClr val="333399"/>
                </a:solidFill>
                <a:latin typeface="Arial" panose="020B0604020202020204" pitchFamily="34" charset="0"/>
                <a:cs typeface="Arial" panose="020B0604020202020204" pitchFamily="34" charset="0"/>
              </a:rPr>
              <a:t>de las </a:t>
            </a:r>
            <a:r>
              <a:rPr kumimoji="1" lang="es-ES" altLang="es-ES" dirty="0" smtClean="0">
                <a:solidFill>
                  <a:srgbClr val="333399"/>
                </a:solidFill>
                <a:latin typeface="Arial" panose="020B0604020202020204" pitchFamily="34" charset="0"/>
                <a:cs typeface="Arial" panose="020B0604020202020204" pitchFamily="34" charset="0"/>
              </a:rPr>
              <a:t>Autonomías, los </a:t>
            </a:r>
            <a:r>
              <a:rPr kumimoji="1" lang="es-ES" altLang="es-ES" dirty="0">
                <a:solidFill>
                  <a:srgbClr val="333399"/>
                </a:solidFill>
                <a:latin typeface="Arial" panose="020B0604020202020204" pitchFamily="34" charset="0"/>
                <a:cs typeface="Arial" panose="020B0604020202020204" pitchFamily="34" charset="0"/>
              </a:rPr>
              <a:t>mecanismos institucionales </a:t>
            </a:r>
            <a:r>
              <a:rPr kumimoji="1" lang="es-ES" altLang="es-ES" dirty="0" smtClean="0">
                <a:solidFill>
                  <a:srgbClr val="333399"/>
                </a:solidFill>
                <a:latin typeface="Arial" panose="020B0604020202020204" pitchFamily="34" charset="0"/>
                <a:cs typeface="Arial" panose="020B0604020202020204" pitchFamily="34" charset="0"/>
              </a:rPr>
              <a:t>para la </a:t>
            </a:r>
            <a:r>
              <a:rPr kumimoji="1" lang="es-ES" altLang="es-ES" dirty="0">
                <a:solidFill>
                  <a:srgbClr val="333399"/>
                </a:solidFill>
                <a:latin typeface="Arial" panose="020B0604020202020204" pitchFamily="34" charset="0"/>
                <a:cs typeface="Arial" panose="020B0604020202020204" pitchFamily="34" charset="0"/>
              </a:rPr>
              <a:t>coordinación </a:t>
            </a:r>
            <a:r>
              <a:rPr kumimoji="1" lang="es-ES" altLang="es-ES" dirty="0" smtClean="0">
                <a:solidFill>
                  <a:srgbClr val="333399"/>
                </a:solidFill>
                <a:latin typeface="Arial" panose="020B0604020202020204" pitchFamily="34" charset="0"/>
                <a:cs typeface="Arial" panose="020B0604020202020204" pitchFamily="34" charset="0"/>
              </a:rPr>
              <a:t>han sido insuficientes</a:t>
            </a: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r>
              <a:rPr kumimoji="1" lang="es-ES" altLang="es-ES" dirty="0">
                <a:solidFill>
                  <a:srgbClr val="333399"/>
                </a:solidFill>
                <a:latin typeface="Arial" panose="020B0604020202020204" pitchFamily="34" charset="0"/>
                <a:cs typeface="Arial" panose="020B0604020202020204" pitchFamily="34" charset="0"/>
              </a:rPr>
              <a:t>La reciente crisis económica ha exigido la adopción de medidas urgentes y extraordinarias, en ocasiones prescindiendo de la necesaria cooperación </a:t>
            </a:r>
            <a:r>
              <a:rPr kumimoji="1" lang="es-ES" altLang="es-ES" dirty="0" smtClean="0">
                <a:solidFill>
                  <a:srgbClr val="333399"/>
                </a:solidFill>
                <a:latin typeface="Arial" panose="020B0604020202020204" pitchFamily="34" charset="0"/>
                <a:cs typeface="Arial" panose="020B0604020202020204" pitchFamily="34" charset="0"/>
              </a:rPr>
              <a:t>institucional</a:t>
            </a:r>
            <a:endParaRPr kumimoji="1" lang="es-ES" altLang="es-ES" dirty="0">
              <a:solidFill>
                <a:srgbClr val="333399"/>
              </a:solidFill>
              <a:latin typeface="Arial" panose="020B0604020202020204" pitchFamily="34" charset="0"/>
              <a:cs typeface="Arial" panose="020B0604020202020204" pitchFamily="34" charset="0"/>
            </a:endParaRP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r>
              <a:rPr kumimoji="1" lang="es-ES" altLang="es-ES" dirty="0">
                <a:solidFill>
                  <a:srgbClr val="333399"/>
                </a:solidFill>
                <a:latin typeface="Arial" panose="020B0604020202020204" pitchFamily="34" charset="0"/>
                <a:cs typeface="Arial" panose="020B0604020202020204" pitchFamily="34" charset="0"/>
              </a:rPr>
              <a:t>Una reforma de inspiración federal del Título VIII de la Constitución de 1978 podría definir un nuevo marco para mejorar la gobernanza del sistema de acuerdo con la organización territorial de </a:t>
            </a:r>
            <a:r>
              <a:rPr kumimoji="1" lang="es-ES" altLang="es-ES" dirty="0" smtClean="0">
                <a:solidFill>
                  <a:srgbClr val="333399"/>
                </a:solidFill>
                <a:latin typeface="Arial" panose="020B0604020202020204" pitchFamily="34" charset="0"/>
                <a:cs typeface="Arial" panose="020B0604020202020204" pitchFamily="34" charset="0"/>
              </a:rPr>
              <a:t>España </a:t>
            </a: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endParaRPr kumimoji="1" lang="es-ES" altLang="es-ES" dirty="0" smtClean="0">
              <a:solidFill>
                <a:srgbClr val="333399"/>
              </a:solidFill>
              <a:latin typeface="Arial" panose="020B0604020202020204" pitchFamily="34" charset="0"/>
              <a:cs typeface="Arial" panose="020B0604020202020204" pitchFamily="34" charset="0"/>
            </a:endParaRPr>
          </a:p>
          <a:p>
            <a:pPr marL="492776" indent="-473065">
              <a:buFont typeface="Wingdings" panose="05000000000000000000" pitchFamily="2" charset="2"/>
              <a:buChar char="Ø"/>
              <a:tabLst>
                <a:tab pos="354799" algn="l"/>
                <a:tab pos="463209" algn="l"/>
                <a:tab pos="928062" algn="l"/>
                <a:tab pos="1392913" algn="l"/>
                <a:tab pos="1857766" algn="l"/>
                <a:tab pos="2322617" algn="l"/>
                <a:tab pos="2787469" algn="l"/>
                <a:tab pos="3252321" algn="l"/>
                <a:tab pos="3717173" algn="l"/>
                <a:tab pos="4182025" algn="l"/>
                <a:tab pos="4646877" algn="l"/>
                <a:tab pos="5111728" algn="l"/>
                <a:tab pos="5576581" algn="l"/>
                <a:tab pos="6041432" algn="l"/>
                <a:tab pos="6506285" algn="l"/>
                <a:tab pos="6971136" algn="l"/>
                <a:tab pos="7435988" algn="l"/>
                <a:tab pos="7900840" algn="l"/>
                <a:tab pos="8365692" algn="l"/>
                <a:tab pos="8830544" algn="l"/>
                <a:tab pos="9295396" algn="l"/>
              </a:tabLst>
              <a:defRPr/>
            </a:pPr>
            <a:endParaRPr kumimoji="1" lang="es-ES" altLang="es-ES" sz="3200" dirty="0" smtClean="0">
              <a:solidFill>
                <a:srgbClr val="333399"/>
              </a:solidFill>
              <a:latin typeface="Arial" panose="020B0604020202020204" pitchFamily="34" charset="0"/>
              <a:cs typeface="Arial" panose="020B0604020202020204" pitchFamily="34" charset="0"/>
            </a:endParaRPr>
          </a:p>
        </p:txBody>
      </p:sp>
      <p:pic>
        <p:nvPicPr>
          <p:cNvPr id="5"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51042187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128464" y="908720"/>
            <a:ext cx="9361040" cy="5663731"/>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marL="571500" indent="-571500" algn="l">
              <a:spcBef>
                <a:spcPts val="600"/>
              </a:spcBef>
              <a:spcAft>
                <a:spcPts val="600"/>
              </a:spcAft>
              <a:buFont typeface="Wingdings" panose="05000000000000000000" pitchFamily="2" charset="2"/>
              <a:buChar char="Ø"/>
            </a:pPr>
            <a:r>
              <a:rPr lang="es-ES" sz="3800" dirty="0">
                <a:solidFill>
                  <a:srgbClr val="333399"/>
                </a:solidFill>
                <a:latin typeface="Arial" charset="0"/>
              </a:rPr>
              <a:t>L</a:t>
            </a:r>
            <a:r>
              <a:rPr lang="es-ES" sz="3800" dirty="0" smtClean="0">
                <a:solidFill>
                  <a:srgbClr val="333399"/>
                </a:solidFill>
                <a:latin typeface="Arial" charset="0"/>
              </a:rPr>
              <a:t>a </a:t>
            </a:r>
            <a:r>
              <a:rPr lang="es-ES" sz="3800" dirty="0">
                <a:solidFill>
                  <a:srgbClr val="333399"/>
                </a:solidFill>
                <a:latin typeface="Arial" charset="0"/>
              </a:rPr>
              <a:t>Conferencia de </a:t>
            </a:r>
            <a:r>
              <a:rPr lang="es-ES" sz="3800" dirty="0" smtClean="0">
                <a:solidFill>
                  <a:srgbClr val="333399"/>
                </a:solidFill>
                <a:latin typeface="Arial" charset="0"/>
              </a:rPr>
              <a:t>Presidentes creó una comisión de expertos: 14 por cada CCAA (Cataluña ausente) y 5 por la AGE </a:t>
            </a:r>
            <a:r>
              <a:rPr lang="es-ES" sz="3800" dirty="0">
                <a:solidFill>
                  <a:srgbClr val="333399"/>
                </a:solidFill>
                <a:latin typeface="Arial" charset="0"/>
              </a:rPr>
              <a:t>(más  Ceuta y </a:t>
            </a:r>
            <a:r>
              <a:rPr lang="es-ES" sz="3800" dirty="0" smtClean="0">
                <a:solidFill>
                  <a:srgbClr val="333399"/>
                </a:solidFill>
                <a:latin typeface="Arial" charset="0"/>
              </a:rPr>
              <a:t>Melilla)</a:t>
            </a:r>
            <a:endParaRPr lang="es-ES" sz="3800" dirty="0">
              <a:solidFill>
                <a:srgbClr val="333399"/>
              </a:solidFill>
              <a:latin typeface="Arial" charset="0"/>
            </a:endParaRPr>
          </a:p>
          <a:p>
            <a:pPr marL="571500" indent="-571500" algn="l">
              <a:spcBef>
                <a:spcPts val="600"/>
              </a:spcBef>
              <a:spcAft>
                <a:spcPts val="600"/>
              </a:spcAft>
              <a:buFont typeface="Wingdings" panose="05000000000000000000" pitchFamily="2" charset="2"/>
              <a:buChar char="Ø"/>
            </a:pPr>
            <a:r>
              <a:rPr lang="es-ES" sz="3800" dirty="0" smtClean="0">
                <a:solidFill>
                  <a:srgbClr val="333399"/>
                </a:solidFill>
                <a:latin typeface="Arial" charset="0"/>
              </a:rPr>
              <a:t>El informe sirvió de base para el CTPE, que elaboró otro informe no aprobado</a:t>
            </a:r>
          </a:p>
          <a:p>
            <a:pPr marL="571500" indent="-571500" algn="l">
              <a:spcBef>
                <a:spcPts val="600"/>
              </a:spcBef>
              <a:spcAft>
                <a:spcPts val="600"/>
              </a:spcAft>
              <a:buFont typeface="Wingdings" panose="05000000000000000000" pitchFamily="2" charset="2"/>
              <a:buChar char="Ø"/>
            </a:pPr>
            <a:r>
              <a:rPr lang="es-ES" sz="3800" dirty="0" smtClean="0">
                <a:solidFill>
                  <a:srgbClr val="333399"/>
                </a:solidFill>
                <a:latin typeface="Arial" charset="0"/>
              </a:rPr>
              <a:t>El nuevo gobierno tiene la reforma del SFA sobre la mesa. El anterior anunció una reforma limitada al FLA</a:t>
            </a:r>
          </a:p>
        </p:txBody>
      </p:sp>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6" name="5 Rectángulo"/>
          <p:cNvSpPr/>
          <p:nvPr/>
        </p:nvSpPr>
        <p:spPr>
          <a:xfrm>
            <a:off x="1718518" y="116632"/>
            <a:ext cx="8419058" cy="707886"/>
          </a:xfrm>
          <a:prstGeom prst="rect">
            <a:avLst/>
          </a:prstGeom>
        </p:spPr>
        <p:txBody>
          <a:bodyPr wrap="square">
            <a:spAutoFit/>
          </a:bodyPr>
          <a:lstStyle/>
          <a:p>
            <a:pPr>
              <a:spcBef>
                <a:spcPct val="50000"/>
              </a:spcBef>
              <a:spcAft>
                <a:spcPct val="20000"/>
              </a:spcAft>
            </a:pPr>
            <a:r>
              <a:rPr lang="es-ES" sz="4000" dirty="0" smtClean="0">
                <a:solidFill>
                  <a:srgbClr val="333399"/>
                </a:solidFill>
                <a:latin typeface="Arial Black" pitchFamily="34" charset="0"/>
              </a:rPr>
              <a:t>Estado actual de la reforma</a:t>
            </a:r>
            <a:endParaRPr lang="es-ES" sz="4000" b="1" dirty="0">
              <a:solidFill>
                <a:srgbClr val="333399"/>
              </a:solidFill>
              <a:latin typeface="Arial" charset="0"/>
            </a:endParaRPr>
          </a:p>
        </p:txBody>
      </p:sp>
      <p:pic>
        <p:nvPicPr>
          <p:cNvPr id="28674"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137209832"/>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2" name="1 Rectángulo"/>
          <p:cNvSpPr/>
          <p:nvPr/>
        </p:nvSpPr>
        <p:spPr>
          <a:xfrm>
            <a:off x="1640632" y="-15190"/>
            <a:ext cx="8352928" cy="707886"/>
          </a:xfrm>
          <a:prstGeom prst="rect">
            <a:avLst/>
          </a:prstGeom>
        </p:spPr>
        <p:txBody>
          <a:bodyPr wrap="square">
            <a:spAutoFit/>
          </a:bodyPr>
          <a:lstStyle/>
          <a:p>
            <a:r>
              <a:rPr lang="es-ES" sz="4000" dirty="0" smtClean="0">
                <a:solidFill>
                  <a:srgbClr val="333399"/>
                </a:solidFill>
                <a:latin typeface="Arial Black" panose="020B0A04020102020204" pitchFamily="34" charset="0"/>
              </a:rPr>
              <a:t>Viabilidad de la reforma</a:t>
            </a:r>
            <a:endParaRPr lang="es-ES" sz="4000" dirty="0">
              <a:solidFill>
                <a:srgbClr val="333399"/>
              </a:solidFill>
              <a:latin typeface="Arial Black" panose="020B0A04020102020204" pitchFamily="34" charset="0"/>
            </a:endParaRPr>
          </a:p>
        </p:txBody>
      </p:sp>
      <p:sp>
        <p:nvSpPr>
          <p:cNvPr id="3" name="2 Rectángulo"/>
          <p:cNvSpPr/>
          <p:nvPr/>
        </p:nvSpPr>
        <p:spPr>
          <a:xfrm>
            <a:off x="1" y="836712"/>
            <a:ext cx="9921551" cy="6093976"/>
          </a:xfrm>
          <a:prstGeom prst="rect">
            <a:avLst/>
          </a:prstGeom>
        </p:spPr>
        <p:txBody>
          <a:bodyPr wrap="square">
            <a:spAutoFit/>
          </a:bodyPr>
          <a:lstStyle/>
          <a:p>
            <a:pPr marL="571500" indent="-571500" algn="l">
              <a:spcBef>
                <a:spcPts val="600"/>
              </a:spcBef>
              <a:spcAft>
                <a:spcPts val="600"/>
              </a:spcAft>
              <a:buFont typeface="Wingdings" panose="05000000000000000000" pitchFamily="2" charset="2"/>
              <a:buChar char="Ø"/>
            </a:pPr>
            <a:r>
              <a:rPr lang="es-ES" sz="3000" dirty="0" smtClean="0">
                <a:solidFill>
                  <a:srgbClr val="333399"/>
                </a:solidFill>
                <a:latin typeface="Arial" charset="0"/>
              </a:rPr>
              <a:t>Las cinco reformas anteriores fueron lideradas por Cataluña. Una nueva reforma requiere que esa comunidad al menos participe</a:t>
            </a:r>
          </a:p>
          <a:p>
            <a:pPr marL="571500" indent="-571500" algn="l">
              <a:spcBef>
                <a:spcPts val="600"/>
              </a:spcBef>
              <a:spcAft>
                <a:spcPts val="600"/>
              </a:spcAft>
              <a:buFont typeface="Wingdings" panose="05000000000000000000" pitchFamily="2" charset="2"/>
              <a:buChar char="Ø"/>
            </a:pPr>
            <a:r>
              <a:rPr lang="es-ES" sz="3000" dirty="0" smtClean="0">
                <a:solidFill>
                  <a:srgbClr val="333399"/>
                </a:solidFill>
                <a:latin typeface="Arial" charset="0"/>
              </a:rPr>
              <a:t>La mayor viabilidad política se logra si todos ganan. Se requieren 11.000 -13.000 millones adicionales</a:t>
            </a:r>
          </a:p>
          <a:p>
            <a:pPr marL="571500" indent="-571500" algn="l">
              <a:spcBef>
                <a:spcPts val="600"/>
              </a:spcBef>
              <a:spcAft>
                <a:spcPts val="600"/>
              </a:spcAft>
              <a:buFont typeface="Wingdings" panose="05000000000000000000" pitchFamily="2" charset="2"/>
              <a:buChar char="Ø"/>
            </a:pPr>
            <a:r>
              <a:rPr lang="es-ES" sz="3000" dirty="0" smtClean="0">
                <a:solidFill>
                  <a:srgbClr val="333399"/>
                </a:solidFill>
                <a:latin typeface="Arial" charset="0"/>
              </a:rPr>
              <a:t>Lo anterior es imposible sin una reforma fiscal en profundidad, lo que le resta viabilidad política</a:t>
            </a:r>
          </a:p>
          <a:p>
            <a:pPr marL="571500" indent="-571500" algn="l">
              <a:spcBef>
                <a:spcPts val="600"/>
              </a:spcBef>
              <a:spcAft>
                <a:spcPts val="600"/>
              </a:spcAft>
              <a:buFont typeface="Wingdings" panose="05000000000000000000" pitchFamily="2" charset="2"/>
              <a:buChar char="Ø"/>
            </a:pPr>
            <a:r>
              <a:rPr lang="es-ES" sz="3000" dirty="0" smtClean="0">
                <a:solidFill>
                  <a:srgbClr val="333399"/>
                </a:solidFill>
                <a:latin typeface="Arial" charset="0"/>
              </a:rPr>
              <a:t>La prórroga del actual modelo es posible y con pequeños ajustes (como el que se hizo el año pasado para favorecer a Canarias) podría servir para garantizar los servicios públicos del Estado de Bienestar</a:t>
            </a:r>
          </a:p>
        </p:txBody>
      </p:sp>
      <p:pic>
        <p:nvPicPr>
          <p:cNvPr id="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858031499"/>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8" name="Text Box 5"/>
          <p:cNvSpPr>
            <a:spLocks noGrp="1" noChangeArrowheads="1"/>
          </p:cNvSpPr>
          <p:nvPr>
            <p:ph idx="1"/>
          </p:nvPr>
        </p:nvSpPr>
        <p:spPr>
          <a:xfrm>
            <a:off x="495057" y="1604457"/>
            <a:ext cx="8880293" cy="4549729"/>
          </a:xfrm>
          <a:extLs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5270" tIns="47636" rIns="95270" bIns="47636">
            <a:spAutoFit/>
          </a:bodyPr>
          <a:lstStyle/>
          <a:p>
            <a:pPr marL="0" indent="0" algn="ctr">
              <a:lnSpc>
                <a:spcPct val="120000"/>
              </a:lnSpc>
              <a:spcBef>
                <a:spcPct val="50000"/>
              </a:spcBef>
              <a:spcAft>
                <a:spcPct val="40000"/>
              </a:spcAft>
              <a:buNone/>
            </a:pPr>
            <a:r>
              <a:rPr kumimoji="1" lang="es-ES" altLang="es-ES" sz="8000" b="1" dirty="0">
                <a:solidFill>
                  <a:srgbClr val="333399"/>
                </a:solidFill>
                <a:latin typeface="Arial" charset="0"/>
              </a:rPr>
              <a:t>¡Muchas gracias!</a:t>
            </a:r>
          </a:p>
          <a:p>
            <a:pPr marL="0" indent="0">
              <a:lnSpc>
                <a:spcPct val="120000"/>
              </a:lnSpc>
              <a:spcBef>
                <a:spcPct val="50000"/>
              </a:spcBef>
              <a:spcAft>
                <a:spcPct val="40000"/>
              </a:spcAft>
              <a:buNone/>
            </a:pPr>
            <a:endParaRPr kumimoji="1" lang="es-ES" altLang="es-ES" sz="2400" dirty="0">
              <a:solidFill>
                <a:srgbClr val="333399"/>
              </a:solidFill>
              <a:latin typeface="Arial" charset="0"/>
            </a:endParaRPr>
          </a:p>
          <a:p>
            <a:pPr marL="0" indent="0" algn="ctr">
              <a:spcBef>
                <a:spcPts val="600"/>
              </a:spcBef>
              <a:buNone/>
            </a:pPr>
            <a:r>
              <a:rPr kumimoji="1" lang="es-ES" altLang="es-ES" dirty="0">
                <a:solidFill>
                  <a:srgbClr val="333399"/>
                </a:solidFill>
                <a:latin typeface="Arial" charset="0"/>
              </a:rPr>
              <a:t>Seguimos en contacto si lo desean en:</a:t>
            </a:r>
          </a:p>
          <a:p>
            <a:pPr marL="0" indent="0" algn="ctr">
              <a:spcBef>
                <a:spcPts val="600"/>
              </a:spcBef>
              <a:buNone/>
            </a:pPr>
            <a:r>
              <a:rPr kumimoji="1" lang="es-ES" altLang="es-ES" dirty="0" smtClean="0">
                <a:solidFill>
                  <a:srgbClr val="333399"/>
                </a:solidFill>
                <a:latin typeface="Arial" charset="0"/>
              </a:rPr>
              <a:t>alain.cuenca@uah.es</a:t>
            </a:r>
            <a:endParaRPr kumimoji="1" lang="es-ES" altLang="es-ES" dirty="0">
              <a:solidFill>
                <a:srgbClr val="333399"/>
              </a:solidFill>
              <a:latin typeface="Arial" charset="0"/>
            </a:endParaRPr>
          </a:p>
          <a:p>
            <a:pPr marL="0" indent="0" algn="ctr">
              <a:spcBef>
                <a:spcPts val="600"/>
              </a:spcBef>
              <a:buNone/>
            </a:pPr>
            <a:r>
              <a:rPr kumimoji="1" lang="es-ES" altLang="es-ES" dirty="0">
                <a:solidFill>
                  <a:srgbClr val="333399"/>
                </a:solidFill>
                <a:latin typeface="Arial" charset="0"/>
              </a:rPr>
              <a:t>@</a:t>
            </a:r>
            <a:r>
              <a:rPr kumimoji="1" lang="es-ES" altLang="es-ES" dirty="0" err="1">
                <a:solidFill>
                  <a:srgbClr val="333399"/>
                </a:solidFill>
                <a:latin typeface="Arial" charset="0"/>
              </a:rPr>
              <a:t>AlainCuenca</a:t>
            </a:r>
            <a:endParaRPr kumimoji="1" lang="es-ES" altLang="es-ES" dirty="0">
              <a:solidFill>
                <a:srgbClr val="333399"/>
              </a:solidFill>
              <a:latin typeface="Arial" charset="0"/>
            </a:endParaRPr>
          </a:p>
        </p:txBody>
      </p:sp>
      <p:pic>
        <p:nvPicPr>
          <p:cNvPr id="26629" name="Picture 3"/>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3061950" y="5653319"/>
            <a:ext cx="522898" cy="439977"/>
          </a:xfrm>
          <a:prstGeom prst="rect">
            <a:avLst/>
          </a:prstGeom>
          <a:noFill/>
          <a:ln>
            <a:noFill/>
          </a:ln>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solidFill>
                  <a:srgbClr val="000000"/>
                </a:solidFill>
                <a:miter lim="800000"/>
                <a:headEnd/>
                <a:tailEnd/>
              </a14:hiddenLine>
            </a:ext>
          </a:extLst>
        </p:spPr>
      </p:pic>
      <p:pic>
        <p:nvPicPr>
          <p:cNvPr id="6" name="Picture 1"/>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
        <p:nvSpPr>
          <p:cNvPr id="2" name="1 Marcador de pie de página"/>
          <p:cNvSpPr>
            <a:spLocks noGrp="1"/>
          </p:cNvSpPr>
          <p:nvPr>
            <p:ph type="ftr" sz="quarter" idx="11"/>
          </p:nvPr>
        </p:nvSpPr>
        <p:spPr/>
        <p:txBody>
          <a:bodyPr/>
          <a:lstStyle/>
          <a:p>
            <a:r>
              <a:rPr lang="es-ES" smtClean="0"/>
              <a:t>Alain Cuenca. Universidad de Alcalá</a:t>
            </a:r>
            <a:endParaRPr lang="es-ES"/>
          </a:p>
        </p:txBody>
      </p:sp>
      <p:sp>
        <p:nvSpPr>
          <p:cNvPr id="3" name="2 Marcador de número de diapositiva"/>
          <p:cNvSpPr>
            <a:spLocks noGrp="1"/>
          </p:cNvSpPr>
          <p:nvPr>
            <p:ph type="sldNum" sz="quarter" idx="12"/>
          </p:nvPr>
        </p:nvSpPr>
        <p:spPr/>
        <p:txBody>
          <a:bodyPr/>
          <a:lstStyle/>
          <a:p>
            <a:fld id="{CF9A95BC-7D0C-46D0-AA9A-BC9560664680}" type="slidenum">
              <a:rPr lang="es-ES" smtClean="0"/>
              <a:pPr/>
              <a:t>21</a:t>
            </a:fld>
            <a:endParaRPr lang="es-ES"/>
          </a:p>
        </p:txBody>
      </p:sp>
    </p:spTree>
    <p:extLst>
      <p:ext uri="{BB962C8B-B14F-4D97-AF65-F5344CB8AC3E}">
        <p14:creationId xmlns:p14="http://schemas.microsoft.com/office/powerpoint/2010/main" val="2226021980"/>
      </p:ext>
    </p:extLst>
  </p:cSld>
  <p:clrMapOvr>
    <a:masterClrMapping/>
  </p:clrMapOvr>
  <mc:AlternateContent xmlns:mc="http://schemas.openxmlformats.org/markup-compatibility/2006" xmlns:p14="http://schemas.microsoft.com/office/powerpoint/2010/main">
    <mc:Choice Requires="p14">
      <p:transition spd="slow" p14:dur="1400">
        <p14:ripple/>
      </p:transition>
    </mc:Choice>
    <mc:Fallback xmlns="">
      <p:transition spd="slow">
        <p:fade/>
      </p:transition>
    </mc:Fallback>
  </mc:AlternateContent>
  <p:timing>
    <p:tnLst>
      <p:par>
        <p:cTn id="1" dur="indefinite" restart="never" nodeType="tmRoot">
          <p:childTnLst>
            <p:seq concurrent="1" nextAc="seek">
              <p:cTn id="2" dur="indefinite" nodeType="mainSeq"/>
              <p:prevCondLst>
                <p:cond evt="onPrev" delay="0">
                  <p:tgtEl>
                    <p:sldTgt/>
                  </p:tgtEl>
                </p:cond>
              </p:prevCondLst>
              <p:nextCondLst>
                <p:cond evt="onNext" delay="0">
                  <p:tgtEl>
                    <p:sldTgt/>
                  </p:tgtEl>
                </p:cond>
              </p:nextCondLst>
            </p:seq>
          </p:childTnLst>
        </p:cTn>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128464" y="908720"/>
            <a:ext cx="9577064" cy="594073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El debate en el seno de la comisión fue muy intenso </a:t>
            </a:r>
            <a:r>
              <a:rPr lang="es-ES" dirty="0">
                <a:solidFill>
                  <a:srgbClr val="333399"/>
                </a:solidFill>
                <a:latin typeface="Arial" charset="0"/>
              </a:rPr>
              <a:t>sobre suficiencia y </a:t>
            </a:r>
            <a:r>
              <a:rPr lang="es-ES" dirty="0" smtClean="0">
                <a:solidFill>
                  <a:srgbClr val="333399"/>
                </a:solidFill>
                <a:latin typeface="Arial" charset="0"/>
              </a:rPr>
              <a:t>equidad</a:t>
            </a:r>
          </a:p>
          <a:p>
            <a:pPr marL="571500" indent="-571500" algn="l">
              <a:spcBef>
                <a:spcPts val="600"/>
              </a:spcBef>
              <a:spcAft>
                <a:spcPts val="600"/>
              </a:spcAft>
              <a:buFont typeface="Wingdings" panose="05000000000000000000" pitchFamily="2" charset="2"/>
              <a:buChar char="Ø"/>
            </a:pPr>
            <a:r>
              <a:rPr lang="es-ES" dirty="0">
                <a:solidFill>
                  <a:srgbClr val="333399"/>
                </a:solidFill>
                <a:latin typeface="Arial" charset="0"/>
              </a:rPr>
              <a:t>Sobre suficiencia el informe es </a:t>
            </a:r>
            <a:r>
              <a:rPr lang="es-ES" dirty="0" smtClean="0">
                <a:solidFill>
                  <a:srgbClr val="333399"/>
                </a:solidFill>
                <a:latin typeface="Arial" charset="0"/>
              </a:rPr>
              <a:t>confuso, aunque reconoce </a:t>
            </a:r>
            <a:r>
              <a:rPr lang="es-ES" dirty="0">
                <a:solidFill>
                  <a:srgbClr val="333399"/>
                </a:solidFill>
                <a:latin typeface="Arial" charset="0"/>
              </a:rPr>
              <a:t>que desde 2009 las CCAA han perdido peso relativo y ese desequilibrio </a:t>
            </a:r>
            <a:r>
              <a:rPr lang="es-ES" dirty="0" smtClean="0">
                <a:solidFill>
                  <a:srgbClr val="333399"/>
                </a:solidFill>
                <a:latin typeface="Arial" charset="0"/>
              </a:rPr>
              <a:t>vertical debe </a:t>
            </a:r>
            <a:r>
              <a:rPr lang="es-ES" dirty="0">
                <a:solidFill>
                  <a:srgbClr val="333399"/>
                </a:solidFill>
                <a:latin typeface="Arial" charset="0"/>
              </a:rPr>
              <a:t>corregirse</a:t>
            </a:r>
          </a:p>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Se pretende eliminar las diferencias en financiación entre CCAA. La posición mayoritaria era que hay CCAA de régimen común </a:t>
            </a:r>
            <a:r>
              <a:rPr lang="es-ES" dirty="0" err="1" smtClean="0">
                <a:solidFill>
                  <a:srgbClr val="333399"/>
                </a:solidFill>
                <a:latin typeface="Arial" charset="0"/>
              </a:rPr>
              <a:t>sobrefinanciadas</a:t>
            </a:r>
            <a:endParaRPr lang="es-ES" dirty="0" smtClean="0">
              <a:solidFill>
                <a:srgbClr val="333399"/>
              </a:solidFill>
              <a:latin typeface="Arial" charset="0"/>
            </a:endParaRPr>
          </a:p>
        </p:txBody>
      </p:sp>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6" name="5 Rectángulo"/>
          <p:cNvSpPr/>
          <p:nvPr/>
        </p:nvSpPr>
        <p:spPr>
          <a:xfrm>
            <a:off x="1718518" y="116632"/>
            <a:ext cx="8419058" cy="707886"/>
          </a:xfrm>
          <a:prstGeom prst="rect">
            <a:avLst/>
          </a:prstGeom>
        </p:spPr>
        <p:txBody>
          <a:bodyPr wrap="square">
            <a:spAutoFit/>
          </a:bodyPr>
          <a:lstStyle/>
          <a:p>
            <a:pPr>
              <a:spcBef>
                <a:spcPct val="50000"/>
              </a:spcBef>
              <a:spcAft>
                <a:spcPct val="20000"/>
              </a:spcAft>
            </a:pPr>
            <a:r>
              <a:rPr lang="es-ES" sz="4000" dirty="0" smtClean="0">
                <a:solidFill>
                  <a:srgbClr val="333399"/>
                </a:solidFill>
                <a:latin typeface="Arial Black" pitchFamily="34" charset="0"/>
              </a:rPr>
              <a:t>Diagnóstico</a:t>
            </a:r>
            <a:endParaRPr lang="es-ES" sz="4000" b="1" dirty="0">
              <a:solidFill>
                <a:srgbClr val="333399"/>
              </a:solidFill>
              <a:latin typeface="Arial" charset="0"/>
            </a:endParaRPr>
          </a:p>
        </p:txBody>
      </p:sp>
      <p:pic>
        <p:nvPicPr>
          <p:cNvPr id="7"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757676653"/>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128464" y="692696"/>
            <a:ext cx="9721080" cy="1200971"/>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marL="0" indent="0">
              <a:spcBef>
                <a:spcPts val="600"/>
              </a:spcBef>
              <a:spcAft>
                <a:spcPts val="600"/>
              </a:spcAft>
            </a:pPr>
            <a:r>
              <a:rPr lang="es-ES" dirty="0" smtClean="0">
                <a:solidFill>
                  <a:srgbClr val="333399"/>
                </a:solidFill>
                <a:latin typeface="Arial" charset="0"/>
              </a:rPr>
              <a:t>La participación de las CCAA en </a:t>
            </a:r>
            <a:r>
              <a:rPr lang="es-ES" dirty="0">
                <a:solidFill>
                  <a:srgbClr val="333399"/>
                </a:solidFill>
                <a:latin typeface="Arial" charset="0"/>
              </a:rPr>
              <a:t>el </a:t>
            </a:r>
            <a:r>
              <a:rPr lang="es-ES" dirty="0" smtClean="0">
                <a:solidFill>
                  <a:srgbClr val="333399"/>
                </a:solidFill>
                <a:latin typeface="Arial" charset="0"/>
              </a:rPr>
              <a:t>gasto total ha caído 3,7 puntos entre 2009 y 2016</a:t>
            </a:r>
            <a:endParaRPr lang="es-ES" dirty="0">
              <a:solidFill>
                <a:srgbClr val="333399"/>
              </a:solidFill>
              <a:latin typeface="Arial" charset="0"/>
            </a:endParaRPr>
          </a:p>
        </p:txBody>
      </p:sp>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6" name="5 Rectángulo"/>
          <p:cNvSpPr/>
          <p:nvPr/>
        </p:nvSpPr>
        <p:spPr>
          <a:xfrm>
            <a:off x="2510606" y="-27384"/>
            <a:ext cx="7698978" cy="707886"/>
          </a:xfrm>
          <a:prstGeom prst="rect">
            <a:avLst/>
          </a:prstGeom>
        </p:spPr>
        <p:txBody>
          <a:bodyPr wrap="square">
            <a:spAutoFit/>
          </a:bodyPr>
          <a:lstStyle/>
          <a:p>
            <a:pPr>
              <a:spcBef>
                <a:spcPct val="50000"/>
              </a:spcBef>
              <a:spcAft>
                <a:spcPct val="20000"/>
              </a:spcAft>
            </a:pPr>
            <a:r>
              <a:rPr lang="es-ES" sz="4000" dirty="0" smtClean="0">
                <a:solidFill>
                  <a:srgbClr val="333399"/>
                </a:solidFill>
                <a:latin typeface="Arial Black" pitchFamily="34" charset="0"/>
              </a:rPr>
              <a:t>Desequilibrio vertical</a:t>
            </a:r>
            <a:endParaRPr lang="es-ES" sz="4000" b="1" dirty="0">
              <a:solidFill>
                <a:srgbClr val="333399"/>
              </a:solidFill>
              <a:latin typeface="Arial" charset="0"/>
            </a:endParaRPr>
          </a:p>
        </p:txBody>
      </p:sp>
      <p:pic>
        <p:nvPicPr>
          <p:cNvPr id="102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57126" y="1844824"/>
            <a:ext cx="9792418" cy="3579714"/>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1027" name="Picture 3"/>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352600" y="5424538"/>
            <a:ext cx="7383027" cy="131683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8" name="Picture 2"/>
          <p:cNvPicPr>
            <a:picLocks noChangeAspect="1" noChangeArrowheads="1"/>
          </p:cNvPicPr>
          <p:nvPr/>
        </p:nvPicPr>
        <p:blipFill>
          <a:blip r:embed="rId5">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086254430"/>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56456" y="680502"/>
            <a:ext cx="9954120" cy="3139963"/>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marL="0" indent="0" algn="l">
              <a:spcBef>
                <a:spcPts val="600"/>
              </a:spcBef>
              <a:spcAft>
                <a:spcPts val="600"/>
              </a:spcAft>
            </a:pPr>
            <a:r>
              <a:rPr lang="es-ES" sz="2800" dirty="0" smtClean="0">
                <a:solidFill>
                  <a:srgbClr val="333399"/>
                </a:solidFill>
                <a:latin typeface="Arial" charset="0"/>
              </a:rPr>
              <a:t>La Comisión sobreestima las diferencias (a mi juicio) porque:</a:t>
            </a:r>
          </a:p>
          <a:p>
            <a:pPr marL="571500" indent="-571500" algn="l">
              <a:spcBef>
                <a:spcPts val="600"/>
              </a:spcBef>
              <a:spcAft>
                <a:spcPts val="600"/>
              </a:spcAft>
              <a:buFontTx/>
              <a:buChar char="-"/>
            </a:pPr>
            <a:r>
              <a:rPr lang="es-ES" sz="2800" dirty="0" smtClean="0">
                <a:solidFill>
                  <a:srgbClr val="333399"/>
                </a:solidFill>
                <a:latin typeface="Arial" charset="0"/>
              </a:rPr>
              <a:t>Utiliza la población ajustada, definida sólo para servicios públicos fundamentales, para la financiación total</a:t>
            </a:r>
          </a:p>
          <a:p>
            <a:pPr marL="571500" indent="-571500" algn="l">
              <a:spcBef>
                <a:spcPts val="600"/>
              </a:spcBef>
              <a:spcAft>
                <a:spcPts val="600"/>
              </a:spcAft>
              <a:buFontTx/>
              <a:buChar char="-"/>
            </a:pPr>
            <a:r>
              <a:rPr lang="es-ES" sz="2800" dirty="0" smtClean="0">
                <a:solidFill>
                  <a:srgbClr val="333399"/>
                </a:solidFill>
                <a:latin typeface="Arial" charset="0"/>
              </a:rPr>
              <a:t>Se ha negado a considerar La Rioja y Cantabria como casos excepcionales</a:t>
            </a:r>
          </a:p>
          <a:p>
            <a:pPr marL="0" indent="0" algn="l">
              <a:spcBef>
                <a:spcPts val="600"/>
              </a:spcBef>
              <a:spcAft>
                <a:spcPts val="600"/>
              </a:spcAft>
            </a:pPr>
            <a:endParaRPr lang="es-ES" sz="2800" dirty="0">
              <a:solidFill>
                <a:srgbClr val="333399"/>
              </a:solidFill>
              <a:latin typeface="Arial" charset="0"/>
            </a:endParaRPr>
          </a:p>
        </p:txBody>
      </p:sp>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6" name="5 Rectángulo"/>
          <p:cNvSpPr/>
          <p:nvPr/>
        </p:nvSpPr>
        <p:spPr>
          <a:xfrm>
            <a:off x="2510606" y="-27384"/>
            <a:ext cx="7698978" cy="707886"/>
          </a:xfrm>
          <a:prstGeom prst="rect">
            <a:avLst/>
          </a:prstGeom>
        </p:spPr>
        <p:txBody>
          <a:bodyPr wrap="square">
            <a:spAutoFit/>
          </a:bodyPr>
          <a:lstStyle/>
          <a:p>
            <a:pPr>
              <a:spcBef>
                <a:spcPct val="50000"/>
              </a:spcBef>
              <a:spcAft>
                <a:spcPct val="20000"/>
              </a:spcAft>
            </a:pPr>
            <a:r>
              <a:rPr lang="es-ES" sz="4000" dirty="0" smtClean="0">
                <a:solidFill>
                  <a:srgbClr val="333399"/>
                </a:solidFill>
                <a:latin typeface="Arial Black" pitchFamily="34" charset="0"/>
              </a:rPr>
              <a:t>Desigualdad territorial</a:t>
            </a:r>
            <a:endParaRPr lang="es-ES" sz="4000" b="1" dirty="0">
              <a:solidFill>
                <a:srgbClr val="333399"/>
              </a:solidFill>
              <a:latin typeface="Arial" charset="0"/>
            </a:endParaRPr>
          </a:p>
        </p:txBody>
      </p:sp>
      <p:pic>
        <p:nvPicPr>
          <p:cNvPr id="2050"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889963" y="3126705"/>
            <a:ext cx="6591429" cy="3758679"/>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pic>
        <p:nvPicPr>
          <p:cNvPr id="7" name="Picture 2"/>
          <p:cNvPicPr>
            <a:picLocks noChangeAspect="1" noChangeArrowheads="1"/>
          </p:cNvPicPr>
          <p:nvPr/>
        </p:nvPicPr>
        <p:blipFill>
          <a:blip r:embed="rId4">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181071201"/>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128464" y="872066"/>
            <a:ext cx="9721080" cy="5725286"/>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marL="0" indent="0" algn="l">
              <a:spcBef>
                <a:spcPts val="600"/>
              </a:spcBef>
              <a:spcAft>
                <a:spcPts val="600"/>
              </a:spcAft>
            </a:pPr>
            <a:r>
              <a:rPr lang="es-ES" sz="2800" dirty="0" smtClean="0">
                <a:solidFill>
                  <a:srgbClr val="333399"/>
                </a:solidFill>
                <a:latin typeface="Arial" charset="0"/>
              </a:rPr>
              <a:t>La Comisión entiende que si se reconoce la existencia de desequilibrio vertical y se identifican desigualdades horizontales, su corrección necesitará recursos adicionales que provendrán de (pág. 40):</a:t>
            </a:r>
          </a:p>
          <a:p>
            <a:pPr marL="419100" lvl="2" indent="0" algn="l">
              <a:spcBef>
                <a:spcPts val="600"/>
              </a:spcBef>
              <a:spcAft>
                <a:spcPts val="600"/>
              </a:spcAft>
            </a:pPr>
            <a:r>
              <a:rPr lang="es-ES" sz="2800" dirty="0">
                <a:solidFill>
                  <a:srgbClr val="333399"/>
                </a:solidFill>
                <a:latin typeface="Arial" charset="0"/>
              </a:rPr>
              <a:t>a) </a:t>
            </a:r>
            <a:r>
              <a:rPr lang="es-ES" sz="2800" dirty="0" smtClean="0">
                <a:solidFill>
                  <a:srgbClr val="333399"/>
                </a:solidFill>
                <a:latin typeface="Arial" charset="0"/>
              </a:rPr>
              <a:t>Establecer transferencias </a:t>
            </a:r>
            <a:r>
              <a:rPr lang="es-ES" sz="2800" dirty="0">
                <a:solidFill>
                  <a:srgbClr val="333399"/>
                </a:solidFill>
                <a:latin typeface="Arial" charset="0"/>
              </a:rPr>
              <a:t>de nivelación vertical </a:t>
            </a:r>
            <a:r>
              <a:rPr lang="es-ES" sz="2800" dirty="0" smtClean="0">
                <a:solidFill>
                  <a:srgbClr val="333399"/>
                </a:solidFill>
                <a:latin typeface="Arial" charset="0"/>
              </a:rPr>
              <a:t>para </a:t>
            </a:r>
            <a:r>
              <a:rPr lang="es-ES" sz="2800" dirty="0">
                <a:solidFill>
                  <a:srgbClr val="333399"/>
                </a:solidFill>
                <a:latin typeface="Arial" charset="0"/>
              </a:rPr>
              <a:t>equilibrar los ingresos de las CCAA </a:t>
            </a:r>
            <a:r>
              <a:rPr lang="es-ES" sz="2800" dirty="0" smtClean="0">
                <a:solidFill>
                  <a:srgbClr val="333399"/>
                </a:solidFill>
                <a:latin typeface="Arial" charset="0"/>
              </a:rPr>
              <a:t>con </a:t>
            </a:r>
            <a:r>
              <a:rPr lang="es-ES" sz="2800" dirty="0">
                <a:solidFill>
                  <a:srgbClr val="333399"/>
                </a:solidFill>
                <a:latin typeface="Arial" charset="0"/>
              </a:rPr>
              <a:t>los niveles de gasto en SPF considerados </a:t>
            </a:r>
            <a:r>
              <a:rPr lang="es-ES" sz="2800" dirty="0" smtClean="0">
                <a:solidFill>
                  <a:srgbClr val="333399"/>
                </a:solidFill>
                <a:latin typeface="Arial" charset="0"/>
              </a:rPr>
              <a:t>necesarios</a:t>
            </a:r>
            <a:endParaRPr lang="es-ES" sz="2800" dirty="0">
              <a:solidFill>
                <a:srgbClr val="333399"/>
              </a:solidFill>
              <a:latin typeface="Arial" charset="0"/>
            </a:endParaRPr>
          </a:p>
          <a:p>
            <a:pPr marL="419100" lvl="2" indent="0" algn="l">
              <a:spcBef>
                <a:spcPts val="600"/>
              </a:spcBef>
              <a:spcAft>
                <a:spcPts val="600"/>
              </a:spcAft>
            </a:pPr>
            <a:r>
              <a:rPr lang="es-ES" sz="2800" dirty="0">
                <a:solidFill>
                  <a:srgbClr val="333399"/>
                </a:solidFill>
                <a:latin typeface="Arial" charset="0"/>
              </a:rPr>
              <a:t>b) Reasignar los actuales porcentajes de participación </a:t>
            </a:r>
            <a:r>
              <a:rPr lang="es-ES" sz="2800" dirty="0" smtClean="0">
                <a:solidFill>
                  <a:srgbClr val="333399"/>
                </a:solidFill>
                <a:latin typeface="Arial" charset="0"/>
              </a:rPr>
              <a:t>en impuestos, </a:t>
            </a:r>
            <a:r>
              <a:rPr lang="es-ES" sz="2800" dirty="0">
                <a:solidFill>
                  <a:srgbClr val="333399"/>
                </a:solidFill>
                <a:latin typeface="Arial" charset="0"/>
              </a:rPr>
              <a:t>de manera que cubran la totalidad del gasto en SPF a financiar de cada una de </a:t>
            </a:r>
            <a:r>
              <a:rPr lang="es-ES" sz="2800" dirty="0" smtClean="0">
                <a:solidFill>
                  <a:srgbClr val="333399"/>
                </a:solidFill>
                <a:latin typeface="Arial" charset="0"/>
              </a:rPr>
              <a:t>ellas</a:t>
            </a:r>
            <a:endParaRPr lang="es-ES" sz="2800" dirty="0">
              <a:solidFill>
                <a:srgbClr val="333399"/>
              </a:solidFill>
              <a:latin typeface="Arial" charset="0"/>
            </a:endParaRPr>
          </a:p>
          <a:p>
            <a:pPr marL="419100" lvl="2" indent="0" algn="l">
              <a:spcBef>
                <a:spcPts val="600"/>
              </a:spcBef>
              <a:spcAft>
                <a:spcPts val="600"/>
              </a:spcAft>
            </a:pPr>
            <a:r>
              <a:rPr lang="es-ES" sz="2800" dirty="0">
                <a:solidFill>
                  <a:srgbClr val="333399"/>
                </a:solidFill>
                <a:latin typeface="Arial" charset="0"/>
              </a:rPr>
              <a:t>c) Aumentar la recaudación </a:t>
            </a:r>
            <a:r>
              <a:rPr lang="es-ES" sz="2800" dirty="0" smtClean="0">
                <a:solidFill>
                  <a:srgbClr val="333399"/>
                </a:solidFill>
                <a:latin typeface="Arial" charset="0"/>
              </a:rPr>
              <a:t>de </a:t>
            </a:r>
            <a:r>
              <a:rPr lang="es-ES" sz="2800" dirty="0">
                <a:solidFill>
                  <a:srgbClr val="333399"/>
                </a:solidFill>
                <a:latin typeface="Arial" charset="0"/>
              </a:rPr>
              <a:t>las CCAA mediante el ejercicio de su capacidad </a:t>
            </a:r>
            <a:r>
              <a:rPr lang="es-ES" sz="2800" dirty="0" smtClean="0">
                <a:solidFill>
                  <a:srgbClr val="333399"/>
                </a:solidFill>
                <a:latin typeface="Arial" charset="0"/>
              </a:rPr>
              <a:t>normativa</a:t>
            </a:r>
            <a:endParaRPr lang="es-ES" sz="2800" dirty="0">
              <a:solidFill>
                <a:srgbClr val="333399"/>
              </a:solidFill>
              <a:latin typeface="Arial" charset="0"/>
            </a:endParaRPr>
          </a:p>
        </p:txBody>
      </p:sp>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6" name="5 Rectángulo"/>
          <p:cNvSpPr/>
          <p:nvPr/>
        </p:nvSpPr>
        <p:spPr>
          <a:xfrm>
            <a:off x="2510606" y="-27384"/>
            <a:ext cx="7698978" cy="707886"/>
          </a:xfrm>
          <a:prstGeom prst="rect">
            <a:avLst/>
          </a:prstGeom>
        </p:spPr>
        <p:txBody>
          <a:bodyPr wrap="square">
            <a:spAutoFit/>
          </a:bodyPr>
          <a:lstStyle/>
          <a:p>
            <a:pPr>
              <a:spcBef>
                <a:spcPct val="50000"/>
              </a:spcBef>
              <a:spcAft>
                <a:spcPct val="20000"/>
              </a:spcAft>
            </a:pPr>
            <a:r>
              <a:rPr lang="es-ES" sz="4000" dirty="0" smtClean="0">
                <a:solidFill>
                  <a:srgbClr val="333399"/>
                </a:solidFill>
                <a:latin typeface="Arial Black" pitchFamily="34" charset="0"/>
              </a:rPr>
              <a:t>Recursos adicionales</a:t>
            </a:r>
            <a:endParaRPr lang="es-ES" sz="4000" b="1" dirty="0">
              <a:solidFill>
                <a:srgbClr val="333399"/>
              </a:solidFill>
              <a:latin typeface="Arial" charset="0"/>
            </a:endParaRPr>
          </a:p>
        </p:txBody>
      </p:sp>
      <p:pic>
        <p:nvPicPr>
          <p:cNvPr id="7"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15433568"/>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128464" y="836712"/>
            <a:ext cx="9433048" cy="576316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El sistema de financiación propuesto es:</a:t>
            </a:r>
            <a:endParaRPr lang="es-ES" dirty="0">
              <a:solidFill>
                <a:srgbClr val="333399"/>
              </a:solidFill>
              <a:latin typeface="Arial" charset="0"/>
            </a:endParaRPr>
          </a:p>
          <a:p>
            <a:pPr marL="0" indent="0">
              <a:spcBef>
                <a:spcPts val="600"/>
              </a:spcBef>
              <a:spcAft>
                <a:spcPts val="600"/>
              </a:spcAft>
            </a:pPr>
            <a:r>
              <a:rPr lang="es-ES" dirty="0" smtClean="0">
                <a:solidFill>
                  <a:srgbClr val="333399"/>
                </a:solidFill>
                <a:latin typeface="Arial" charset="0"/>
              </a:rPr>
              <a:t>NF = CT+FBF+FNV+FCF</a:t>
            </a:r>
            <a:endParaRPr lang="es-ES" dirty="0">
              <a:solidFill>
                <a:srgbClr val="333399"/>
              </a:solidFill>
              <a:latin typeface="Arial" charset="0"/>
            </a:endParaRPr>
          </a:p>
          <a:p>
            <a:pPr marL="0" indent="0" algn="just">
              <a:spcBef>
                <a:spcPts val="600"/>
              </a:spcBef>
              <a:spcAft>
                <a:spcPts val="600"/>
              </a:spcAft>
            </a:pPr>
            <a:r>
              <a:rPr lang="es-ES" dirty="0" smtClean="0">
                <a:solidFill>
                  <a:srgbClr val="333399"/>
                </a:solidFill>
                <a:latin typeface="Arial" charset="0"/>
              </a:rPr>
              <a:t>NF: Necesidades de Financiación</a:t>
            </a:r>
          </a:p>
          <a:p>
            <a:pPr marL="0" indent="0" algn="just">
              <a:spcBef>
                <a:spcPts val="600"/>
              </a:spcBef>
              <a:spcAft>
                <a:spcPts val="600"/>
              </a:spcAft>
            </a:pPr>
            <a:r>
              <a:rPr lang="es-ES" dirty="0" smtClean="0">
                <a:solidFill>
                  <a:srgbClr val="333399"/>
                </a:solidFill>
                <a:latin typeface="Arial" charset="0"/>
              </a:rPr>
              <a:t>CT: Capacidad Tributaria</a:t>
            </a:r>
          </a:p>
          <a:p>
            <a:pPr marL="0" indent="0" algn="just">
              <a:spcBef>
                <a:spcPts val="600"/>
              </a:spcBef>
              <a:spcAft>
                <a:spcPts val="600"/>
              </a:spcAft>
            </a:pPr>
            <a:r>
              <a:rPr lang="es-ES" dirty="0" smtClean="0">
                <a:solidFill>
                  <a:srgbClr val="333399"/>
                </a:solidFill>
                <a:latin typeface="Arial" charset="0"/>
              </a:rPr>
              <a:t>FBF: Fondo Básico de Financiación</a:t>
            </a:r>
          </a:p>
          <a:p>
            <a:pPr marL="0" indent="0" algn="just">
              <a:spcBef>
                <a:spcPts val="600"/>
              </a:spcBef>
              <a:spcAft>
                <a:spcPts val="600"/>
              </a:spcAft>
            </a:pPr>
            <a:r>
              <a:rPr lang="es-ES" dirty="0" smtClean="0">
                <a:solidFill>
                  <a:srgbClr val="333399"/>
                </a:solidFill>
                <a:latin typeface="Arial" charset="0"/>
              </a:rPr>
              <a:t>FNV: Fondo de Nivelación Vertical</a:t>
            </a:r>
          </a:p>
          <a:p>
            <a:pPr marL="0" indent="0" algn="l">
              <a:spcBef>
                <a:spcPts val="600"/>
              </a:spcBef>
              <a:spcAft>
                <a:spcPts val="600"/>
              </a:spcAft>
            </a:pPr>
            <a:r>
              <a:rPr lang="es-ES" dirty="0" smtClean="0">
                <a:solidFill>
                  <a:srgbClr val="333399"/>
                </a:solidFill>
                <a:latin typeface="Arial" charset="0"/>
              </a:rPr>
              <a:t>FCF: Fondo Complementario de Financiación</a:t>
            </a:r>
          </a:p>
          <a:p>
            <a:pPr marL="0" indent="0" algn="l">
              <a:spcBef>
                <a:spcPts val="600"/>
              </a:spcBef>
              <a:spcAft>
                <a:spcPts val="600"/>
              </a:spcAft>
            </a:pPr>
            <a:r>
              <a:rPr lang="es-ES" dirty="0" smtClean="0">
                <a:solidFill>
                  <a:srgbClr val="333399"/>
                </a:solidFill>
                <a:latin typeface="Arial" charset="0"/>
              </a:rPr>
              <a:t>El CTPE añade un fondo para SQ</a:t>
            </a:r>
          </a:p>
        </p:txBody>
      </p:sp>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2" name="1 Rectángulo"/>
          <p:cNvSpPr/>
          <p:nvPr/>
        </p:nvSpPr>
        <p:spPr>
          <a:xfrm>
            <a:off x="1755554" y="116632"/>
            <a:ext cx="7805958" cy="707886"/>
          </a:xfrm>
          <a:prstGeom prst="rect">
            <a:avLst/>
          </a:prstGeom>
        </p:spPr>
        <p:txBody>
          <a:bodyPr wrap="square">
            <a:spAutoFit/>
          </a:bodyPr>
          <a:lstStyle/>
          <a:p>
            <a:r>
              <a:rPr lang="es-ES" sz="4000" dirty="0" smtClean="0">
                <a:solidFill>
                  <a:srgbClr val="333399"/>
                </a:solidFill>
                <a:latin typeface="Arial Black" panose="020B0A04020102020204" pitchFamily="34" charset="0"/>
              </a:rPr>
              <a:t>Esquema general del SFA</a:t>
            </a:r>
            <a:endParaRPr lang="es-ES" sz="4000" dirty="0">
              <a:solidFill>
                <a:srgbClr val="333399"/>
              </a:solidFill>
              <a:latin typeface="Arial Black" panose="020B0A04020102020204" pitchFamily="34" charset="0"/>
            </a:endParaRPr>
          </a:p>
        </p:txBody>
      </p:sp>
      <p:pic>
        <p:nvPicPr>
          <p:cNvPr id="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667648058"/>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200472" y="836712"/>
            <a:ext cx="9361040" cy="6094618"/>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marL="571500" indent="-571500" algn="l">
              <a:spcBef>
                <a:spcPts val="600"/>
              </a:spcBef>
              <a:spcAft>
                <a:spcPts val="600"/>
              </a:spcAft>
              <a:buFont typeface="Wingdings" panose="05000000000000000000" pitchFamily="2" charset="2"/>
              <a:buChar char="Ø"/>
            </a:pPr>
            <a:r>
              <a:rPr lang="es-ES" dirty="0">
                <a:solidFill>
                  <a:srgbClr val="333399"/>
                </a:solidFill>
                <a:latin typeface="Arial" charset="0"/>
              </a:rPr>
              <a:t>La Comisión recomienda mantener la estructura básica de la actual </a:t>
            </a:r>
            <a:r>
              <a:rPr lang="es-ES" dirty="0" smtClean="0">
                <a:solidFill>
                  <a:srgbClr val="333399"/>
                </a:solidFill>
                <a:latin typeface="Arial" charset="0"/>
              </a:rPr>
              <a:t>fórmula</a:t>
            </a:r>
          </a:p>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Cuatro bloques</a:t>
            </a:r>
            <a:r>
              <a:rPr lang="es-ES" dirty="0">
                <a:solidFill>
                  <a:srgbClr val="333399"/>
                </a:solidFill>
                <a:latin typeface="Arial" charset="0"/>
              </a:rPr>
              <a:t>:</a:t>
            </a:r>
            <a:r>
              <a:rPr lang="es-ES" dirty="0" smtClean="0">
                <a:solidFill>
                  <a:srgbClr val="333399"/>
                </a:solidFill>
                <a:latin typeface="Arial" charset="0"/>
              </a:rPr>
              <a:t> i) sanidad</a:t>
            </a:r>
            <a:r>
              <a:rPr lang="es-ES" dirty="0">
                <a:solidFill>
                  <a:srgbClr val="333399"/>
                </a:solidFill>
                <a:latin typeface="Arial" charset="0"/>
              </a:rPr>
              <a:t>, </a:t>
            </a:r>
            <a:r>
              <a:rPr lang="es-ES" dirty="0" smtClean="0">
                <a:solidFill>
                  <a:srgbClr val="333399"/>
                </a:solidFill>
                <a:latin typeface="Arial" charset="0"/>
              </a:rPr>
              <a:t>ii) educación</a:t>
            </a:r>
            <a:r>
              <a:rPr lang="es-ES" dirty="0">
                <a:solidFill>
                  <a:srgbClr val="333399"/>
                </a:solidFill>
                <a:latin typeface="Arial" charset="0"/>
              </a:rPr>
              <a:t>, </a:t>
            </a:r>
            <a:r>
              <a:rPr lang="es-ES" dirty="0" smtClean="0">
                <a:solidFill>
                  <a:srgbClr val="333399"/>
                </a:solidFill>
                <a:latin typeface="Arial" charset="0"/>
              </a:rPr>
              <a:t>iii) protección </a:t>
            </a:r>
            <a:r>
              <a:rPr lang="es-ES" dirty="0">
                <a:solidFill>
                  <a:srgbClr val="333399"/>
                </a:solidFill>
                <a:latin typeface="Arial" charset="0"/>
              </a:rPr>
              <a:t>social  y </a:t>
            </a:r>
            <a:r>
              <a:rPr lang="es-ES" dirty="0" smtClean="0">
                <a:solidFill>
                  <a:srgbClr val="333399"/>
                </a:solidFill>
                <a:latin typeface="Arial" charset="0"/>
              </a:rPr>
              <a:t>iv) otros servicios</a:t>
            </a:r>
          </a:p>
          <a:p>
            <a:pPr marL="571500" indent="-571500" algn="l">
              <a:spcBef>
                <a:spcPts val="600"/>
              </a:spcBef>
              <a:spcAft>
                <a:spcPts val="600"/>
              </a:spcAft>
              <a:buFont typeface="Wingdings" panose="05000000000000000000" pitchFamily="2" charset="2"/>
              <a:buChar char="Ø"/>
            </a:pPr>
            <a:r>
              <a:rPr lang="es-ES" dirty="0">
                <a:solidFill>
                  <a:srgbClr val="333399"/>
                </a:solidFill>
                <a:latin typeface="Arial" charset="0"/>
              </a:rPr>
              <a:t>N</a:t>
            </a:r>
            <a:r>
              <a:rPr lang="es-ES" dirty="0" smtClean="0">
                <a:solidFill>
                  <a:srgbClr val="333399"/>
                </a:solidFill>
                <a:latin typeface="Arial" charset="0"/>
              </a:rPr>
              <a:t>ovedad importante es la inclusión del cuarto bloque en el indicador</a:t>
            </a:r>
          </a:p>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Se parte de población/usuarios con </a:t>
            </a:r>
            <a:r>
              <a:rPr lang="es-ES_tradnl" dirty="0" smtClean="0">
                <a:solidFill>
                  <a:srgbClr val="333399"/>
                </a:solidFill>
                <a:latin typeface="Arial" charset="0"/>
              </a:rPr>
              <a:t>variables correctoras: insularidad</a:t>
            </a:r>
            <a:r>
              <a:rPr lang="es-ES_tradnl" dirty="0">
                <a:solidFill>
                  <a:srgbClr val="333399"/>
                </a:solidFill>
                <a:latin typeface="Arial" charset="0"/>
              </a:rPr>
              <a:t>, </a:t>
            </a:r>
            <a:r>
              <a:rPr lang="es-ES_tradnl" dirty="0" smtClean="0">
                <a:solidFill>
                  <a:srgbClr val="333399"/>
                </a:solidFill>
                <a:latin typeface="Arial" charset="0"/>
              </a:rPr>
              <a:t>extensión </a:t>
            </a:r>
            <a:r>
              <a:rPr lang="es-ES_tradnl" dirty="0">
                <a:solidFill>
                  <a:srgbClr val="333399"/>
                </a:solidFill>
                <a:latin typeface="Arial" charset="0"/>
              </a:rPr>
              <a:t>del </a:t>
            </a:r>
            <a:r>
              <a:rPr lang="es-ES_tradnl" dirty="0" smtClean="0">
                <a:solidFill>
                  <a:srgbClr val="333399"/>
                </a:solidFill>
                <a:latin typeface="Arial" charset="0"/>
              </a:rPr>
              <a:t>territorio, dispersión </a:t>
            </a:r>
            <a:r>
              <a:rPr lang="es-ES_tradnl" dirty="0">
                <a:solidFill>
                  <a:srgbClr val="333399"/>
                </a:solidFill>
                <a:latin typeface="Arial" charset="0"/>
              </a:rPr>
              <a:t>de la </a:t>
            </a:r>
            <a:r>
              <a:rPr lang="es-ES_tradnl" dirty="0" smtClean="0">
                <a:solidFill>
                  <a:srgbClr val="333399"/>
                </a:solidFill>
                <a:latin typeface="Arial" charset="0"/>
              </a:rPr>
              <a:t>población, existencia </a:t>
            </a:r>
            <a:r>
              <a:rPr lang="es-ES_tradnl" dirty="0">
                <a:solidFill>
                  <a:srgbClr val="333399"/>
                </a:solidFill>
                <a:latin typeface="Arial" charset="0"/>
              </a:rPr>
              <a:t>de costes </a:t>
            </a:r>
            <a:r>
              <a:rPr lang="es-ES_tradnl" dirty="0" smtClean="0">
                <a:solidFill>
                  <a:srgbClr val="333399"/>
                </a:solidFill>
                <a:latin typeface="Arial" charset="0"/>
              </a:rPr>
              <a:t>fijos </a:t>
            </a:r>
            <a:endParaRPr lang="es-ES" dirty="0">
              <a:solidFill>
                <a:srgbClr val="333399"/>
              </a:solidFill>
              <a:latin typeface="Arial" charset="0"/>
            </a:endParaRPr>
          </a:p>
        </p:txBody>
      </p:sp>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2" name="1 Rectángulo"/>
          <p:cNvSpPr/>
          <p:nvPr/>
        </p:nvSpPr>
        <p:spPr>
          <a:xfrm>
            <a:off x="2115594" y="44624"/>
            <a:ext cx="7805958" cy="707886"/>
          </a:xfrm>
          <a:prstGeom prst="rect">
            <a:avLst/>
          </a:prstGeom>
        </p:spPr>
        <p:txBody>
          <a:bodyPr wrap="square">
            <a:spAutoFit/>
          </a:bodyPr>
          <a:lstStyle/>
          <a:p>
            <a:r>
              <a:rPr lang="es-ES" sz="4000" dirty="0" smtClean="0">
                <a:solidFill>
                  <a:srgbClr val="333399"/>
                </a:solidFill>
                <a:latin typeface="Arial Black" panose="020B0A04020102020204" pitchFamily="34" charset="0"/>
              </a:rPr>
              <a:t>La población ajustada</a:t>
            </a:r>
            <a:endParaRPr lang="es-ES" sz="4000" dirty="0">
              <a:solidFill>
                <a:srgbClr val="333399"/>
              </a:solidFill>
              <a:latin typeface="Arial Black" panose="020B0A04020102020204" pitchFamily="34" charset="0"/>
            </a:endParaRPr>
          </a:p>
        </p:txBody>
      </p:sp>
      <p:pic>
        <p:nvPicPr>
          <p:cNvPr id="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2324452753"/>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5" name="Text Box 3"/>
          <p:cNvSpPr txBox="1">
            <a:spLocks noChangeArrowheads="1"/>
          </p:cNvSpPr>
          <p:nvPr/>
        </p:nvSpPr>
        <p:spPr bwMode="auto">
          <a:xfrm>
            <a:off x="200472" y="692696"/>
            <a:ext cx="9361040" cy="594073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wrap="square"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marL="571500" indent="-571500" algn="l">
              <a:spcBef>
                <a:spcPts val="600"/>
              </a:spcBef>
              <a:spcAft>
                <a:spcPts val="600"/>
              </a:spcAft>
              <a:buFont typeface="Wingdings" panose="05000000000000000000" pitchFamily="2" charset="2"/>
              <a:buChar char="Ø"/>
            </a:pPr>
            <a:r>
              <a:rPr lang="es-ES_tradnl" dirty="0" smtClean="0">
                <a:solidFill>
                  <a:srgbClr val="333399"/>
                </a:solidFill>
                <a:latin typeface="Arial" charset="0"/>
              </a:rPr>
              <a:t>La </a:t>
            </a:r>
            <a:r>
              <a:rPr lang="es-ES_tradnl" dirty="0">
                <a:solidFill>
                  <a:srgbClr val="333399"/>
                </a:solidFill>
                <a:latin typeface="Arial" charset="0"/>
              </a:rPr>
              <a:t>Comisión </a:t>
            </a:r>
            <a:r>
              <a:rPr lang="es-ES_tradnl" dirty="0" smtClean="0">
                <a:solidFill>
                  <a:srgbClr val="333399"/>
                </a:solidFill>
                <a:latin typeface="Arial" charset="0"/>
              </a:rPr>
              <a:t>recomendó arbitrar un sistema de IVA colegiado. El CTPE lo ha descartado</a:t>
            </a:r>
          </a:p>
          <a:p>
            <a:pPr marL="571500" indent="-571500" algn="l">
              <a:spcBef>
                <a:spcPts val="600"/>
              </a:spcBef>
              <a:spcAft>
                <a:spcPts val="600"/>
              </a:spcAft>
              <a:buFont typeface="Wingdings" panose="05000000000000000000" pitchFamily="2" charset="2"/>
              <a:buChar char="Ø"/>
            </a:pPr>
            <a:r>
              <a:rPr lang="es-ES_tradnl" dirty="0" smtClean="0">
                <a:solidFill>
                  <a:srgbClr val="333399"/>
                </a:solidFill>
                <a:latin typeface="Arial" charset="0"/>
              </a:rPr>
              <a:t>Incorporar a </a:t>
            </a:r>
            <a:r>
              <a:rPr lang="es-ES_tradnl" dirty="0">
                <a:solidFill>
                  <a:srgbClr val="333399"/>
                </a:solidFill>
                <a:latin typeface="Arial" charset="0"/>
              </a:rPr>
              <a:t>la cesta </a:t>
            </a:r>
            <a:r>
              <a:rPr lang="es-ES_tradnl" dirty="0" smtClean="0">
                <a:solidFill>
                  <a:srgbClr val="333399"/>
                </a:solidFill>
                <a:latin typeface="Arial" charset="0"/>
              </a:rPr>
              <a:t>el I. </a:t>
            </a:r>
            <a:r>
              <a:rPr lang="es-ES_tradnl" dirty="0">
                <a:solidFill>
                  <a:srgbClr val="333399"/>
                </a:solidFill>
                <a:latin typeface="Arial" charset="0"/>
              </a:rPr>
              <a:t>sobre depósitos en entidades de </a:t>
            </a:r>
            <a:r>
              <a:rPr lang="es-ES_tradnl" dirty="0" smtClean="0">
                <a:solidFill>
                  <a:srgbClr val="333399"/>
                </a:solidFill>
                <a:latin typeface="Arial" charset="0"/>
              </a:rPr>
              <a:t>crédito y el I. </a:t>
            </a:r>
            <a:r>
              <a:rPr lang="es-ES_tradnl" dirty="0">
                <a:solidFill>
                  <a:srgbClr val="333399"/>
                </a:solidFill>
                <a:latin typeface="Arial" charset="0"/>
              </a:rPr>
              <a:t>sobre actividades de </a:t>
            </a:r>
            <a:r>
              <a:rPr lang="es-ES_tradnl" dirty="0" smtClean="0">
                <a:solidFill>
                  <a:srgbClr val="333399"/>
                </a:solidFill>
                <a:latin typeface="Arial" charset="0"/>
              </a:rPr>
              <a:t>juego</a:t>
            </a:r>
          </a:p>
          <a:p>
            <a:pPr marL="571500" indent="-571500" algn="l">
              <a:spcBef>
                <a:spcPts val="600"/>
              </a:spcBef>
              <a:spcAft>
                <a:spcPts val="600"/>
              </a:spcAft>
              <a:buFont typeface="Wingdings" panose="05000000000000000000" pitchFamily="2" charset="2"/>
              <a:buChar char="Ø"/>
            </a:pPr>
            <a:r>
              <a:rPr lang="es-ES" dirty="0" smtClean="0">
                <a:solidFill>
                  <a:srgbClr val="333399"/>
                </a:solidFill>
                <a:latin typeface="Arial" charset="0"/>
              </a:rPr>
              <a:t>Armonizar </a:t>
            </a:r>
            <a:r>
              <a:rPr lang="es-ES" dirty="0">
                <a:solidFill>
                  <a:srgbClr val="333399"/>
                </a:solidFill>
                <a:latin typeface="Arial" charset="0"/>
              </a:rPr>
              <a:t>bases </a:t>
            </a:r>
            <a:r>
              <a:rPr lang="es-ES" dirty="0" smtClean="0">
                <a:solidFill>
                  <a:srgbClr val="333399"/>
                </a:solidFill>
                <a:latin typeface="Arial" charset="0"/>
              </a:rPr>
              <a:t>de </a:t>
            </a:r>
            <a:r>
              <a:rPr lang="es-ES" dirty="0">
                <a:solidFill>
                  <a:srgbClr val="333399"/>
                </a:solidFill>
                <a:latin typeface="Arial" charset="0"/>
              </a:rPr>
              <a:t>los tributos </a:t>
            </a:r>
            <a:r>
              <a:rPr lang="es-ES" dirty="0" smtClean="0">
                <a:solidFill>
                  <a:srgbClr val="333399"/>
                </a:solidFill>
                <a:latin typeface="Arial" charset="0"/>
              </a:rPr>
              <a:t>cedidos, </a:t>
            </a:r>
            <a:r>
              <a:rPr lang="es-ES" dirty="0">
                <a:solidFill>
                  <a:srgbClr val="333399"/>
                </a:solidFill>
                <a:latin typeface="Arial" charset="0"/>
              </a:rPr>
              <a:t>restringiendo la capacidad normativa autonómica </a:t>
            </a:r>
            <a:r>
              <a:rPr lang="es-ES" dirty="0" smtClean="0">
                <a:solidFill>
                  <a:srgbClr val="333399"/>
                </a:solidFill>
                <a:latin typeface="Arial" charset="0"/>
              </a:rPr>
              <a:t>a </a:t>
            </a:r>
            <a:r>
              <a:rPr lang="es-ES" dirty="0">
                <a:solidFill>
                  <a:srgbClr val="333399"/>
                </a:solidFill>
                <a:latin typeface="Arial" charset="0"/>
              </a:rPr>
              <a:t>tipos de gravamen </a:t>
            </a:r>
            <a:r>
              <a:rPr lang="es-ES" dirty="0" smtClean="0">
                <a:solidFill>
                  <a:srgbClr val="333399"/>
                </a:solidFill>
                <a:latin typeface="Arial" charset="0"/>
              </a:rPr>
              <a:t>y </a:t>
            </a:r>
            <a:r>
              <a:rPr lang="es-ES" dirty="0">
                <a:solidFill>
                  <a:srgbClr val="333399"/>
                </a:solidFill>
                <a:latin typeface="Arial" charset="0"/>
              </a:rPr>
              <a:t>a </a:t>
            </a:r>
            <a:r>
              <a:rPr lang="es-ES" dirty="0" smtClean="0">
                <a:solidFill>
                  <a:srgbClr val="333399"/>
                </a:solidFill>
                <a:latin typeface="Arial" charset="0"/>
              </a:rPr>
              <a:t>deducciones </a:t>
            </a:r>
            <a:r>
              <a:rPr lang="es-ES" dirty="0">
                <a:solidFill>
                  <a:srgbClr val="333399"/>
                </a:solidFill>
                <a:latin typeface="Arial" charset="0"/>
              </a:rPr>
              <a:t>o bonificaciones de la </a:t>
            </a:r>
            <a:r>
              <a:rPr lang="es-ES" dirty="0" smtClean="0">
                <a:solidFill>
                  <a:srgbClr val="333399"/>
                </a:solidFill>
                <a:latin typeface="Arial" charset="0"/>
              </a:rPr>
              <a:t>cuota</a:t>
            </a:r>
            <a:endParaRPr lang="es-ES" dirty="0">
              <a:solidFill>
                <a:srgbClr val="333399"/>
              </a:solidFill>
              <a:latin typeface="Arial" charset="0"/>
            </a:endParaRPr>
          </a:p>
        </p:txBody>
      </p:sp>
      <p:sp>
        <p:nvSpPr>
          <p:cNvPr id="3076" name="Text Box 4"/>
          <p:cNvSpPr txBox="1">
            <a:spLocks noChangeArrowheads="1"/>
          </p:cNvSpPr>
          <p:nvPr/>
        </p:nvSpPr>
        <p:spPr bwMode="auto">
          <a:xfrm>
            <a:off x="368300" y="6362700"/>
            <a:ext cx="330200" cy="457200"/>
          </a:xfrm>
          <a:prstGeom prst="rect">
            <a:avLst/>
          </a:prstGeom>
          <a:noFill/>
          <a:ln>
            <a:noFill/>
          </a:ln>
          <a:effectLst/>
          <a:extLst>
            <a:ext uri="{909E8E84-426E-40DD-AFC4-6F175D3DCCD1}">
              <a14:hiddenFill xmlns:a14="http://schemas.microsoft.com/office/drawing/2010/main">
                <a:solidFill>
                  <a:srgbClr val="FFFFFF"/>
                </a:solidFill>
              </a14:hiddenFill>
            </a:ext>
            <a:ext uri="{91240B29-F687-4F45-9708-019B960494DF}">
              <a14:hiddenLine xmlns:a14="http://schemas.microsoft.com/office/drawing/2010/main" w="9525" algn="ctr">
                <a:solidFill>
                  <a:srgbClr val="CC3300"/>
                </a:solidFill>
                <a:miter lim="800000"/>
                <a:headEnd/>
                <a:tailEnd/>
              </a14:hiddenLine>
            </a:ext>
            <a:ext uri="{AF507438-7753-43E0-B8FC-AC1667EBCBE1}">
              <a14:hiddenEffects xmlns:a14="http://schemas.microsoft.com/office/drawing/2010/main">
                <a:effectLst>
                  <a:outerShdw dist="35921" dir="2700000" algn="ctr" rotWithShape="0">
                    <a:srgbClr val="808080"/>
                  </a:outerShdw>
                </a:effectLst>
              </a14:hiddenEffects>
            </a:ext>
          </a:extLst>
        </p:spPr>
        <p:txBody>
          <a:bodyPr lIns="92075" tIns="46038" rIns="92075" bIns="46038">
            <a:spAutoFit/>
          </a:bodyPr>
          <a:lstStyle>
            <a:lvl1pPr marL="723900" indent="-723900">
              <a:defRPr kumimoji="1" sz="3600">
                <a:solidFill>
                  <a:schemeClr val="tx1"/>
                </a:solidFill>
                <a:latin typeface="Times New Roman" pitchFamily="18" charset="0"/>
              </a:defRPr>
            </a:lvl1pPr>
            <a:lvl2pPr marL="742950" indent="-285750">
              <a:defRPr kumimoji="1" sz="3600">
                <a:solidFill>
                  <a:schemeClr val="tx1"/>
                </a:solidFill>
                <a:latin typeface="Times New Roman" pitchFamily="18" charset="0"/>
              </a:defRPr>
            </a:lvl2pPr>
            <a:lvl3pPr marL="1143000" indent="-228600">
              <a:defRPr kumimoji="1" sz="3600">
                <a:solidFill>
                  <a:schemeClr val="tx1"/>
                </a:solidFill>
                <a:latin typeface="Times New Roman" pitchFamily="18" charset="0"/>
              </a:defRPr>
            </a:lvl3pPr>
            <a:lvl4pPr marL="1600200" indent="-228600">
              <a:defRPr kumimoji="1" sz="3600">
                <a:solidFill>
                  <a:schemeClr val="tx1"/>
                </a:solidFill>
                <a:latin typeface="Times New Roman" pitchFamily="18" charset="0"/>
              </a:defRPr>
            </a:lvl4pPr>
            <a:lvl5pPr marL="2057400" indent="-228600">
              <a:defRPr kumimoji="1" sz="3600">
                <a:solidFill>
                  <a:schemeClr val="tx1"/>
                </a:solidFill>
                <a:latin typeface="Times New Roman" pitchFamily="18" charset="0"/>
              </a:defRPr>
            </a:lvl5pPr>
            <a:lvl6pPr marL="25146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6pPr>
            <a:lvl7pPr marL="29718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7pPr>
            <a:lvl8pPr marL="34290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8pPr>
            <a:lvl9pPr marL="3886200" indent="-228600" algn="ctr" eaLnBrk="0" fontAlgn="base" hangingPunct="0">
              <a:spcBef>
                <a:spcPct val="20000"/>
              </a:spcBef>
              <a:spcAft>
                <a:spcPct val="0"/>
              </a:spcAft>
              <a:buFont typeface="Times New Roman" pitchFamily="18" charset="0"/>
              <a:defRPr kumimoji="1" sz="3600">
                <a:solidFill>
                  <a:schemeClr val="tx1"/>
                </a:solidFill>
                <a:latin typeface="Times New Roman" pitchFamily="18" charset="0"/>
              </a:defRPr>
            </a:lvl9pPr>
          </a:lstStyle>
          <a:p>
            <a:pPr algn="r">
              <a:spcBef>
                <a:spcPct val="50000"/>
              </a:spcBef>
            </a:pPr>
            <a:endParaRPr lang="es-ES" sz="2400"/>
          </a:p>
        </p:txBody>
      </p:sp>
      <p:sp>
        <p:nvSpPr>
          <p:cNvPr id="2" name="1 Rectángulo"/>
          <p:cNvSpPr/>
          <p:nvPr/>
        </p:nvSpPr>
        <p:spPr>
          <a:xfrm>
            <a:off x="2115594" y="44624"/>
            <a:ext cx="7805958" cy="707886"/>
          </a:xfrm>
          <a:prstGeom prst="rect">
            <a:avLst/>
          </a:prstGeom>
        </p:spPr>
        <p:txBody>
          <a:bodyPr wrap="square">
            <a:spAutoFit/>
          </a:bodyPr>
          <a:lstStyle/>
          <a:p>
            <a:r>
              <a:rPr lang="es-ES" sz="4000" dirty="0" smtClean="0">
                <a:solidFill>
                  <a:srgbClr val="333399"/>
                </a:solidFill>
                <a:latin typeface="Arial Black" panose="020B0A04020102020204" pitchFamily="34" charset="0"/>
              </a:rPr>
              <a:t>Capacidad Tributaria</a:t>
            </a:r>
            <a:endParaRPr lang="es-ES" sz="4000" dirty="0">
              <a:solidFill>
                <a:srgbClr val="333399"/>
              </a:solidFill>
              <a:latin typeface="Arial Black" panose="020B0A04020102020204" pitchFamily="34" charset="0"/>
            </a:endParaRPr>
          </a:p>
        </p:txBody>
      </p:sp>
      <p:pic>
        <p:nvPicPr>
          <p:cNvPr id="6" name="Picture 2"/>
          <p:cNvPicPr>
            <a:picLocks noChangeAspect="1" noChangeArrowheads="1"/>
          </p:cNvPicPr>
          <p:nvPr/>
        </p:nvPicPr>
        <p:blipFill>
          <a:blip r:embed="rId3">
            <a:extLst>
              <a:ext uri="{28A0092B-C50C-407E-A947-70E740481C1C}">
                <a14:useLocalDpi xmlns:a14="http://schemas.microsoft.com/office/drawing/2010/main" val="0"/>
              </a:ext>
            </a:extLst>
          </a:blip>
          <a:srcRect/>
          <a:stretch>
            <a:fillRect/>
          </a:stretch>
        </p:blipFill>
        <p:spPr bwMode="auto">
          <a:xfrm>
            <a:off x="-15552" y="-27384"/>
            <a:ext cx="1663700" cy="573087"/>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pic>
    </p:spTree>
    <p:extLst>
      <p:ext uri="{BB962C8B-B14F-4D97-AF65-F5344CB8AC3E}">
        <p14:creationId xmlns:p14="http://schemas.microsoft.com/office/powerpoint/2010/main" val="1045901287"/>
      </p:ext>
    </p:extLst>
  </p:cSld>
  <p:clrMapOvr>
    <a:masterClrMapping/>
  </p:clrMapOvr>
  <mc:AlternateContent xmlns:mc="http://schemas.openxmlformats.org/markup-compatibility/2006" xmlns:p14="http://schemas.microsoft.com/office/powerpoint/2010/main">
    <mc:Choice Requires="p14">
      <p:transition spd="slow" p14:dur="1200">
        <p14:prism/>
      </p:transition>
    </mc:Choice>
    <mc:Fallback xmlns="">
      <p:transition spd="slow">
        <p:fade/>
      </p:transition>
    </mc:Fallback>
  </mc:AlternateContent>
  <p:timing>
    <p:tnLst>
      <p:par>
        <p:cTn id="1" dur="indefinite" restart="never" nodeType="tmRoot"/>
      </p:par>
    </p:tnLst>
  </p:timing>
</p:sld>
</file>

<file path=ppt/theme/theme1.xml><?xml version="1.0" encoding="utf-8"?>
<a:theme xmlns:a="http://schemas.openxmlformats.org/drawingml/2006/main" name="Tema de Offic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2.xml><?xml version="1.0" encoding="utf-8"?>
<a:theme xmlns:a="http://schemas.openxmlformats.org/drawingml/2006/main" name="Tema de Offic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Tema de Office">
  <a:themeElements>
    <a:clrScheme name="">
      <a:dk1>
        <a:srgbClr val="000000"/>
      </a:dk1>
      <a:lt1>
        <a:srgbClr val="FFFFFF"/>
      </a:lt1>
      <a:dk2>
        <a:srgbClr val="000000"/>
      </a:dk2>
      <a:lt2>
        <a:srgbClr val="808080"/>
      </a:lt2>
      <a:accent1>
        <a:srgbClr val="00CC99"/>
      </a:accent1>
      <a:accent2>
        <a:srgbClr val="3333CC"/>
      </a:accent2>
      <a:accent3>
        <a:srgbClr val="FFFFFF"/>
      </a:accent3>
      <a:accent4>
        <a:srgbClr val="000000"/>
      </a:accent4>
      <a:accent5>
        <a:srgbClr val="AAE2CA"/>
      </a:accent5>
      <a:accent6>
        <a:srgbClr val="2D2DB9"/>
      </a:accent6>
      <a:hlink>
        <a:srgbClr val="CCCCFF"/>
      </a:hlink>
      <a:folHlink>
        <a:srgbClr val="B2B2B2"/>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3458</TotalTime>
  <Words>1403</Words>
  <Application>Microsoft Office PowerPoint</Application>
  <PresentationFormat>A4 (210 x 297 mm)</PresentationFormat>
  <Paragraphs>128</Paragraphs>
  <Slides>21</Slides>
  <Notes>21</Notes>
  <HiddenSlides>0</HiddenSlides>
  <MMClips>0</MMClips>
  <ScaleCrop>false</ScaleCrop>
  <HeadingPairs>
    <vt:vector size="6" baseType="variant">
      <vt:variant>
        <vt:lpstr>Tema</vt:lpstr>
      </vt:variant>
      <vt:variant>
        <vt:i4>1</vt:i4>
      </vt:variant>
      <vt:variant>
        <vt:lpstr>Títulos de diapositiva</vt:lpstr>
      </vt:variant>
      <vt:variant>
        <vt:i4>21</vt:i4>
      </vt:variant>
      <vt:variant>
        <vt:lpstr>Presentaciones personalizadas</vt:lpstr>
      </vt:variant>
      <vt:variant>
        <vt:i4>2</vt:i4>
      </vt:variant>
    </vt:vector>
  </HeadingPairs>
  <TitlesOfParts>
    <vt:vector size="24" baseType="lpstr">
      <vt:lpstr>Tema de Office</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Presentación de PowerPoint</vt:lpstr>
      <vt:lpstr>REGLAS FISCALES: CONSENSOS</vt:lpstr>
      <vt:lpstr>FLA: DISENSOS</vt:lpstr>
      <vt:lpstr>Aspectos institucionales</vt:lpstr>
      <vt:lpstr>Presentación de PowerPoint</vt:lpstr>
      <vt:lpstr>Presentación de PowerPoint</vt:lpstr>
      <vt:lpstr>LARGA</vt:lpstr>
      <vt:lpstr>CORTA</vt:lpstr>
    </vt:vector>
  </TitlesOfParts>
  <LinksUpToDate>false</LinksUpToDate>
  <SharedDoc>false</SharedDoc>
  <HyperlinksChanged>false</HyperlinksChanged>
  <AppVersion>14.0000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Vos Valeriano, Rosa</dc:creator>
  <cp:lastModifiedBy>HMM</cp:lastModifiedBy>
  <cp:revision>231</cp:revision>
  <cp:lastPrinted>2011-11-22T09:34:17Z</cp:lastPrinted>
  <dcterms:created xsi:type="dcterms:W3CDTF">2011-11-22T09:30:27Z</dcterms:created>
  <dcterms:modified xsi:type="dcterms:W3CDTF">2018-06-07T07:06:26Z</dcterms:modified>
</cp:coreProperties>
</file>

<file path=docProps/thumbnail.jpeg>
</file>