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4.xml" ContentType="application/vnd.openxmlformats-officedocument.themeOverride+xml"/>
  <Override PartName="/ppt/charts/chart7.xml" ContentType="application/vnd.openxmlformats-officedocument.drawingml.chart+xml"/>
  <Override PartName="/ppt/theme/themeOverride5.xml" ContentType="application/vnd.openxmlformats-officedocument.themeOverride+xml"/>
  <Override PartName="/ppt/charts/chart8.xml" ContentType="application/vnd.openxmlformats-officedocument.drawingml.chart+xml"/>
  <Override PartName="/ppt/theme/themeOverride6.xml" ContentType="application/vnd.openxmlformats-officedocument.themeOverride+xml"/>
  <Override PartName="/ppt/charts/chart9.xml" ContentType="application/vnd.openxmlformats-officedocument.drawingml.chart+xml"/>
  <Override PartName="/ppt/theme/themeOverride7.xml" ContentType="application/vnd.openxmlformats-officedocument.themeOverride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1.xml" ContentType="application/vnd.openxmlformats-officedocument.presentationml.notesSlide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3"/>
  </p:notesMasterIdLst>
  <p:sldIdLst>
    <p:sldId id="304" r:id="rId2"/>
    <p:sldId id="339" r:id="rId3"/>
    <p:sldId id="311" r:id="rId4"/>
    <p:sldId id="340" r:id="rId5"/>
    <p:sldId id="326" r:id="rId6"/>
    <p:sldId id="343" r:id="rId7"/>
    <p:sldId id="356" r:id="rId8"/>
    <p:sldId id="357" r:id="rId9"/>
    <p:sldId id="344" r:id="rId10"/>
    <p:sldId id="346" r:id="rId11"/>
    <p:sldId id="347" r:id="rId12"/>
    <p:sldId id="358" r:id="rId13"/>
    <p:sldId id="359" r:id="rId14"/>
    <p:sldId id="348" r:id="rId15"/>
    <p:sldId id="349" r:id="rId16"/>
    <p:sldId id="350" r:id="rId17"/>
    <p:sldId id="351" r:id="rId18"/>
    <p:sldId id="352" r:id="rId19"/>
    <p:sldId id="353" r:id="rId20"/>
    <p:sldId id="354" r:id="rId21"/>
    <p:sldId id="360" r:id="rId22"/>
  </p:sldIdLst>
  <p:sldSz cx="9144000" cy="6858000" type="screen4x3"/>
  <p:notesSz cx="6799263" cy="99298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E098A7"/>
    <a:srgbClr val="8AB662"/>
    <a:srgbClr val="B0D00E"/>
    <a:srgbClr val="6B7CB1"/>
    <a:srgbClr val="C33B58"/>
    <a:srgbClr val="6F0101"/>
    <a:srgbClr val="B69466"/>
    <a:srgbClr val="BEA15A"/>
    <a:srgbClr val="AFC1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57" autoAdjust="0"/>
    <p:restoredTop sz="69094" autoAdjust="0"/>
  </p:normalViewPr>
  <p:slideViewPr>
    <p:cSldViewPr>
      <p:cViewPr varScale="1">
        <p:scale>
          <a:sx n="78" d="100"/>
          <a:sy n="78" d="100"/>
        </p:scale>
        <p:origin x="-90" y="-7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Gr&#225;fico%20en%20Microsoft%20PowerPoint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4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5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6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256548951825865"/>
          <c:y val="8.3723512830024535E-2"/>
          <c:w val="0.68458218851751518"/>
          <c:h val="0.657882128370317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'06.03.02 COSTES EN CECOS FINALE'!$B$6:$B$7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cat>
            <c:strRef>
              <c:f>'06.03.02 COSTES EN CECOS FINALE'!$A$8:$A$14</c:f>
              <c:strCache>
                <c:ptCount val="7"/>
                <c:pt idx="0">
                  <c:v>Especializada</c:v>
                </c:pt>
                <c:pt idx="1">
                  <c:v>Primaria</c:v>
                </c:pt>
                <c:pt idx="2">
                  <c:v>Salud Mental</c:v>
                </c:pt>
                <c:pt idx="3">
                  <c:v>Urgencias</c:v>
                </c:pt>
                <c:pt idx="4">
                  <c:v>Emergencias</c:v>
                </c:pt>
                <c:pt idx="5">
                  <c:v>Area</c:v>
                </c:pt>
                <c:pt idx="6">
                  <c:v>SSCC</c:v>
                </c:pt>
              </c:strCache>
            </c:strRef>
          </c:cat>
          <c:val>
            <c:numRef>
              <c:f>'06.03.02 COSTES EN CECOS FINALE'!$B$8:$B$14</c:f>
              <c:numCache>
                <c:formatCode>#,##0.00;[Red]\-#,##0.00</c:formatCode>
                <c:ptCount val="7"/>
                <c:pt idx="0">
                  <c:v>1192.79035010639</c:v>
                </c:pt>
                <c:pt idx="1">
                  <c:v>221.28931015575998</c:v>
                </c:pt>
                <c:pt idx="2">
                  <c:v>45.046724666189604</c:v>
                </c:pt>
                <c:pt idx="3">
                  <c:v>47.755505697014897</c:v>
                </c:pt>
                <c:pt idx="4">
                  <c:v>21.511295187878797</c:v>
                </c:pt>
                <c:pt idx="5">
                  <c:v>357.09097500747401</c:v>
                </c:pt>
                <c:pt idx="6">
                  <c:v>118.938626969385</c:v>
                </c:pt>
              </c:numCache>
            </c:numRef>
          </c:val>
        </c:ser>
        <c:ser>
          <c:idx val="1"/>
          <c:order val="1"/>
          <c:tx>
            <c:strRef>
              <c:f>'06.03.02 COSTES EN CECOS FINALE'!$C$6:$C$7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cat>
            <c:strRef>
              <c:f>'06.03.02 COSTES EN CECOS FINALE'!$A$8:$A$14</c:f>
              <c:strCache>
                <c:ptCount val="7"/>
                <c:pt idx="0">
                  <c:v>Especializada</c:v>
                </c:pt>
                <c:pt idx="1">
                  <c:v>Primaria</c:v>
                </c:pt>
                <c:pt idx="2">
                  <c:v>Salud Mental</c:v>
                </c:pt>
                <c:pt idx="3">
                  <c:v>Urgencias</c:v>
                </c:pt>
                <c:pt idx="4">
                  <c:v>Emergencias</c:v>
                </c:pt>
                <c:pt idx="5">
                  <c:v>Area</c:v>
                </c:pt>
                <c:pt idx="6">
                  <c:v>SSCC</c:v>
                </c:pt>
              </c:strCache>
            </c:strRef>
          </c:cat>
          <c:val>
            <c:numRef>
              <c:f>'06.03.02 COSTES EN CECOS FINALE'!$C$8:$C$14</c:f>
              <c:numCache>
                <c:formatCode>#,##0.00;[Red]\-#,##0.00</c:formatCode>
                <c:ptCount val="7"/>
                <c:pt idx="0">
                  <c:v>1210.15680566471</c:v>
                </c:pt>
                <c:pt idx="1">
                  <c:v>220.433138966728</c:v>
                </c:pt>
                <c:pt idx="2">
                  <c:v>46.464383060883094</c:v>
                </c:pt>
                <c:pt idx="3">
                  <c:v>47.257909989729299</c:v>
                </c:pt>
                <c:pt idx="4">
                  <c:v>21.8003679553041</c:v>
                </c:pt>
                <c:pt idx="5">
                  <c:v>362.19073075258399</c:v>
                </c:pt>
                <c:pt idx="6">
                  <c:v>93.634289431059898</c:v>
                </c:pt>
              </c:numCache>
            </c:numRef>
          </c:val>
        </c:ser>
        <c:ser>
          <c:idx val="2"/>
          <c:order val="2"/>
          <c:tx>
            <c:strRef>
              <c:f>'06.03.02 COSTES EN CECOS FINALE'!$D$6:$D$7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cat>
            <c:strRef>
              <c:f>'06.03.02 COSTES EN CECOS FINALE'!$A$8:$A$14</c:f>
              <c:strCache>
                <c:ptCount val="7"/>
                <c:pt idx="0">
                  <c:v>Especializada</c:v>
                </c:pt>
                <c:pt idx="1">
                  <c:v>Primaria</c:v>
                </c:pt>
                <c:pt idx="2">
                  <c:v>Salud Mental</c:v>
                </c:pt>
                <c:pt idx="3">
                  <c:v>Urgencias</c:v>
                </c:pt>
                <c:pt idx="4">
                  <c:v>Emergencias</c:v>
                </c:pt>
                <c:pt idx="5">
                  <c:v>Area</c:v>
                </c:pt>
                <c:pt idx="6">
                  <c:v>SSCC</c:v>
                </c:pt>
              </c:strCache>
            </c:strRef>
          </c:cat>
          <c:val>
            <c:numRef>
              <c:f>'06.03.02 COSTES EN CECOS FINALE'!$D$8:$D$14</c:f>
              <c:numCache>
                <c:formatCode>#,##0.00;[Red]\-#,##0.00</c:formatCode>
                <c:ptCount val="7"/>
                <c:pt idx="0">
                  <c:v>1297.6940533653301</c:v>
                </c:pt>
                <c:pt idx="1">
                  <c:v>230.326018758982</c:v>
                </c:pt>
                <c:pt idx="2">
                  <c:v>46.727981505496196</c:v>
                </c:pt>
                <c:pt idx="3">
                  <c:v>50.139364597948401</c:v>
                </c:pt>
                <c:pt idx="4">
                  <c:v>20.593914298799</c:v>
                </c:pt>
                <c:pt idx="5">
                  <c:v>366.21842501100394</c:v>
                </c:pt>
                <c:pt idx="6">
                  <c:v>72.667828622127288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1747584"/>
        <c:axId val="41749120"/>
      </c:barChart>
      <c:catAx>
        <c:axId val="417475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ES"/>
          </a:p>
        </c:txPr>
        <c:crossAx val="41749120"/>
        <c:crosses val="autoZero"/>
        <c:auto val="1"/>
        <c:lblAlgn val="ctr"/>
        <c:lblOffset val="100"/>
        <c:noMultiLvlLbl val="0"/>
      </c:catAx>
      <c:valAx>
        <c:axId val="41749120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ES"/>
          </a:p>
        </c:txPr>
        <c:crossAx val="417475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751657951153049"/>
          <c:y val="0.25152106895728943"/>
          <c:w val="0.11773691812020887"/>
          <c:h val="0.43877566213314245"/>
        </c:manualLayout>
      </c:layout>
      <c:overlay val="0"/>
      <c:txPr>
        <a:bodyPr/>
        <a:lstStyle/>
        <a:p>
          <a:pPr>
            <a:defRPr sz="1800"/>
          </a:pPr>
          <a:endParaRPr lang="es-E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1.8245099203536772E-2"/>
          <c:w val="0.67067147940112293"/>
          <c:h val="0.9483055522566458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explosion val="39"/>
            <c:spPr>
              <a:solidFill>
                <a:srgbClr val="00B05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bubble3D val="0"/>
            <c:spPr>
              <a:solidFill>
                <a:srgbClr val="FFFF00"/>
              </a:solidFill>
              <a:ln>
                <a:solidFill>
                  <a:schemeClr val="tx1"/>
                </a:solidFill>
              </a:ln>
            </c:spPr>
          </c:dPt>
          <c:cat>
            <c:strRef>
              <c:f>Hoja1!$A$100:$A$103</c:f>
              <c:strCache>
                <c:ptCount val="4"/>
                <c:pt idx="0">
                  <c:v>HOSPITALIZACIÓN</c:v>
                </c:pt>
                <c:pt idx="1">
                  <c:v>QUIRÓFANOS</c:v>
                </c:pt>
                <c:pt idx="2">
                  <c:v>COSTE PROTESIS</c:v>
                </c:pt>
                <c:pt idx="3">
                  <c:v>OTROS</c:v>
                </c:pt>
              </c:strCache>
            </c:strRef>
          </c:cat>
          <c:val>
            <c:numRef>
              <c:f>Hoja1!$L$100:$L$103</c:f>
              <c:numCache>
                <c:formatCode>General</c:formatCode>
                <c:ptCount val="4"/>
                <c:pt idx="0">
                  <c:v>0.4095834245168265</c:v>
                </c:pt>
                <c:pt idx="1">
                  <c:v>0.33701000570607009</c:v>
                </c:pt>
                <c:pt idx="2">
                  <c:v>0.16689290675760948</c:v>
                </c:pt>
                <c:pt idx="3">
                  <c:v>8.6513663019493883E-2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776152286630129"/>
          <c:y val="0.16951085894670706"/>
          <c:w val="0.34307449451977001"/>
          <c:h val="0.66097828210658582"/>
        </c:manualLayout>
      </c:layout>
      <c:overlay val="0"/>
      <c:txPr>
        <a:bodyPr/>
        <a:lstStyle/>
        <a:p>
          <a:pPr>
            <a:defRPr sz="2000"/>
          </a:pPr>
          <a:endParaRPr lang="es-E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2"/>
            <c:invertIfNegative val="0"/>
            <c:bubble3D val="0"/>
            <c:spPr>
              <a:solidFill>
                <a:srgbClr val="0070C0"/>
              </a:solidFill>
            </c:spPr>
          </c:dPt>
          <c:dPt>
            <c:idx val="4"/>
            <c:invertIfNegative val="0"/>
            <c:bubble3D val="0"/>
            <c:spPr>
              <a:solidFill>
                <a:srgbClr val="FF3399"/>
              </a:solidFill>
            </c:spPr>
          </c:dPt>
          <c:cat>
            <c:strRef>
              <c:f>'[Gráfico en Microsoft PowerPoint]cirugía menor derma'!$J$19:$J$28</c:f>
              <c:strCache>
                <c:ptCount val="10"/>
                <c:pt idx="0">
                  <c:v>ÁREA</c:v>
                </c:pt>
                <c:pt idx="1">
                  <c:v>ÁREA</c:v>
                </c:pt>
                <c:pt idx="2">
                  <c:v>ÁREA</c:v>
                </c:pt>
                <c:pt idx="3">
                  <c:v>ÁREA</c:v>
                </c:pt>
                <c:pt idx="4">
                  <c:v>SMS</c:v>
                </c:pt>
                <c:pt idx="5">
                  <c:v>ÁREA</c:v>
                </c:pt>
                <c:pt idx="6">
                  <c:v>ÁREA</c:v>
                </c:pt>
                <c:pt idx="7">
                  <c:v>ÁREA</c:v>
                </c:pt>
                <c:pt idx="8">
                  <c:v>ÁREA</c:v>
                </c:pt>
                <c:pt idx="9">
                  <c:v>ÁREA</c:v>
                </c:pt>
              </c:strCache>
            </c:strRef>
          </c:cat>
          <c:val>
            <c:numRef>
              <c:f>'[Gráfico en Microsoft PowerPoint]cirugía menor derma'!$K$19:$K$28</c:f>
              <c:numCache>
                <c:formatCode>General</c:formatCode>
                <c:ptCount val="10"/>
                <c:pt idx="0">
                  <c:v>52.398337936019651</c:v>
                </c:pt>
                <c:pt idx="1">
                  <c:v>58.680789584038635</c:v>
                </c:pt>
                <c:pt idx="2">
                  <c:v>55.596758825580196</c:v>
                </c:pt>
                <c:pt idx="3">
                  <c:v>63.830160173663828</c:v>
                </c:pt>
                <c:pt idx="4">
                  <c:v>95.9308443392718</c:v>
                </c:pt>
                <c:pt idx="5">
                  <c:v>68.62884083697071</c:v>
                </c:pt>
                <c:pt idx="6">
                  <c:v>55.572752868877359</c:v>
                </c:pt>
                <c:pt idx="8">
                  <c:v>274.5144545998059</c:v>
                </c:pt>
                <c:pt idx="9">
                  <c:v>111.55135143446149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9113216"/>
        <c:axId val="99127296"/>
      </c:barChart>
      <c:catAx>
        <c:axId val="991132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es-ES"/>
          </a:p>
        </c:txPr>
        <c:crossAx val="99127296"/>
        <c:crosses val="autoZero"/>
        <c:auto val="1"/>
        <c:lblAlgn val="ctr"/>
        <c:lblOffset val="100"/>
        <c:noMultiLvlLbl val="0"/>
      </c:catAx>
      <c:valAx>
        <c:axId val="991272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991132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cataratas!$A$25:$A$34</c:f>
              <c:strCache>
                <c:ptCount val="10"/>
                <c:pt idx="0">
                  <c:v>ÁREA</c:v>
                </c:pt>
                <c:pt idx="1">
                  <c:v>ÁREA</c:v>
                </c:pt>
                <c:pt idx="2">
                  <c:v>ÁREA</c:v>
                </c:pt>
                <c:pt idx="3">
                  <c:v>ÁREA</c:v>
                </c:pt>
                <c:pt idx="4">
                  <c:v>SMS</c:v>
                </c:pt>
                <c:pt idx="5">
                  <c:v>ÁREA</c:v>
                </c:pt>
                <c:pt idx="6">
                  <c:v>ÁREA</c:v>
                </c:pt>
                <c:pt idx="7">
                  <c:v>ÁREA</c:v>
                </c:pt>
                <c:pt idx="8">
                  <c:v>ÁREA</c:v>
                </c:pt>
                <c:pt idx="9">
                  <c:v>ÁREA</c:v>
                </c:pt>
              </c:strCache>
            </c:strRef>
          </c:cat>
          <c:val>
            <c:numRef>
              <c:f>cataratas!$B$25:$B$34</c:f>
            </c:numRef>
          </c:val>
        </c:ser>
        <c:ser>
          <c:idx val="1"/>
          <c:order val="1"/>
          <c:invertIfNegative val="0"/>
          <c:cat>
            <c:strRef>
              <c:f>cataratas!$A$25:$A$34</c:f>
              <c:strCache>
                <c:ptCount val="10"/>
                <c:pt idx="0">
                  <c:v>ÁREA</c:v>
                </c:pt>
                <c:pt idx="1">
                  <c:v>ÁREA</c:v>
                </c:pt>
                <c:pt idx="2">
                  <c:v>ÁREA</c:v>
                </c:pt>
                <c:pt idx="3">
                  <c:v>ÁREA</c:v>
                </c:pt>
                <c:pt idx="4">
                  <c:v>SMS</c:v>
                </c:pt>
                <c:pt idx="5">
                  <c:v>ÁREA</c:v>
                </c:pt>
                <c:pt idx="6">
                  <c:v>ÁREA</c:v>
                </c:pt>
                <c:pt idx="7">
                  <c:v>ÁREA</c:v>
                </c:pt>
                <c:pt idx="8">
                  <c:v>ÁREA</c:v>
                </c:pt>
                <c:pt idx="9">
                  <c:v>ÁREA</c:v>
                </c:pt>
              </c:strCache>
            </c:strRef>
          </c:cat>
          <c:val>
            <c:numRef>
              <c:f>cataratas!$C$25:$C$34</c:f>
            </c:numRef>
          </c:val>
        </c:ser>
        <c:ser>
          <c:idx val="2"/>
          <c:order val="2"/>
          <c:invertIfNegative val="0"/>
          <c:cat>
            <c:strRef>
              <c:f>cataratas!$A$25:$A$34</c:f>
              <c:strCache>
                <c:ptCount val="10"/>
                <c:pt idx="0">
                  <c:v>ÁREA</c:v>
                </c:pt>
                <c:pt idx="1">
                  <c:v>ÁREA</c:v>
                </c:pt>
                <c:pt idx="2">
                  <c:v>ÁREA</c:v>
                </c:pt>
                <c:pt idx="3">
                  <c:v>ÁREA</c:v>
                </c:pt>
                <c:pt idx="4">
                  <c:v>SMS</c:v>
                </c:pt>
                <c:pt idx="5">
                  <c:v>ÁREA</c:v>
                </c:pt>
                <c:pt idx="6">
                  <c:v>ÁREA</c:v>
                </c:pt>
                <c:pt idx="7">
                  <c:v>ÁREA</c:v>
                </c:pt>
                <c:pt idx="8">
                  <c:v>ÁREA</c:v>
                </c:pt>
                <c:pt idx="9">
                  <c:v>ÁREA</c:v>
                </c:pt>
              </c:strCache>
            </c:strRef>
          </c:cat>
          <c:val>
            <c:numRef>
              <c:f>cataratas!$D$25:$D$34</c:f>
            </c:numRef>
          </c:val>
        </c:ser>
        <c:ser>
          <c:idx val="3"/>
          <c:order val="3"/>
          <c:invertIfNegative val="0"/>
          <c:cat>
            <c:strRef>
              <c:f>cataratas!$A$25:$A$34</c:f>
              <c:strCache>
                <c:ptCount val="10"/>
                <c:pt idx="0">
                  <c:v>ÁREA</c:v>
                </c:pt>
                <c:pt idx="1">
                  <c:v>ÁREA</c:v>
                </c:pt>
                <c:pt idx="2">
                  <c:v>ÁREA</c:v>
                </c:pt>
                <c:pt idx="3">
                  <c:v>ÁREA</c:v>
                </c:pt>
                <c:pt idx="4">
                  <c:v>SMS</c:v>
                </c:pt>
                <c:pt idx="5">
                  <c:v>ÁREA</c:v>
                </c:pt>
                <c:pt idx="6">
                  <c:v>ÁREA</c:v>
                </c:pt>
                <c:pt idx="7">
                  <c:v>ÁREA</c:v>
                </c:pt>
                <c:pt idx="8">
                  <c:v>ÁREA</c:v>
                </c:pt>
                <c:pt idx="9">
                  <c:v>ÁREA</c:v>
                </c:pt>
              </c:strCache>
            </c:strRef>
          </c:cat>
          <c:val>
            <c:numRef>
              <c:f>cataratas!$E$25:$E$34</c:f>
            </c:numRef>
          </c:val>
        </c:ser>
        <c:ser>
          <c:idx val="4"/>
          <c:order val="4"/>
          <c:invertIfNegative val="0"/>
          <c:cat>
            <c:strRef>
              <c:f>cataratas!$A$25:$A$34</c:f>
              <c:strCache>
                <c:ptCount val="10"/>
                <c:pt idx="0">
                  <c:v>ÁREA</c:v>
                </c:pt>
                <c:pt idx="1">
                  <c:v>ÁREA</c:v>
                </c:pt>
                <c:pt idx="2">
                  <c:v>ÁREA</c:v>
                </c:pt>
                <c:pt idx="3">
                  <c:v>ÁREA</c:v>
                </c:pt>
                <c:pt idx="4">
                  <c:v>SMS</c:v>
                </c:pt>
                <c:pt idx="5">
                  <c:v>ÁREA</c:v>
                </c:pt>
                <c:pt idx="6">
                  <c:v>ÁREA</c:v>
                </c:pt>
                <c:pt idx="7">
                  <c:v>ÁREA</c:v>
                </c:pt>
                <c:pt idx="8">
                  <c:v>ÁREA</c:v>
                </c:pt>
                <c:pt idx="9">
                  <c:v>ÁREA</c:v>
                </c:pt>
              </c:strCache>
            </c:strRef>
          </c:cat>
          <c:val>
            <c:numRef>
              <c:f>cataratas!$F$25:$F$34</c:f>
            </c:numRef>
          </c:val>
        </c:ser>
        <c:ser>
          <c:idx val="5"/>
          <c:order val="5"/>
          <c:invertIfNegative val="0"/>
          <c:cat>
            <c:strRef>
              <c:f>cataratas!$A$25:$A$34</c:f>
              <c:strCache>
                <c:ptCount val="10"/>
                <c:pt idx="0">
                  <c:v>ÁREA</c:v>
                </c:pt>
                <c:pt idx="1">
                  <c:v>ÁREA</c:v>
                </c:pt>
                <c:pt idx="2">
                  <c:v>ÁREA</c:v>
                </c:pt>
                <c:pt idx="3">
                  <c:v>ÁREA</c:v>
                </c:pt>
                <c:pt idx="4">
                  <c:v>SMS</c:v>
                </c:pt>
                <c:pt idx="5">
                  <c:v>ÁREA</c:v>
                </c:pt>
                <c:pt idx="6">
                  <c:v>ÁREA</c:v>
                </c:pt>
                <c:pt idx="7">
                  <c:v>ÁREA</c:v>
                </c:pt>
                <c:pt idx="8">
                  <c:v>ÁREA</c:v>
                </c:pt>
                <c:pt idx="9">
                  <c:v>ÁREA</c:v>
                </c:pt>
              </c:strCache>
            </c:strRef>
          </c:cat>
          <c:val>
            <c:numRef>
              <c:f>cataratas!$G$25:$G$34</c:f>
            </c:numRef>
          </c:val>
        </c:ser>
        <c:ser>
          <c:idx val="6"/>
          <c:order val="6"/>
          <c:invertIfNegative val="0"/>
          <c:cat>
            <c:strRef>
              <c:f>cataratas!$A$25:$A$34</c:f>
              <c:strCache>
                <c:ptCount val="10"/>
                <c:pt idx="0">
                  <c:v>ÁREA</c:v>
                </c:pt>
                <c:pt idx="1">
                  <c:v>ÁREA</c:v>
                </c:pt>
                <c:pt idx="2">
                  <c:v>ÁREA</c:v>
                </c:pt>
                <c:pt idx="3">
                  <c:v>ÁREA</c:v>
                </c:pt>
                <c:pt idx="4">
                  <c:v>SMS</c:v>
                </c:pt>
                <c:pt idx="5">
                  <c:v>ÁREA</c:v>
                </c:pt>
                <c:pt idx="6">
                  <c:v>ÁREA</c:v>
                </c:pt>
                <c:pt idx="7">
                  <c:v>ÁREA</c:v>
                </c:pt>
                <c:pt idx="8">
                  <c:v>ÁREA</c:v>
                </c:pt>
                <c:pt idx="9">
                  <c:v>ÁREA</c:v>
                </c:pt>
              </c:strCache>
            </c:strRef>
          </c:cat>
          <c:val>
            <c:numRef>
              <c:f>cataratas!$H$25:$H$34</c:f>
            </c:numRef>
          </c:val>
        </c:ser>
        <c:ser>
          <c:idx val="7"/>
          <c:order val="7"/>
          <c:invertIfNegative val="0"/>
          <c:cat>
            <c:strRef>
              <c:f>cataratas!$A$25:$A$34</c:f>
              <c:strCache>
                <c:ptCount val="10"/>
                <c:pt idx="0">
                  <c:v>ÁREA</c:v>
                </c:pt>
                <c:pt idx="1">
                  <c:v>ÁREA</c:v>
                </c:pt>
                <c:pt idx="2">
                  <c:v>ÁREA</c:v>
                </c:pt>
                <c:pt idx="3">
                  <c:v>ÁREA</c:v>
                </c:pt>
                <c:pt idx="4">
                  <c:v>SMS</c:v>
                </c:pt>
                <c:pt idx="5">
                  <c:v>ÁREA</c:v>
                </c:pt>
                <c:pt idx="6">
                  <c:v>ÁREA</c:v>
                </c:pt>
                <c:pt idx="7">
                  <c:v>ÁREA</c:v>
                </c:pt>
                <c:pt idx="8">
                  <c:v>ÁREA</c:v>
                </c:pt>
                <c:pt idx="9">
                  <c:v>ÁREA</c:v>
                </c:pt>
              </c:strCache>
            </c:strRef>
          </c:cat>
          <c:val>
            <c:numRef>
              <c:f>cataratas!$I$25:$I$34</c:f>
            </c:numRef>
          </c:val>
        </c:ser>
        <c:ser>
          <c:idx val="8"/>
          <c:order val="8"/>
          <c:spPr>
            <a:solidFill>
              <a:srgbClr val="0070C0"/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rgbClr val="FF3399"/>
              </a:solidFill>
            </c:spPr>
          </c:dPt>
          <c:cat>
            <c:strRef>
              <c:f>cataratas!$A$25:$A$34</c:f>
              <c:strCache>
                <c:ptCount val="10"/>
                <c:pt idx="0">
                  <c:v>ÁREA</c:v>
                </c:pt>
                <c:pt idx="1">
                  <c:v>ÁREA</c:v>
                </c:pt>
                <c:pt idx="2">
                  <c:v>ÁREA</c:v>
                </c:pt>
                <c:pt idx="3">
                  <c:v>ÁREA</c:v>
                </c:pt>
                <c:pt idx="4">
                  <c:v>SMS</c:v>
                </c:pt>
                <c:pt idx="5">
                  <c:v>ÁREA</c:v>
                </c:pt>
                <c:pt idx="6">
                  <c:v>ÁREA</c:v>
                </c:pt>
                <c:pt idx="7">
                  <c:v>ÁREA</c:v>
                </c:pt>
                <c:pt idx="8">
                  <c:v>ÁREA</c:v>
                </c:pt>
                <c:pt idx="9">
                  <c:v>ÁREA</c:v>
                </c:pt>
              </c:strCache>
            </c:strRef>
          </c:cat>
          <c:val>
            <c:numRef>
              <c:f>cataratas!$J$25:$J$34</c:f>
              <c:numCache>
                <c:formatCode>#,##0.00</c:formatCode>
                <c:ptCount val="10"/>
                <c:pt idx="0">
                  <c:v>259.19216480871842</c:v>
                </c:pt>
                <c:pt idx="1">
                  <c:v>825.37486249127369</c:v>
                </c:pt>
                <c:pt idx="2">
                  <c:v>894.65636877419661</c:v>
                </c:pt>
                <c:pt idx="3">
                  <c:v>496.14834857844994</c:v>
                </c:pt>
                <c:pt idx="4">
                  <c:v>574.14868127562318</c:v>
                </c:pt>
                <c:pt idx="5">
                  <c:v>354.0771867257294</c:v>
                </c:pt>
                <c:pt idx="6">
                  <c:v>383.98403898654237</c:v>
                </c:pt>
                <c:pt idx="7">
                  <c:v>512.56692685345638</c:v>
                </c:pt>
                <c:pt idx="8">
                  <c:v>637.93737568920392</c:v>
                </c:pt>
                <c:pt idx="9">
                  <c:v>424.55888039758901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101632"/>
        <c:axId val="46103168"/>
      </c:barChart>
      <c:catAx>
        <c:axId val="46101632"/>
        <c:scaling>
          <c:orientation val="minMax"/>
        </c:scaling>
        <c:delete val="0"/>
        <c:axPos val="b"/>
        <c:majorTickMark val="out"/>
        <c:minorTickMark val="none"/>
        <c:tickLblPos val="nextTo"/>
        <c:crossAx val="46103168"/>
        <c:crosses val="autoZero"/>
        <c:auto val="1"/>
        <c:lblAlgn val="ctr"/>
        <c:lblOffset val="100"/>
        <c:noMultiLvlLbl val="0"/>
      </c:catAx>
      <c:valAx>
        <c:axId val="46103168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s-ES"/>
          </a:p>
        </c:txPr>
        <c:crossAx val="461016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415400283837077E-2"/>
          <c:y val="3.3449348539817417E-2"/>
          <c:w val="0.63626842561641495"/>
          <c:h val="0.9574281018584142"/>
        </c:manualLayout>
      </c:layout>
      <c:pie3DChart>
        <c:varyColors val="1"/>
        <c:ser>
          <c:idx val="0"/>
          <c:order val="0"/>
          <c:explosion val="25"/>
          <c:cat>
            <c:strRef>
              <c:f>'01.02.10 Actividad Solicitada a'!$B$30:$B$32</c:f>
              <c:strCache>
                <c:ptCount val="3"/>
                <c:pt idx="0">
                  <c:v>COSTES DIRECTOS</c:v>
                </c:pt>
                <c:pt idx="1">
                  <c:v>COSTES INDIRECTOS</c:v>
                </c:pt>
                <c:pt idx="2">
                  <c:v>COSTE ACTIVIDAD SOLICITADA A OTROS CENTROS DE COSTE</c:v>
                </c:pt>
              </c:strCache>
            </c:strRef>
          </c:cat>
          <c:val>
            <c:numRef>
              <c:f>'01.02.10 Actividad Solicitada a'!$C$30:$C$32</c:f>
              <c:numCache>
                <c:formatCode>#,##0.00;[Red]\-#,##0.00</c:formatCode>
                <c:ptCount val="3"/>
                <c:pt idx="0">
                  <c:v>7538049.2830999997</c:v>
                </c:pt>
                <c:pt idx="1">
                  <c:v>1616425.2488048</c:v>
                </c:pt>
                <c:pt idx="2">
                  <c:v>18181428.484584201</c:v>
                </c:pt>
              </c:numCache>
            </c:numRef>
          </c:val>
        </c:ser>
        <c:ser>
          <c:idx val="1"/>
          <c:order val="1"/>
          <c:explosion val="25"/>
          <c:cat>
            <c:strRef>
              <c:f>'01.02.10 Actividad Solicitada a'!$B$30:$B$32</c:f>
              <c:strCache>
                <c:ptCount val="3"/>
                <c:pt idx="0">
                  <c:v>COSTES DIRECTOS</c:v>
                </c:pt>
                <c:pt idx="1">
                  <c:v>COSTES INDIRECTOS</c:v>
                </c:pt>
                <c:pt idx="2">
                  <c:v>COSTE ACTIVIDAD SOLICITADA A OTROS CENTROS DE COSTE</c:v>
                </c:pt>
              </c:strCache>
            </c:strRef>
          </c:cat>
          <c:val>
            <c:numRef>
              <c:f>'01.02.10 Actividad Solicitada a'!$D$30:$D$32</c:f>
              <c:numCache>
                <c:formatCode>0</c:formatCode>
                <c:ptCount val="3"/>
                <c:pt idx="0">
                  <c:v>27.57563662174633</c:v>
                </c:pt>
                <c:pt idx="1">
                  <c:v>5.9131949942526987</c:v>
                </c:pt>
                <c:pt idx="2">
                  <c:v>66.511168384000968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440976994327216"/>
          <c:y val="0.12217823498538477"/>
          <c:w val="0.33554546626554399"/>
          <c:h val="0.67049973374605887"/>
        </c:manualLayout>
      </c:layout>
      <c:overlay val="0"/>
      <c:txPr>
        <a:bodyPr/>
        <a:lstStyle/>
        <a:p>
          <a:pPr>
            <a:defRPr sz="1600" b="1"/>
          </a:pPr>
          <a:endParaRPr lang="es-E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729427582480048"/>
          <c:y val="9.2593852543074451E-2"/>
          <c:w val="0.76712377157662093"/>
          <c:h val="0.67682096954921434"/>
        </c:manualLayout>
      </c:layout>
      <c:pie3DChart>
        <c:varyColors val="1"/>
        <c:ser>
          <c:idx val="0"/>
          <c:order val="0"/>
          <c:explosion val="25"/>
          <c:dPt>
            <c:idx val="1"/>
            <c:bubble3D val="0"/>
            <c:explosion val="9"/>
            <c:spPr>
              <a:effectLst>
                <a:outerShdw blurRad="40000" dist="23000" dir="5400000" rotWithShape="0">
                  <a:schemeClr val="accent3">
                    <a:lumMod val="40000"/>
                    <a:lumOff val="60000"/>
                    <a:alpha val="35000"/>
                  </a:schemeClr>
                </a:outerShdw>
              </a:effectLst>
            </c:spPr>
          </c:dPt>
          <c:dLbls>
            <c:dLbl>
              <c:idx val="0"/>
              <c:layout>
                <c:manualLayout>
                  <c:x val="-7.5306357546033181E-2"/>
                  <c:y val="0.1137064533280025"/>
                </c:manualLayout>
              </c:layout>
              <c:tx>
                <c:rich>
                  <a:bodyPr/>
                  <a:lstStyle/>
                  <a:p>
                    <a:pPr>
                      <a:defRPr sz="2400"/>
                    </a:pPr>
                    <a:r>
                      <a:rPr lang="en-US" sz="2400">
                        <a:solidFill>
                          <a:schemeClr val="bg1"/>
                        </a:solidFill>
                      </a:rPr>
                      <a:t>14%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1388837054782479"/>
                  <c:y val="-0.27429384059324591"/>
                </c:manualLayout>
              </c:layout>
              <c:tx>
                <c:rich>
                  <a:bodyPr/>
                  <a:lstStyle/>
                  <a:p>
                    <a:pPr>
                      <a:defRPr sz="2400"/>
                    </a:pPr>
                    <a:r>
                      <a:rPr lang="en-US" sz="2400" dirty="0">
                        <a:solidFill>
                          <a:schemeClr val="bg1"/>
                        </a:solidFill>
                      </a:rPr>
                      <a:t>86%</a:t>
                    </a: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'01.02.03 Actividad Realizada se'!$A$14:$A$15</c:f>
              <c:strCache>
                <c:ptCount val="2"/>
                <c:pt idx="0">
                  <c:v>A SOLICITUD DE OTROS SERVICIOS</c:v>
                </c:pt>
                <c:pt idx="1">
                  <c:v>A SOLICITUD PROPIA</c:v>
                </c:pt>
              </c:strCache>
            </c:strRef>
          </c:cat>
          <c:val>
            <c:numRef>
              <c:f>'01.02.03 Actividad Realizada se'!$B$14:$B$15</c:f>
              <c:numCache>
                <c:formatCode>#,##0.00;[Red]\-#,##0.00</c:formatCode>
                <c:ptCount val="2"/>
                <c:pt idx="0">
                  <c:v>1167022.4152689732</c:v>
                </c:pt>
                <c:pt idx="1">
                  <c:v>7218224.8821671801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24768256601477934"/>
          <c:y val="0.82322690398745735"/>
          <c:w val="0.50463486797044121"/>
          <c:h val="0.14479654241731424"/>
        </c:manualLayout>
      </c:layout>
      <c:overlay val="0"/>
      <c:txPr>
        <a:bodyPr/>
        <a:lstStyle/>
        <a:p>
          <a:pPr>
            <a:defRPr sz="1600" b="1"/>
          </a:pPr>
          <a:endParaRPr lang="es-E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cat>
            <c:strRef>
              <c:f>'01.02.10 Actividad Solicitada a'!$C$30:$C$32</c:f>
              <c:strCache>
                <c:ptCount val="3"/>
                <c:pt idx="0">
                  <c:v>COSTES DIRECTOS</c:v>
                </c:pt>
                <c:pt idx="1">
                  <c:v>COSTES INDIRECTOS</c:v>
                </c:pt>
                <c:pt idx="2">
                  <c:v>COSTE ACTIVIDAD SOLICITADA A OTROS CENTROS DE COSTE</c:v>
                </c:pt>
              </c:strCache>
            </c:strRef>
          </c:cat>
          <c:val>
            <c:numRef>
              <c:f>'01.02.10 Actividad Solicitada a'!$E$30:$E$32</c:f>
              <c:numCache>
                <c:formatCode>#,##0.00;[Red]\-#,##0.00</c:formatCode>
                <c:ptCount val="3"/>
                <c:pt idx="0">
                  <c:v>7535234.2058431497</c:v>
                </c:pt>
                <c:pt idx="1">
                  <c:v>1060680.73170409</c:v>
                </c:pt>
                <c:pt idx="2">
                  <c:v>4768588.9908143999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8956644321241567"/>
          <c:y val="0.20756346066615758"/>
          <c:w val="0.30038879299640048"/>
          <c:h val="0.56968137128245766"/>
        </c:manualLayout>
      </c:layout>
      <c:overlay val="0"/>
      <c:txPr>
        <a:bodyPr/>
        <a:lstStyle/>
        <a:p>
          <a:pPr>
            <a:defRPr sz="1600" b="1"/>
          </a:pPr>
          <a:endParaRPr lang="es-E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607653982336965"/>
          <c:y val="1.5886501710854046E-3"/>
          <c:w val="0.65582271733219077"/>
          <c:h val="0.87455079117198808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8"/>
          </c:dPt>
          <c:dLbls>
            <c:dLbl>
              <c:idx val="0"/>
              <c:layout>
                <c:manualLayout>
                  <c:x val="-0.18714585017624319"/>
                  <c:y val="-0.12973976397197459"/>
                </c:manualLayout>
              </c:layout>
              <c:tx>
                <c:rich>
                  <a:bodyPr/>
                  <a:lstStyle/>
                  <a:p>
                    <a:r>
                      <a:rPr lang="en-US" sz="2400" dirty="0">
                        <a:solidFill>
                          <a:schemeClr val="bg1"/>
                        </a:solidFill>
                      </a:rPr>
                      <a:t>59%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5777925127865089"/>
                  <c:y val="3.534713058176199E-2"/>
                </c:manualLayout>
              </c:layout>
              <c:tx>
                <c:rich>
                  <a:bodyPr/>
                  <a:lstStyle/>
                  <a:p>
                    <a:r>
                      <a:rPr lang="en-US" sz="2400" dirty="0">
                        <a:solidFill>
                          <a:schemeClr val="bg1"/>
                        </a:solidFill>
                      </a:rPr>
                      <a:t>41%</a:t>
                    </a:r>
                    <a:endParaRPr lang="en-US" dirty="0">
                      <a:solidFill>
                        <a:schemeClr val="bg1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'01.02.03 Actividad Realizada se'!$A$17:$A$18</c:f>
              <c:strCache>
                <c:ptCount val="2"/>
                <c:pt idx="0">
                  <c:v>A SOLICITUD DE OTROS SERVICIOS</c:v>
                </c:pt>
                <c:pt idx="1">
                  <c:v>A SOLICITUD PROPIA</c:v>
                </c:pt>
              </c:strCache>
            </c:strRef>
          </c:cat>
          <c:val>
            <c:numRef>
              <c:f>'01.02.03 Actividad Realizada se'!$C$17:$C$18</c:f>
              <c:numCache>
                <c:formatCode>0%</c:formatCode>
                <c:ptCount val="2"/>
                <c:pt idx="0">
                  <c:v>0.59267149027481669</c:v>
                </c:pt>
                <c:pt idx="1">
                  <c:v>0.40732850972518325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28133640204420041"/>
          <c:y val="0.80927894351406371"/>
          <c:w val="0.43372835806276339"/>
          <c:h val="0.13644799487191425"/>
        </c:manualLayout>
      </c:layout>
      <c:overlay val="0"/>
      <c:txPr>
        <a:bodyPr/>
        <a:lstStyle/>
        <a:p>
          <a:pPr>
            <a:defRPr sz="1600" b="1"/>
          </a:pPr>
          <a:endParaRPr lang="es-E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771769945442277E-2"/>
          <c:y val="3.3449348539817417E-2"/>
          <c:w val="0.72838740418267822"/>
          <c:h val="0.9665506514601826"/>
        </c:manualLayout>
      </c:layout>
      <c:pie3DChart>
        <c:varyColors val="1"/>
        <c:ser>
          <c:idx val="0"/>
          <c:order val="0"/>
          <c:explosion val="25"/>
          <c:cat>
            <c:strRef>
              <c:f>'01.02.10 Actividad Solicitada a'!$A$31:$A$33</c:f>
              <c:strCache>
                <c:ptCount val="3"/>
                <c:pt idx="0">
                  <c:v>COSTES DIRECTOS</c:v>
                </c:pt>
                <c:pt idx="1">
                  <c:v>COSTES INDIRECTOS</c:v>
                </c:pt>
                <c:pt idx="2">
                  <c:v>COSTES ACTIVIDAD SOLICITADA A OTROS CENTROS DE COSTE</c:v>
                </c:pt>
              </c:strCache>
            </c:strRef>
          </c:cat>
          <c:val>
            <c:numRef>
              <c:f>'01.02.10 Actividad Solicitada a'!$C$31:$C$33</c:f>
              <c:numCache>
                <c:formatCode>0</c:formatCode>
                <c:ptCount val="3"/>
                <c:pt idx="0">
                  <c:v>12.472310971203113</c:v>
                </c:pt>
                <c:pt idx="1">
                  <c:v>4.3382057205657212</c:v>
                </c:pt>
                <c:pt idx="2">
                  <c:v>83.189483308231161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4397845425425824"/>
          <c:y val="0.20732203126855633"/>
          <c:w val="0.24578239850277328"/>
          <c:h val="0.61880528600270468"/>
        </c:manualLayout>
      </c:layout>
      <c:overlay val="0"/>
      <c:txPr>
        <a:bodyPr/>
        <a:lstStyle/>
        <a:p>
          <a:pPr>
            <a:defRPr sz="1400" b="1"/>
          </a:pPr>
          <a:endParaRPr lang="es-E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multiLvlStrRef>
              <c:f>Hoja1!$A$8:$B$35</c:f>
              <c:multiLvlStrCache>
                <c:ptCount val="28"/>
                <c:lvl>
                  <c:pt idx="0">
                    <c:v>C.S. </c:v>
                  </c:pt>
                  <c:pt idx="1">
                    <c:v>C.S.</c:v>
                  </c:pt>
                  <c:pt idx="2">
                    <c:v>Hospital</c:v>
                  </c:pt>
                  <c:pt idx="3">
                    <c:v>Hospital </c:v>
                  </c:pt>
                  <c:pt idx="4">
                    <c:v>CE</c:v>
                  </c:pt>
                  <c:pt idx="6">
                    <c:v>C.S.</c:v>
                  </c:pt>
                  <c:pt idx="7">
                    <c:v>Hospital </c:v>
                  </c:pt>
                  <c:pt idx="8">
                    <c:v>Hospital </c:v>
                  </c:pt>
                  <c:pt idx="10">
                    <c:v>C.S.</c:v>
                  </c:pt>
                  <c:pt idx="11">
                    <c:v>Hospital</c:v>
                  </c:pt>
                  <c:pt idx="12">
                    <c:v>C.S.</c:v>
                  </c:pt>
                  <c:pt idx="13">
                    <c:v>C.S.</c:v>
                  </c:pt>
                  <c:pt idx="15">
                    <c:v>Hospital</c:v>
                  </c:pt>
                  <c:pt idx="17">
                    <c:v>Hospital</c:v>
                  </c:pt>
                  <c:pt idx="18">
                    <c:v>CE</c:v>
                  </c:pt>
                  <c:pt idx="20">
                    <c:v>CE</c:v>
                  </c:pt>
                  <c:pt idx="21">
                    <c:v>Hospital</c:v>
                  </c:pt>
                  <c:pt idx="23">
                    <c:v>Hospital</c:v>
                  </c:pt>
                  <c:pt idx="25">
                    <c:v>Hospital</c:v>
                  </c:pt>
                  <c:pt idx="27">
                    <c:v>Hospital</c:v>
                  </c:pt>
                </c:lvl>
                <c:lvl>
                  <c:pt idx="0">
                    <c:v>AREA</c:v>
                  </c:pt>
                  <c:pt idx="6">
                    <c:v>AREA</c:v>
                  </c:pt>
                  <c:pt idx="10">
                    <c:v>AREA</c:v>
                  </c:pt>
                  <c:pt idx="15">
                    <c:v>AREA</c:v>
                  </c:pt>
                  <c:pt idx="17">
                    <c:v>AREA</c:v>
                  </c:pt>
                  <c:pt idx="20">
                    <c:v>AREA</c:v>
                  </c:pt>
                  <c:pt idx="23">
                    <c:v>AREA</c:v>
                  </c:pt>
                  <c:pt idx="25">
                    <c:v>AREA</c:v>
                  </c:pt>
                  <c:pt idx="27">
                    <c:v>AREA</c:v>
                  </c:pt>
                </c:lvl>
              </c:multiLvlStrCache>
            </c:multiLvlStrRef>
          </c:cat>
          <c:val>
            <c:numRef>
              <c:f>Hoja1!$C$8:$C$35</c:f>
              <c:numCache>
                <c:formatCode>General</c:formatCode>
                <c:ptCount val="28"/>
                <c:pt idx="2" formatCode="#,##0.00">
                  <c:v>14.849983760668801</c:v>
                </c:pt>
                <c:pt idx="3" formatCode="#,##0.00">
                  <c:v>18.2268491430134</c:v>
                </c:pt>
                <c:pt idx="4" formatCode="#,##0.00">
                  <c:v>26.680977227881701</c:v>
                </c:pt>
                <c:pt idx="6" formatCode="#,##0.00">
                  <c:v>10.316022855383901</c:v>
                </c:pt>
                <c:pt idx="7" formatCode="#,##0.00">
                  <c:v>14.7202886278371</c:v>
                </c:pt>
                <c:pt idx="8" formatCode="#,##0.00">
                  <c:v>20.3830761478497</c:v>
                </c:pt>
                <c:pt idx="10" formatCode="#,##0.00">
                  <c:v>17.899299017318899</c:v>
                </c:pt>
                <c:pt idx="11" formatCode="#,##0.00">
                  <c:v>15.991860822803901</c:v>
                </c:pt>
                <c:pt idx="12" formatCode="#,##0.00">
                  <c:v>21.179113760650399</c:v>
                </c:pt>
                <c:pt idx="13" formatCode="#,##0.00">
                  <c:v>5.3842936204462202</c:v>
                </c:pt>
                <c:pt idx="15" formatCode="#,##0.00">
                  <c:v>13.149418784617099</c:v>
                </c:pt>
                <c:pt idx="17" formatCode="#,##0.00">
                  <c:v>22.0751845819692</c:v>
                </c:pt>
                <c:pt idx="18" formatCode="#,##0.00">
                  <c:v>15.8699073254664</c:v>
                </c:pt>
                <c:pt idx="20" formatCode="#,##0.00">
                  <c:v>8.5376101171812397</c:v>
                </c:pt>
                <c:pt idx="21" formatCode="#,##0.00">
                  <c:v>14.6097692197234</c:v>
                </c:pt>
                <c:pt idx="23" formatCode="#,##0.00">
                  <c:v>13.9465344437582</c:v>
                </c:pt>
                <c:pt idx="25" formatCode="#,##0.00">
                  <c:v>27.6213957068098</c:v>
                </c:pt>
                <c:pt idx="27" formatCode="#,##0.00">
                  <c:v>12.971467648350201</c:v>
                </c:pt>
              </c:numCache>
            </c:numRef>
          </c:val>
        </c:ser>
        <c:ser>
          <c:idx val="1"/>
          <c:order val="1"/>
          <c:invertIfNegative val="0"/>
          <c:cat>
            <c:multiLvlStrRef>
              <c:f>Hoja1!$A$8:$B$35</c:f>
              <c:multiLvlStrCache>
                <c:ptCount val="28"/>
                <c:lvl>
                  <c:pt idx="0">
                    <c:v>C.S. </c:v>
                  </c:pt>
                  <c:pt idx="1">
                    <c:v>C.S.</c:v>
                  </c:pt>
                  <c:pt idx="2">
                    <c:v>Hospital</c:v>
                  </c:pt>
                  <c:pt idx="3">
                    <c:v>Hospital </c:v>
                  </c:pt>
                  <c:pt idx="4">
                    <c:v>CE</c:v>
                  </c:pt>
                  <c:pt idx="6">
                    <c:v>C.S.</c:v>
                  </c:pt>
                  <c:pt idx="7">
                    <c:v>Hospital </c:v>
                  </c:pt>
                  <c:pt idx="8">
                    <c:v>Hospital </c:v>
                  </c:pt>
                  <c:pt idx="10">
                    <c:v>C.S.</c:v>
                  </c:pt>
                  <c:pt idx="11">
                    <c:v>Hospital</c:v>
                  </c:pt>
                  <c:pt idx="12">
                    <c:v>C.S.</c:v>
                  </c:pt>
                  <c:pt idx="13">
                    <c:v>C.S.</c:v>
                  </c:pt>
                  <c:pt idx="15">
                    <c:v>Hospital</c:v>
                  </c:pt>
                  <c:pt idx="17">
                    <c:v>Hospital</c:v>
                  </c:pt>
                  <c:pt idx="18">
                    <c:v>CE</c:v>
                  </c:pt>
                  <c:pt idx="20">
                    <c:v>CE</c:v>
                  </c:pt>
                  <c:pt idx="21">
                    <c:v>Hospital</c:v>
                  </c:pt>
                  <c:pt idx="23">
                    <c:v>Hospital</c:v>
                  </c:pt>
                  <c:pt idx="25">
                    <c:v>Hospital</c:v>
                  </c:pt>
                  <c:pt idx="27">
                    <c:v>Hospital</c:v>
                  </c:pt>
                </c:lvl>
                <c:lvl>
                  <c:pt idx="0">
                    <c:v>AREA</c:v>
                  </c:pt>
                  <c:pt idx="6">
                    <c:v>AREA</c:v>
                  </c:pt>
                  <c:pt idx="10">
                    <c:v>AREA</c:v>
                  </c:pt>
                  <c:pt idx="15">
                    <c:v>AREA</c:v>
                  </c:pt>
                  <c:pt idx="17">
                    <c:v>AREA</c:v>
                  </c:pt>
                  <c:pt idx="20">
                    <c:v>AREA</c:v>
                  </c:pt>
                  <c:pt idx="23">
                    <c:v>AREA</c:v>
                  </c:pt>
                  <c:pt idx="25">
                    <c:v>AREA</c:v>
                  </c:pt>
                  <c:pt idx="27">
                    <c:v>AREA</c:v>
                  </c:pt>
                </c:lvl>
              </c:multiLvlStrCache>
            </c:multiLvlStrRef>
          </c:cat>
          <c:val>
            <c:numRef>
              <c:f>Hoja1!$D$8:$D$35</c:f>
              <c:numCache>
                <c:formatCode>#,##0.00</c:formatCode>
                <c:ptCount val="28"/>
                <c:pt idx="0">
                  <c:v>8.0191594742294807</c:v>
                </c:pt>
                <c:pt idx="1">
                  <c:v>6.0444415185945504</c:v>
                </c:pt>
                <c:pt idx="2">
                  <c:v>13.1903243608149</c:v>
                </c:pt>
                <c:pt idx="3">
                  <c:v>21.678185476567698</c:v>
                </c:pt>
                <c:pt idx="4">
                  <c:v>29.2838118304334</c:v>
                </c:pt>
                <c:pt idx="6">
                  <c:v>5.6248814489321504</c:v>
                </c:pt>
                <c:pt idx="7">
                  <c:v>16.571029095941299</c:v>
                </c:pt>
                <c:pt idx="8">
                  <c:v>19.134955275417202</c:v>
                </c:pt>
                <c:pt idx="10">
                  <c:v>18.1749386786217</c:v>
                </c:pt>
                <c:pt idx="11">
                  <c:v>15.6373352103746</c:v>
                </c:pt>
                <c:pt idx="12">
                  <c:v>7.50897638796393</c:v>
                </c:pt>
                <c:pt idx="13">
                  <c:v>4.4407842577879499</c:v>
                </c:pt>
                <c:pt idx="15">
                  <c:v>13.707452220883001</c:v>
                </c:pt>
                <c:pt idx="17">
                  <c:v>22.541069130393399</c:v>
                </c:pt>
                <c:pt idx="18">
                  <c:v>15.8490165227315</c:v>
                </c:pt>
                <c:pt idx="20">
                  <c:v>8.3222185094293692</c:v>
                </c:pt>
                <c:pt idx="21">
                  <c:v>15.6487491623905</c:v>
                </c:pt>
                <c:pt idx="23">
                  <c:v>14.73969658107</c:v>
                </c:pt>
                <c:pt idx="25">
                  <c:v>25.3484418327184</c:v>
                </c:pt>
                <c:pt idx="27">
                  <c:v>12.2745922972478</c:v>
                </c:pt>
              </c:numCache>
            </c:numRef>
          </c:val>
        </c:ser>
        <c:ser>
          <c:idx val="2"/>
          <c:order val="2"/>
          <c:invertIfNegative val="0"/>
          <c:cat>
            <c:multiLvlStrRef>
              <c:f>Hoja1!$A$8:$B$35</c:f>
              <c:multiLvlStrCache>
                <c:ptCount val="28"/>
                <c:lvl>
                  <c:pt idx="0">
                    <c:v>C.S. </c:v>
                  </c:pt>
                  <c:pt idx="1">
                    <c:v>C.S.</c:v>
                  </c:pt>
                  <c:pt idx="2">
                    <c:v>Hospital</c:v>
                  </c:pt>
                  <c:pt idx="3">
                    <c:v>Hospital </c:v>
                  </c:pt>
                  <c:pt idx="4">
                    <c:v>CE</c:v>
                  </c:pt>
                  <c:pt idx="6">
                    <c:v>C.S.</c:v>
                  </c:pt>
                  <c:pt idx="7">
                    <c:v>Hospital </c:v>
                  </c:pt>
                  <c:pt idx="8">
                    <c:v>Hospital </c:v>
                  </c:pt>
                  <c:pt idx="10">
                    <c:v>C.S.</c:v>
                  </c:pt>
                  <c:pt idx="11">
                    <c:v>Hospital</c:v>
                  </c:pt>
                  <c:pt idx="12">
                    <c:v>C.S.</c:v>
                  </c:pt>
                  <c:pt idx="13">
                    <c:v>C.S.</c:v>
                  </c:pt>
                  <c:pt idx="15">
                    <c:v>Hospital</c:v>
                  </c:pt>
                  <c:pt idx="17">
                    <c:v>Hospital</c:v>
                  </c:pt>
                  <c:pt idx="18">
                    <c:v>CE</c:v>
                  </c:pt>
                  <c:pt idx="20">
                    <c:v>CE</c:v>
                  </c:pt>
                  <c:pt idx="21">
                    <c:v>Hospital</c:v>
                  </c:pt>
                  <c:pt idx="23">
                    <c:v>Hospital</c:v>
                  </c:pt>
                  <c:pt idx="25">
                    <c:v>Hospital</c:v>
                  </c:pt>
                  <c:pt idx="27">
                    <c:v>Hospital</c:v>
                  </c:pt>
                </c:lvl>
                <c:lvl>
                  <c:pt idx="0">
                    <c:v>AREA</c:v>
                  </c:pt>
                  <c:pt idx="6">
                    <c:v>AREA</c:v>
                  </c:pt>
                  <c:pt idx="10">
                    <c:v>AREA</c:v>
                  </c:pt>
                  <c:pt idx="15">
                    <c:v>AREA</c:v>
                  </c:pt>
                  <c:pt idx="17">
                    <c:v>AREA</c:v>
                  </c:pt>
                  <c:pt idx="20">
                    <c:v>AREA</c:v>
                  </c:pt>
                  <c:pt idx="23">
                    <c:v>AREA</c:v>
                  </c:pt>
                  <c:pt idx="25">
                    <c:v>AREA</c:v>
                  </c:pt>
                  <c:pt idx="27">
                    <c:v>AREA</c:v>
                  </c:pt>
                </c:lvl>
              </c:multiLvlStrCache>
            </c:multiLvlStrRef>
          </c:cat>
          <c:val>
            <c:numRef>
              <c:f>Hoja1!$E$8:$E$35</c:f>
              <c:numCache>
                <c:formatCode>#,##0.00</c:formatCode>
                <c:ptCount val="28"/>
                <c:pt idx="0">
                  <c:v>4.5616807706882296</c:v>
                </c:pt>
                <c:pt idx="1">
                  <c:v>4.2302485316313199</c:v>
                </c:pt>
                <c:pt idx="2">
                  <c:v>14.2274092551684</c:v>
                </c:pt>
                <c:pt idx="3">
                  <c:v>20.933783247037201</c:v>
                </c:pt>
                <c:pt idx="4">
                  <c:v>28.5572550094669</c:v>
                </c:pt>
                <c:pt idx="6">
                  <c:v>5.1892642560116196</c:v>
                </c:pt>
                <c:pt idx="7">
                  <c:v>17.205309383495202</c:v>
                </c:pt>
                <c:pt idx="8">
                  <c:v>18.932096119901701</c:v>
                </c:pt>
                <c:pt idx="10">
                  <c:v>20.045082975712301</c:v>
                </c:pt>
                <c:pt idx="11">
                  <c:v>15.916715994928801</c:v>
                </c:pt>
                <c:pt idx="12">
                  <c:v>7.8186306599335298</c:v>
                </c:pt>
                <c:pt idx="13">
                  <c:v>5.2580544809575898</c:v>
                </c:pt>
                <c:pt idx="15">
                  <c:v>14.7659871303731</c:v>
                </c:pt>
                <c:pt idx="17">
                  <c:v>23.711025045117701</c:v>
                </c:pt>
                <c:pt idx="18">
                  <c:v>16.946389244684202</c:v>
                </c:pt>
                <c:pt idx="20">
                  <c:v>12.0622934308617</c:v>
                </c:pt>
                <c:pt idx="21">
                  <c:v>15.8337479912076</c:v>
                </c:pt>
                <c:pt idx="23">
                  <c:v>13.8194940756329</c:v>
                </c:pt>
                <c:pt idx="25">
                  <c:v>29.515309280433399</c:v>
                </c:pt>
                <c:pt idx="27">
                  <c:v>11.9040167525286</c:v>
                </c:pt>
              </c:numCache>
            </c:numRef>
          </c:val>
        </c:ser>
        <c:ser>
          <c:idx val="3"/>
          <c:order val="3"/>
          <c:invertIfNegative val="0"/>
          <c:cat>
            <c:multiLvlStrRef>
              <c:f>Hoja1!$A$8:$B$35</c:f>
              <c:multiLvlStrCache>
                <c:ptCount val="28"/>
                <c:lvl>
                  <c:pt idx="0">
                    <c:v>C.S. </c:v>
                  </c:pt>
                  <c:pt idx="1">
                    <c:v>C.S.</c:v>
                  </c:pt>
                  <c:pt idx="2">
                    <c:v>Hospital</c:v>
                  </c:pt>
                  <c:pt idx="3">
                    <c:v>Hospital </c:v>
                  </c:pt>
                  <c:pt idx="4">
                    <c:v>CE</c:v>
                  </c:pt>
                  <c:pt idx="6">
                    <c:v>C.S.</c:v>
                  </c:pt>
                  <c:pt idx="7">
                    <c:v>Hospital </c:v>
                  </c:pt>
                  <c:pt idx="8">
                    <c:v>Hospital </c:v>
                  </c:pt>
                  <c:pt idx="10">
                    <c:v>C.S.</c:v>
                  </c:pt>
                  <c:pt idx="11">
                    <c:v>Hospital</c:v>
                  </c:pt>
                  <c:pt idx="12">
                    <c:v>C.S.</c:v>
                  </c:pt>
                  <c:pt idx="13">
                    <c:v>C.S.</c:v>
                  </c:pt>
                  <c:pt idx="15">
                    <c:v>Hospital</c:v>
                  </c:pt>
                  <c:pt idx="17">
                    <c:v>Hospital</c:v>
                  </c:pt>
                  <c:pt idx="18">
                    <c:v>CE</c:v>
                  </c:pt>
                  <c:pt idx="20">
                    <c:v>CE</c:v>
                  </c:pt>
                  <c:pt idx="21">
                    <c:v>Hospital</c:v>
                  </c:pt>
                  <c:pt idx="23">
                    <c:v>Hospital</c:v>
                  </c:pt>
                  <c:pt idx="25">
                    <c:v>Hospital</c:v>
                  </c:pt>
                  <c:pt idx="27">
                    <c:v>Hospital</c:v>
                  </c:pt>
                </c:lvl>
                <c:lvl>
                  <c:pt idx="0">
                    <c:v>AREA</c:v>
                  </c:pt>
                  <c:pt idx="6">
                    <c:v>AREA</c:v>
                  </c:pt>
                  <c:pt idx="10">
                    <c:v>AREA</c:v>
                  </c:pt>
                  <c:pt idx="15">
                    <c:v>AREA</c:v>
                  </c:pt>
                  <c:pt idx="17">
                    <c:v>AREA</c:v>
                  </c:pt>
                  <c:pt idx="20">
                    <c:v>AREA</c:v>
                  </c:pt>
                  <c:pt idx="23">
                    <c:v>AREA</c:v>
                  </c:pt>
                  <c:pt idx="25">
                    <c:v>AREA</c:v>
                  </c:pt>
                  <c:pt idx="27">
                    <c:v>AREA</c:v>
                  </c:pt>
                </c:lvl>
              </c:multiLvlStrCache>
            </c:multiLvlStrRef>
          </c:cat>
          <c:val>
            <c:numRef>
              <c:f>Hoja1!$F$8:$F$35</c:f>
              <c:numCache>
                <c:formatCode>#,##0.00</c:formatCode>
                <c:ptCount val="28"/>
                <c:pt idx="0">
                  <c:v>4.5734900115514296</c:v>
                </c:pt>
                <c:pt idx="1">
                  <c:v>4.1007485025823902</c:v>
                </c:pt>
                <c:pt idx="2">
                  <c:v>13.199000375587699</c:v>
                </c:pt>
                <c:pt idx="3">
                  <c:v>18.104589961024399</c:v>
                </c:pt>
                <c:pt idx="4">
                  <c:v>25.450359316473101</c:v>
                </c:pt>
                <c:pt idx="6">
                  <c:v>5.4752502495617703</c:v>
                </c:pt>
                <c:pt idx="7">
                  <c:v>14.796514447636801</c:v>
                </c:pt>
                <c:pt idx="8">
                  <c:v>19.0161922953342</c:v>
                </c:pt>
                <c:pt idx="15">
                  <c:v>14.662367258876101</c:v>
                </c:pt>
                <c:pt idx="17">
                  <c:v>22.041425278410699</c:v>
                </c:pt>
                <c:pt idx="18">
                  <c:v>16.621085883833398</c:v>
                </c:pt>
                <c:pt idx="23">
                  <c:v>13.700670990577899</c:v>
                </c:pt>
                <c:pt idx="25">
                  <c:v>27.127403222721401</c:v>
                </c:pt>
                <c:pt idx="27">
                  <c:v>11.219006825933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441792"/>
        <c:axId val="45477248"/>
      </c:barChart>
      <c:catAx>
        <c:axId val="45441792"/>
        <c:scaling>
          <c:orientation val="minMax"/>
        </c:scaling>
        <c:delete val="0"/>
        <c:axPos val="b"/>
        <c:majorTickMark val="out"/>
        <c:minorTickMark val="none"/>
        <c:tickLblPos val="nextTo"/>
        <c:crossAx val="45477248"/>
        <c:crosses val="autoZero"/>
        <c:auto val="1"/>
        <c:lblAlgn val="ctr"/>
        <c:lblOffset val="100"/>
        <c:noMultiLvlLbl val="0"/>
      </c:catAx>
      <c:valAx>
        <c:axId val="45477248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crossAx val="4544179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'01.01.03 Costes estancia hospit'!$B$7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cat>
            <c:strRef>
              <c:f>'01.01.03 Costes estancia hospit'!$A$8:$A$17</c:f>
              <c:strCache>
                <c:ptCount val="10"/>
                <c:pt idx="0">
                  <c:v>AREA</c:v>
                </c:pt>
                <c:pt idx="1">
                  <c:v>AREA</c:v>
                </c:pt>
                <c:pt idx="2">
                  <c:v>AREA</c:v>
                </c:pt>
                <c:pt idx="3">
                  <c:v>AREA</c:v>
                </c:pt>
                <c:pt idx="4">
                  <c:v>AREA</c:v>
                </c:pt>
                <c:pt idx="5">
                  <c:v>AREA</c:v>
                </c:pt>
                <c:pt idx="6">
                  <c:v>AREA</c:v>
                </c:pt>
                <c:pt idx="7">
                  <c:v>AREA</c:v>
                </c:pt>
                <c:pt idx="8">
                  <c:v>AREA</c:v>
                </c:pt>
                <c:pt idx="9">
                  <c:v>AREA</c:v>
                </c:pt>
              </c:strCache>
            </c:strRef>
          </c:cat>
          <c:val>
            <c:numRef>
              <c:f>'01.01.03 Costes estancia hospit'!$B$8:$B$17</c:f>
              <c:numCache>
                <c:formatCode>#,##0.00;[Red]\-#,##0.00</c:formatCode>
                <c:ptCount val="10"/>
                <c:pt idx="0">
                  <c:v>332.13294877996799</c:v>
                </c:pt>
                <c:pt idx="1">
                  <c:v>339.94367217991402</c:v>
                </c:pt>
                <c:pt idx="2">
                  <c:v>316.27236535651798</c:v>
                </c:pt>
                <c:pt idx="3">
                  <c:v>368.95121408866203</c:v>
                </c:pt>
                <c:pt idx="4">
                  <c:v>409.413242721264</c:v>
                </c:pt>
                <c:pt idx="5">
                  <c:v>358.51508289540601</c:v>
                </c:pt>
                <c:pt idx="6">
                  <c:v>341.79516580161601</c:v>
                </c:pt>
                <c:pt idx="7">
                  <c:v>356.28818016616799</c:v>
                </c:pt>
                <c:pt idx="8">
                  <c:v>347.21916732229499</c:v>
                </c:pt>
                <c:pt idx="9">
                  <c:v>334.85939201326698</c:v>
                </c:pt>
              </c:numCache>
            </c:numRef>
          </c:val>
        </c:ser>
        <c:ser>
          <c:idx val="1"/>
          <c:order val="1"/>
          <c:tx>
            <c:strRef>
              <c:f>'01.01.03 Costes estancia hospit'!$C$7</c:f>
              <c:strCache>
                <c:ptCount val="1"/>
                <c:pt idx="0">
                  <c:v>2014</c:v>
                </c:pt>
              </c:strCache>
            </c:strRef>
          </c:tx>
          <c:invertIfNegative val="0"/>
          <c:cat>
            <c:strRef>
              <c:f>'01.01.03 Costes estancia hospit'!$A$8:$A$17</c:f>
              <c:strCache>
                <c:ptCount val="10"/>
                <c:pt idx="0">
                  <c:v>AREA</c:v>
                </c:pt>
                <c:pt idx="1">
                  <c:v>AREA</c:v>
                </c:pt>
                <c:pt idx="2">
                  <c:v>AREA</c:v>
                </c:pt>
                <c:pt idx="3">
                  <c:v>AREA</c:v>
                </c:pt>
                <c:pt idx="4">
                  <c:v>AREA</c:v>
                </c:pt>
                <c:pt idx="5">
                  <c:v>AREA</c:v>
                </c:pt>
                <c:pt idx="6">
                  <c:v>AREA</c:v>
                </c:pt>
                <c:pt idx="7">
                  <c:v>AREA</c:v>
                </c:pt>
                <c:pt idx="8">
                  <c:v>AREA</c:v>
                </c:pt>
                <c:pt idx="9">
                  <c:v>AREA</c:v>
                </c:pt>
              </c:strCache>
            </c:strRef>
          </c:cat>
          <c:val>
            <c:numRef>
              <c:f>'01.01.03 Costes estancia hospit'!$C$8:$C$17</c:f>
              <c:numCache>
                <c:formatCode>#,##0.00;[Red]\-#,##0.00</c:formatCode>
                <c:ptCount val="10"/>
                <c:pt idx="0">
                  <c:v>340.57162485636502</c:v>
                </c:pt>
                <c:pt idx="1">
                  <c:v>333.98600769176198</c:v>
                </c:pt>
                <c:pt idx="2">
                  <c:v>317.55885820672199</c:v>
                </c:pt>
                <c:pt idx="3">
                  <c:v>356.69045786579801</c:v>
                </c:pt>
                <c:pt idx="4">
                  <c:v>410.58185774440699</c:v>
                </c:pt>
                <c:pt idx="5">
                  <c:v>359.37916537499302</c:v>
                </c:pt>
                <c:pt idx="6">
                  <c:v>334.58695550433998</c:v>
                </c:pt>
                <c:pt idx="7">
                  <c:v>342.25386436128503</c:v>
                </c:pt>
                <c:pt idx="8">
                  <c:v>336.93333123059398</c:v>
                </c:pt>
                <c:pt idx="9">
                  <c:v>347.79553893292302</c:v>
                </c:pt>
              </c:numCache>
            </c:numRef>
          </c:val>
        </c:ser>
        <c:ser>
          <c:idx val="2"/>
          <c:order val="2"/>
          <c:tx>
            <c:strRef>
              <c:f>'01.01.03 Costes estancia hospit'!$D$7</c:f>
              <c:strCache>
                <c:ptCount val="1"/>
                <c:pt idx="0">
                  <c:v>2015</c:v>
                </c:pt>
              </c:strCache>
            </c:strRef>
          </c:tx>
          <c:invertIfNegative val="0"/>
          <c:cat>
            <c:strRef>
              <c:f>'01.01.03 Costes estancia hospit'!$A$8:$A$17</c:f>
              <c:strCache>
                <c:ptCount val="10"/>
                <c:pt idx="0">
                  <c:v>AREA</c:v>
                </c:pt>
                <c:pt idx="1">
                  <c:v>AREA</c:v>
                </c:pt>
                <c:pt idx="2">
                  <c:v>AREA</c:v>
                </c:pt>
                <c:pt idx="3">
                  <c:v>AREA</c:v>
                </c:pt>
                <c:pt idx="4">
                  <c:v>AREA</c:v>
                </c:pt>
                <c:pt idx="5">
                  <c:v>AREA</c:v>
                </c:pt>
                <c:pt idx="6">
                  <c:v>AREA</c:v>
                </c:pt>
                <c:pt idx="7">
                  <c:v>AREA</c:v>
                </c:pt>
                <c:pt idx="8">
                  <c:v>AREA</c:v>
                </c:pt>
                <c:pt idx="9">
                  <c:v>AREA</c:v>
                </c:pt>
              </c:strCache>
            </c:strRef>
          </c:cat>
          <c:val>
            <c:numRef>
              <c:f>'01.01.03 Costes estancia hospit'!$D$8:$D$17</c:f>
              <c:numCache>
                <c:formatCode>#,##0.00;[Red]\-#,##0.00</c:formatCode>
                <c:ptCount val="10"/>
                <c:pt idx="0">
                  <c:v>339.226322635229</c:v>
                </c:pt>
                <c:pt idx="1">
                  <c:v>328.69866092081901</c:v>
                </c:pt>
                <c:pt idx="2">
                  <c:v>316.78717689469499</c:v>
                </c:pt>
                <c:pt idx="3">
                  <c:v>357.92435461639002</c:v>
                </c:pt>
                <c:pt idx="4">
                  <c:v>411.65217774387497</c:v>
                </c:pt>
                <c:pt idx="5">
                  <c:v>366.30082104815602</c:v>
                </c:pt>
                <c:pt idx="6">
                  <c:v>340.20704077455002</c:v>
                </c:pt>
                <c:pt idx="7">
                  <c:v>326.833992820925</c:v>
                </c:pt>
                <c:pt idx="8">
                  <c:v>331.81960209622099</c:v>
                </c:pt>
                <c:pt idx="9">
                  <c:v>329.01136148183502</c:v>
                </c:pt>
              </c:numCache>
            </c:numRef>
          </c:val>
        </c:ser>
        <c:ser>
          <c:idx val="3"/>
          <c:order val="3"/>
          <c:tx>
            <c:strRef>
              <c:f>'01.01.03 Costes estancia hospit'!$E$7</c:f>
              <c:strCache>
                <c:ptCount val="1"/>
                <c:pt idx="0">
                  <c:v>2016</c:v>
                </c:pt>
              </c:strCache>
            </c:strRef>
          </c:tx>
          <c:invertIfNegative val="0"/>
          <c:cat>
            <c:strRef>
              <c:f>'01.01.03 Costes estancia hospit'!$A$8:$A$17</c:f>
              <c:strCache>
                <c:ptCount val="10"/>
                <c:pt idx="0">
                  <c:v>AREA</c:v>
                </c:pt>
                <c:pt idx="1">
                  <c:v>AREA</c:v>
                </c:pt>
                <c:pt idx="2">
                  <c:v>AREA</c:v>
                </c:pt>
                <c:pt idx="3">
                  <c:v>AREA</c:v>
                </c:pt>
                <c:pt idx="4">
                  <c:v>AREA</c:v>
                </c:pt>
                <c:pt idx="5">
                  <c:v>AREA</c:v>
                </c:pt>
                <c:pt idx="6">
                  <c:v>AREA</c:v>
                </c:pt>
                <c:pt idx="7">
                  <c:v>AREA</c:v>
                </c:pt>
                <c:pt idx="8">
                  <c:v>AREA</c:v>
                </c:pt>
                <c:pt idx="9">
                  <c:v>AREA</c:v>
                </c:pt>
              </c:strCache>
            </c:strRef>
          </c:cat>
          <c:val>
            <c:numRef>
              <c:f>'01.01.03 Costes estancia hospit'!$E$8:$E$17</c:f>
              <c:numCache>
                <c:formatCode>#,##0.00;[Red]\-#,##0.00</c:formatCode>
                <c:ptCount val="10"/>
                <c:pt idx="0">
                  <c:v>358.88746050488999</c:v>
                </c:pt>
                <c:pt idx="1">
                  <c:v>339.58647920405502</c:v>
                </c:pt>
                <c:pt idx="3">
                  <c:v>340.01454937371301</c:v>
                </c:pt>
                <c:pt idx="4">
                  <c:v>404.93376881348098</c:v>
                </c:pt>
                <c:pt idx="6">
                  <c:v>332.50885659752902</c:v>
                </c:pt>
                <c:pt idx="7">
                  <c:v>342.10912470207597</c:v>
                </c:pt>
                <c:pt idx="8">
                  <c:v>346.968070752362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558016"/>
        <c:axId val="45572096"/>
      </c:barChart>
      <c:catAx>
        <c:axId val="455580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es-ES"/>
          </a:p>
        </c:txPr>
        <c:crossAx val="45572096"/>
        <c:crosses val="autoZero"/>
        <c:auto val="1"/>
        <c:lblAlgn val="ctr"/>
        <c:lblOffset val="100"/>
        <c:noMultiLvlLbl val="0"/>
      </c:catAx>
      <c:valAx>
        <c:axId val="45572096"/>
        <c:scaling>
          <c:orientation val="minMax"/>
        </c:scaling>
        <c:delete val="0"/>
        <c:axPos val="l"/>
        <c:majorGridlines/>
        <c:numFmt formatCode="#,##0.00;[Red]\-#,##0.00" sourceLinked="1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es-ES"/>
          </a:p>
        </c:txPr>
        <c:crossAx val="4555801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es-E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'01.01.03 Costes por GRD'!$A$37:$A$46</c:f>
              <c:strCache>
                <c:ptCount val="10"/>
                <c:pt idx="0">
                  <c:v>ÁREA</c:v>
                </c:pt>
                <c:pt idx="1">
                  <c:v>ÁREA</c:v>
                </c:pt>
                <c:pt idx="2">
                  <c:v>ÁREA</c:v>
                </c:pt>
                <c:pt idx="3">
                  <c:v>ÁREA</c:v>
                </c:pt>
                <c:pt idx="4">
                  <c:v>MEDIA SMS</c:v>
                </c:pt>
                <c:pt idx="5">
                  <c:v>ÁREA</c:v>
                </c:pt>
                <c:pt idx="6">
                  <c:v>ÁREA</c:v>
                </c:pt>
                <c:pt idx="7">
                  <c:v>ÁREA</c:v>
                </c:pt>
                <c:pt idx="8">
                  <c:v>ÁREA</c:v>
                </c:pt>
                <c:pt idx="9">
                  <c:v>ÁREA</c:v>
                </c:pt>
              </c:strCache>
            </c:strRef>
          </c:cat>
          <c:val>
            <c:numRef>
              <c:f>'01.01.03 Costes por GRD'!$B$37:$B$46</c:f>
              <c:numCache>
                <c:formatCode>General</c:formatCode>
                <c:ptCount val="10"/>
              </c:numCache>
            </c:numRef>
          </c:val>
        </c:ser>
        <c:ser>
          <c:idx val="1"/>
          <c:order val="1"/>
          <c:invertIfNegative val="0"/>
          <c:cat>
            <c:strRef>
              <c:f>'01.01.03 Costes por GRD'!$A$37:$A$46</c:f>
              <c:strCache>
                <c:ptCount val="10"/>
                <c:pt idx="0">
                  <c:v>ÁREA</c:v>
                </c:pt>
                <c:pt idx="1">
                  <c:v>ÁREA</c:v>
                </c:pt>
                <c:pt idx="2">
                  <c:v>ÁREA</c:v>
                </c:pt>
                <c:pt idx="3">
                  <c:v>ÁREA</c:v>
                </c:pt>
                <c:pt idx="4">
                  <c:v>MEDIA SMS</c:v>
                </c:pt>
                <c:pt idx="5">
                  <c:v>ÁREA</c:v>
                </c:pt>
                <c:pt idx="6">
                  <c:v>ÁREA</c:v>
                </c:pt>
                <c:pt idx="7">
                  <c:v>ÁREA</c:v>
                </c:pt>
                <c:pt idx="8">
                  <c:v>ÁREA</c:v>
                </c:pt>
                <c:pt idx="9">
                  <c:v>ÁREA</c:v>
                </c:pt>
              </c:strCache>
            </c:strRef>
          </c:cat>
          <c:val>
            <c:numRef>
              <c:f>'01.01.03 Costes por GRD'!$C$37:$C$46</c:f>
              <c:numCache>
                <c:formatCode>General</c:formatCode>
                <c:ptCount val="10"/>
              </c:numCache>
            </c:numRef>
          </c:val>
        </c:ser>
        <c:ser>
          <c:idx val="2"/>
          <c:order val="2"/>
          <c:spPr>
            <a:solidFill>
              <a:srgbClr val="0070C0"/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rgbClr val="FF3399"/>
              </a:solidFill>
            </c:spPr>
          </c:dPt>
          <c:cat>
            <c:strRef>
              <c:f>'01.01.03 Costes por GRD'!$A$37:$A$46</c:f>
              <c:strCache>
                <c:ptCount val="10"/>
                <c:pt idx="0">
                  <c:v>ÁREA</c:v>
                </c:pt>
                <c:pt idx="1">
                  <c:v>ÁREA</c:v>
                </c:pt>
                <c:pt idx="2">
                  <c:v>ÁREA</c:v>
                </c:pt>
                <c:pt idx="3">
                  <c:v>ÁREA</c:v>
                </c:pt>
                <c:pt idx="4">
                  <c:v>MEDIA SMS</c:v>
                </c:pt>
                <c:pt idx="5">
                  <c:v>ÁREA</c:v>
                </c:pt>
                <c:pt idx="6">
                  <c:v>ÁREA</c:v>
                </c:pt>
                <c:pt idx="7">
                  <c:v>ÁREA</c:v>
                </c:pt>
                <c:pt idx="8">
                  <c:v>ÁREA</c:v>
                </c:pt>
                <c:pt idx="9">
                  <c:v>ÁREA</c:v>
                </c:pt>
              </c:strCache>
            </c:strRef>
          </c:cat>
          <c:val>
            <c:numRef>
              <c:f>'01.01.03 Costes por GRD'!$D$37:$D$46</c:f>
              <c:numCache>
                <c:formatCode>General</c:formatCode>
                <c:ptCount val="10"/>
                <c:pt idx="0">
                  <c:v>8291.8291638399496</c:v>
                </c:pt>
                <c:pt idx="1">
                  <c:v>5812.3225735976703</c:v>
                </c:pt>
                <c:pt idx="2">
                  <c:v>6263.3655162619598</c:v>
                </c:pt>
                <c:pt idx="3">
                  <c:v>7048.8623433094399</c:v>
                </c:pt>
                <c:pt idx="4">
                  <c:v>6694.8194711480901</c:v>
                </c:pt>
                <c:pt idx="5">
                  <c:v>7493.1461963300899</c:v>
                </c:pt>
                <c:pt idx="6">
                  <c:v>6546.7982000154498</c:v>
                </c:pt>
                <c:pt idx="7">
                  <c:v>7215.75063415354</c:v>
                </c:pt>
                <c:pt idx="8">
                  <c:v>7751.3245015204002</c:v>
                </c:pt>
                <c:pt idx="9">
                  <c:v>6562.2413765636102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6344832"/>
        <c:axId val="46354816"/>
      </c:barChart>
      <c:catAx>
        <c:axId val="463448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s-ES"/>
          </a:p>
        </c:txPr>
        <c:crossAx val="46354816"/>
        <c:crosses val="autoZero"/>
        <c:auto val="1"/>
        <c:lblAlgn val="ctr"/>
        <c:lblOffset val="100"/>
        <c:noMultiLvlLbl val="0"/>
      </c:catAx>
      <c:valAx>
        <c:axId val="463548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634483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1B6656-94C9-4890-B374-BFE4B5FA8F7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s-ES"/>
        </a:p>
      </dgm:t>
    </dgm:pt>
    <dgm:pt modelId="{E968950C-3BA3-4057-BFF0-8F508EB8C793}" type="pres">
      <dgm:prSet presAssocID="{1F1B6656-94C9-4890-B374-BFE4B5FA8F7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</dgm:ptLst>
  <dgm:cxnLst>
    <dgm:cxn modelId="{9331BB6B-D0B8-4A41-8BC3-A8CBD9145C33}" type="presOf" srcId="{1F1B6656-94C9-4890-B374-BFE4B5FA8F76}" destId="{E968950C-3BA3-4057-BFF0-8F508EB8C79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DB83AD-BFB5-4CD3-8073-03D31C96F5F9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B96B8FA-E351-4158-9114-079BF4C67079}">
      <dgm:prSet phldrT="[Texto]" custT="1"/>
      <dgm:spPr/>
      <dgm:t>
        <a:bodyPr/>
        <a:lstStyle/>
        <a:p>
          <a:r>
            <a:rPr lang="es-ES" sz="1400" b="1" i="1" smtClean="0"/>
            <a:t>Contabilidad Analítica en todos los centros</a:t>
          </a:r>
          <a:endParaRPr lang="es-ES" sz="1400" b="1" i="1" dirty="0"/>
        </a:p>
      </dgm:t>
    </dgm:pt>
    <dgm:pt modelId="{1E93CD88-8F39-49AA-8D5F-09CABEAFCA42}" type="parTrans" cxnId="{4CEDC82C-1A06-478A-BC79-C3F62F3A01E0}">
      <dgm:prSet/>
      <dgm:spPr/>
      <dgm:t>
        <a:bodyPr/>
        <a:lstStyle/>
        <a:p>
          <a:endParaRPr lang="es-ES"/>
        </a:p>
      </dgm:t>
    </dgm:pt>
    <dgm:pt modelId="{A85ED106-F12C-4B16-8192-808163877F12}" type="sibTrans" cxnId="{4CEDC82C-1A06-478A-BC79-C3F62F3A01E0}">
      <dgm:prSet/>
      <dgm:spPr/>
      <dgm:t>
        <a:bodyPr/>
        <a:lstStyle/>
        <a:p>
          <a:endParaRPr lang="es-ES"/>
        </a:p>
      </dgm:t>
    </dgm:pt>
    <dgm:pt modelId="{76A18327-C871-4110-AC5A-CA13CAD97DEF}">
      <dgm:prSet phldrT="[Texto]" custT="1"/>
      <dgm:spPr/>
      <dgm:t>
        <a:bodyPr/>
        <a:lstStyle/>
        <a:p>
          <a:r>
            <a:rPr lang="es-ES" sz="1400" b="1" i="1" smtClean="0"/>
            <a:t>Homogenización estructura de costes</a:t>
          </a:r>
          <a:endParaRPr lang="es-ES" sz="1400" dirty="0"/>
        </a:p>
      </dgm:t>
    </dgm:pt>
    <dgm:pt modelId="{E33F6CC9-85FD-40A5-A170-7E60B76A0B84}" type="parTrans" cxnId="{6E52C89C-BBE2-4AD2-BBAF-CA2774E9FB99}">
      <dgm:prSet/>
      <dgm:spPr/>
      <dgm:t>
        <a:bodyPr/>
        <a:lstStyle/>
        <a:p>
          <a:endParaRPr lang="es-ES"/>
        </a:p>
      </dgm:t>
    </dgm:pt>
    <dgm:pt modelId="{4F167D1A-7C25-4186-A66A-3AB39AFE9AFB}" type="sibTrans" cxnId="{6E52C89C-BBE2-4AD2-BBAF-CA2774E9FB99}">
      <dgm:prSet/>
      <dgm:spPr/>
      <dgm:t>
        <a:bodyPr/>
        <a:lstStyle/>
        <a:p>
          <a:endParaRPr lang="es-ES"/>
        </a:p>
      </dgm:t>
    </dgm:pt>
    <dgm:pt modelId="{66EF84D0-24D0-4697-B0AF-07724E5EBE93}">
      <dgm:prSet phldrT="[Texto]" custT="1"/>
      <dgm:spPr/>
      <dgm:t>
        <a:bodyPr/>
        <a:lstStyle/>
        <a:p>
          <a:r>
            <a:rPr lang="es-ES" sz="1400" b="1" i="1" dirty="0" smtClean="0"/>
            <a:t>Homogenización criterios imputación</a:t>
          </a:r>
          <a:endParaRPr lang="es-ES" sz="1400" b="1" i="1" dirty="0"/>
        </a:p>
      </dgm:t>
    </dgm:pt>
    <dgm:pt modelId="{F8FAE1B8-D9CB-4A04-91FC-B63AFD185B65}" type="parTrans" cxnId="{DD04D959-1FD9-4F12-A6CE-B8D7B90FA8EC}">
      <dgm:prSet/>
      <dgm:spPr/>
      <dgm:t>
        <a:bodyPr/>
        <a:lstStyle/>
        <a:p>
          <a:endParaRPr lang="es-ES"/>
        </a:p>
      </dgm:t>
    </dgm:pt>
    <dgm:pt modelId="{5801A466-5A82-4BFA-99B6-66345FC5A178}" type="sibTrans" cxnId="{DD04D959-1FD9-4F12-A6CE-B8D7B90FA8EC}">
      <dgm:prSet/>
      <dgm:spPr/>
      <dgm:t>
        <a:bodyPr/>
        <a:lstStyle/>
        <a:p>
          <a:endParaRPr lang="es-ES"/>
        </a:p>
      </dgm:t>
    </dgm:pt>
    <dgm:pt modelId="{1926CBAE-97AD-451C-B052-FF7FF98433A0}">
      <dgm:prSet custT="1"/>
      <dgm:spPr/>
      <dgm:t>
        <a:bodyPr/>
        <a:lstStyle/>
        <a:p>
          <a:r>
            <a:rPr lang="es-ES" sz="1400" b="1" i="1" smtClean="0"/>
            <a:t>Homogenización métodos de calculo</a:t>
          </a:r>
          <a:endParaRPr lang="es-ES" sz="1400" b="1" i="1" dirty="0"/>
        </a:p>
      </dgm:t>
    </dgm:pt>
    <dgm:pt modelId="{A0C4204E-ECD8-4A87-B041-B038822391E5}" type="parTrans" cxnId="{0B021190-25D4-4966-B611-AFBF43CDF42B}">
      <dgm:prSet/>
      <dgm:spPr/>
      <dgm:t>
        <a:bodyPr/>
        <a:lstStyle/>
        <a:p>
          <a:endParaRPr lang="es-ES"/>
        </a:p>
      </dgm:t>
    </dgm:pt>
    <dgm:pt modelId="{A312520D-9450-4DE2-813E-EB108793B2CE}" type="sibTrans" cxnId="{0B021190-25D4-4966-B611-AFBF43CDF42B}">
      <dgm:prSet/>
      <dgm:spPr/>
      <dgm:t>
        <a:bodyPr/>
        <a:lstStyle/>
        <a:p>
          <a:endParaRPr lang="es-ES"/>
        </a:p>
      </dgm:t>
    </dgm:pt>
    <dgm:pt modelId="{5966C1CC-5BAB-40C7-85C9-A610C596CC99}" type="pres">
      <dgm:prSet presAssocID="{A1DB83AD-BFB5-4CD3-8073-03D31C96F5F9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90928E9-F693-4222-940A-D9E115BE8413}" type="pres">
      <dgm:prSet presAssocID="{A1DB83AD-BFB5-4CD3-8073-03D31C96F5F9}" presName="arrow" presStyleLbl="bgShp" presStyleIdx="0" presStyleCnt="1" custAng="0" custLinFactNeighborX="24288" custLinFactNeighborY="13077"/>
      <dgm:spPr/>
      <dgm:t>
        <a:bodyPr/>
        <a:lstStyle/>
        <a:p>
          <a:endParaRPr lang="es-ES"/>
        </a:p>
      </dgm:t>
    </dgm:pt>
    <dgm:pt modelId="{02D686CC-DD54-4158-8E3A-47243CD94A00}" type="pres">
      <dgm:prSet presAssocID="{A1DB83AD-BFB5-4CD3-8073-03D31C96F5F9}" presName="arrowDiagram4" presStyleCnt="0"/>
      <dgm:spPr/>
      <dgm:t>
        <a:bodyPr/>
        <a:lstStyle/>
        <a:p>
          <a:endParaRPr lang="es-ES"/>
        </a:p>
      </dgm:t>
    </dgm:pt>
    <dgm:pt modelId="{12DB3E03-A867-4B56-BF47-F8342E135D13}" type="pres">
      <dgm:prSet presAssocID="{8B96B8FA-E351-4158-9114-079BF4C67079}" presName="bullet4a" presStyleLbl="node1" presStyleIdx="0" presStyleCnt="4" custLinFactX="100000" custLinFactY="69823" custLinFactNeighborX="160899" custLinFactNeighborY="100000"/>
      <dgm:spPr/>
      <dgm:t>
        <a:bodyPr/>
        <a:lstStyle/>
        <a:p>
          <a:endParaRPr lang="es-ES"/>
        </a:p>
      </dgm:t>
    </dgm:pt>
    <dgm:pt modelId="{37DF4843-3286-4118-BD2A-1EEB8C6D38FD}" type="pres">
      <dgm:prSet presAssocID="{8B96B8FA-E351-4158-9114-079BF4C67079}" presName="textBox4a" presStyleLbl="revTx" presStyleIdx="0" presStyleCnt="4" custScaleX="214945" custLinFactNeighborX="65816" custLinFactNeighborY="8689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98D164-1DB1-4F7C-9A0F-679540B5FF90}" type="pres">
      <dgm:prSet presAssocID="{76A18327-C871-4110-AC5A-CA13CAD97DEF}" presName="bullet4b" presStyleLbl="node1" presStyleIdx="1" presStyleCnt="4" custLinFactX="67496" custLinFactY="22103" custLinFactNeighborX="100000" custLinFactNeighborY="100000"/>
      <dgm:spPr/>
      <dgm:t>
        <a:bodyPr/>
        <a:lstStyle/>
        <a:p>
          <a:endParaRPr lang="es-ES"/>
        </a:p>
      </dgm:t>
    </dgm:pt>
    <dgm:pt modelId="{ED9C08E5-E213-4D21-A959-C2D3D45ABEAC}" type="pres">
      <dgm:prSet presAssocID="{76A18327-C871-4110-AC5A-CA13CAD97DEF}" presName="textBox4b" presStyleLbl="revTx" presStyleIdx="1" presStyleCnt="4" custScaleX="171467" custScaleY="36483" custLinFactX="47866" custLinFactNeighborX="100000" custLinFactNeighborY="-1572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6E9E91-C135-4DBD-9D66-FD64C480FDAB}" type="pres">
      <dgm:prSet presAssocID="{66EF84D0-24D0-4697-B0AF-07724E5EBE93}" presName="bullet4c" presStyleLbl="node1" presStyleIdx="2" presStyleCnt="4" custLinFactX="82616" custLinFactY="2399" custLinFactNeighborX="100000" custLinFactNeighborY="100000"/>
      <dgm:spPr/>
      <dgm:t>
        <a:bodyPr/>
        <a:lstStyle/>
        <a:p>
          <a:endParaRPr lang="es-ES"/>
        </a:p>
      </dgm:t>
    </dgm:pt>
    <dgm:pt modelId="{9F78EE6E-CE6D-424F-B3B6-90A64ECDD0C4}" type="pres">
      <dgm:prSet presAssocID="{66EF84D0-24D0-4697-B0AF-07724E5EBE93}" presName="textBox4c" presStyleLbl="revTx" presStyleIdx="2" presStyleCnt="4" custScaleX="158272" custScaleY="27979" custLinFactX="-55312" custLinFactNeighborX="-100000" custLinFactNeighborY="-4778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80EB59-5F2C-4618-AD16-069BBD515120}" type="pres">
      <dgm:prSet presAssocID="{1926CBAE-97AD-451C-B052-FF7FF98433A0}" presName="bullet4d" presStyleLbl="node1" presStyleIdx="3" presStyleCnt="4" custLinFactX="100000" custLinFactNeighborX="117711" custLinFactNeighborY="78518"/>
      <dgm:spPr/>
      <dgm:t>
        <a:bodyPr/>
        <a:lstStyle/>
        <a:p>
          <a:endParaRPr lang="es-ES"/>
        </a:p>
      </dgm:t>
    </dgm:pt>
    <dgm:pt modelId="{8C236FB6-6D13-49B6-B4AB-2FC67D3A74AB}" type="pres">
      <dgm:prSet presAssocID="{1926CBAE-97AD-451C-B052-FF7FF98433A0}" presName="textBox4d" presStyleLbl="revTx" presStyleIdx="3" presStyleCnt="4" custScaleX="179683" custScaleY="23204" custLinFactNeighborX="-25129" custLinFactNeighborY="-8685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1F05544-4129-4028-99D4-4D4A5B2A630B}" type="presOf" srcId="{A1DB83AD-BFB5-4CD3-8073-03D31C96F5F9}" destId="{5966C1CC-5BAB-40C7-85C9-A610C596CC99}" srcOrd="0" destOrd="0" presId="urn:microsoft.com/office/officeart/2005/8/layout/arrow2"/>
    <dgm:cxn modelId="{4FB9A60E-042E-460F-80DD-55D4224C42C0}" type="presOf" srcId="{76A18327-C871-4110-AC5A-CA13CAD97DEF}" destId="{ED9C08E5-E213-4D21-A959-C2D3D45ABEAC}" srcOrd="0" destOrd="0" presId="urn:microsoft.com/office/officeart/2005/8/layout/arrow2"/>
    <dgm:cxn modelId="{DD04D959-1FD9-4F12-A6CE-B8D7B90FA8EC}" srcId="{A1DB83AD-BFB5-4CD3-8073-03D31C96F5F9}" destId="{66EF84D0-24D0-4697-B0AF-07724E5EBE93}" srcOrd="2" destOrd="0" parTransId="{F8FAE1B8-D9CB-4A04-91FC-B63AFD185B65}" sibTransId="{5801A466-5A82-4BFA-99B6-66345FC5A178}"/>
    <dgm:cxn modelId="{6E52C89C-BBE2-4AD2-BBAF-CA2774E9FB99}" srcId="{A1DB83AD-BFB5-4CD3-8073-03D31C96F5F9}" destId="{76A18327-C871-4110-AC5A-CA13CAD97DEF}" srcOrd="1" destOrd="0" parTransId="{E33F6CC9-85FD-40A5-A170-7E60B76A0B84}" sibTransId="{4F167D1A-7C25-4186-A66A-3AB39AFE9AFB}"/>
    <dgm:cxn modelId="{4CEDC82C-1A06-478A-BC79-C3F62F3A01E0}" srcId="{A1DB83AD-BFB5-4CD3-8073-03D31C96F5F9}" destId="{8B96B8FA-E351-4158-9114-079BF4C67079}" srcOrd="0" destOrd="0" parTransId="{1E93CD88-8F39-49AA-8D5F-09CABEAFCA42}" sibTransId="{A85ED106-F12C-4B16-8192-808163877F12}"/>
    <dgm:cxn modelId="{EBDC786C-5969-4210-B157-72ECF1DAFE8F}" type="presOf" srcId="{8B96B8FA-E351-4158-9114-079BF4C67079}" destId="{37DF4843-3286-4118-BD2A-1EEB8C6D38FD}" srcOrd="0" destOrd="0" presId="urn:microsoft.com/office/officeart/2005/8/layout/arrow2"/>
    <dgm:cxn modelId="{0B021190-25D4-4966-B611-AFBF43CDF42B}" srcId="{A1DB83AD-BFB5-4CD3-8073-03D31C96F5F9}" destId="{1926CBAE-97AD-451C-B052-FF7FF98433A0}" srcOrd="3" destOrd="0" parTransId="{A0C4204E-ECD8-4A87-B041-B038822391E5}" sibTransId="{A312520D-9450-4DE2-813E-EB108793B2CE}"/>
    <dgm:cxn modelId="{A325B1D8-B82B-4C97-A73B-F0C7F1237053}" type="presOf" srcId="{66EF84D0-24D0-4697-B0AF-07724E5EBE93}" destId="{9F78EE6E-CE6D-424F-B3B6-90A64ECDD0C4}" srcOrd="0" destOrd="0" presId="urn:microsoft.com/office/officeart/2005/8/layout/arrow2"/>
    <dgm:cxn modelId="{212E44AB-5D99-4743-B87C-58E9C738B626}" type="presOf" srcId="{1926CBAE-97AD-451C-B052-FF7FF98433A0}" destId="{8C236FB6-6D13-49B6-B4AB-2FC67D3A74AB}" srcOrd="0" destOrd="0" presId="urn:microsoft.com/office/officeart/2005/8/layout/arrow2"/>
    <dgm:cxn modelId="{52600DAC-1E3B-443F-BD65-D5C2BCFE3C01}" type="presParOf" srcId="{5966C1CC-5BAB-40C7-85C9-A610C596CC99}" destId="{E90928E9-F693-4222-940A-D9E115BE8413}" srcOrd="0" destOrd="0" presId="urn:microsoft.com/office/officeart/2005/8/layout/arrow2"/>
    <dgm:cxn modelId="{883AFE55-7E1F-40BD-BD71-650F22E4B2C8}" type="presParOf" srcId="{5966C1CC-5BAB-40C7-85C9-A610C596CC99}" destId="{02D686CC-DD54-4158-8E3A-47243CD94A00}" srcOrd="1" destOrd="0" presId="urn:microsoft.com/office/officeart/2005/8/layout/arrow2"/>
    <dgm:cxn modelId="{7B3CBE1D-29AB-493B-A00E-BD2FD20B1D97}" type="presParOf" srcId="{02D686CC-DD54-4158-8E3A-47243CD94A00}" destId="{12DB3E03-A867-4B56-BF47-F8342E135D13}" srcOrd="0" destOrd="0" presId="urn:microsoft.com/office/officeart/2005/8/layout/arrow2"/>
    <dgm:cxn modelId="{029A7D07-E136-4FB0-AE29-0E46163D59F2}" type="presParOf" srcId="{02D686CC-DD54-4158-8E3A-47243CD94A00}" destId="{37DF4843-3286-4118-BD2A-1EEB8C6D38FD}" srcOrd="1" destOrd="0" presId="urn:microsoft.com/office/officeart/2005/8/layout/arrow2"/>
    <dgm:cxn modelId="{21103C16-A7AD-46EB-9D0D-93B3069657CB}" type="presParOf" srcId="{02D686CC-DD54-4158-8E3A-47243CD94A00}" destId="{6798D164-1DB1-4F7C-9A0F-679540B5FF90}" srcOrd="2" destOrd="0" presId="urn:microsoft.com/office/officeart/2005/8/layout/arrow2"/>
    <dgm:cxn modelId="{1D0011D6-C3A3-430F-94C6-67EAFEC8D02E}" type="presParOf" srcId="{02D686CC-DD54-4158-8E3A-47243CD94A00}" destId="{ED9C08E5-E213-4D21-A959-C2D3D45ABEAC}" srcOrd="3" destOrd="0" presId="urn:microsoft.com/office/officeart/2005/8/layout/arrow2"/>
    <dgm:cxn modelId="{3526DE34-A1C4-4A24-992E-02A059AC3B9A}" type="presParOf" srcId="{02D686CC-DD54-4158-8E3A-47243CD94A00}" destId="{CF6E9E91-C135-4DBD-9D66-FD64C480FDAB}" srcOrd="4" destOrd="0" presId="urn:microsoft.com/office/officeart/2005/8/layout/arrow2"/>
    <dgm:cxn modelId="{0B49FE97-63FA-487A-BC05-AFA1EBB18042}" type="presParOf" srcId="{02D686CC-DD54-4158-8E3A-47243CD94A00}" destId="{9F78EE6E-CE6D-424F-B3B6-90A64ECDD0C4}" srcOrd="5" destOrd="0" presId="urn:microsoft.com/office/officeart/2005/8/layout/arrow2"/>
    <dgm:cxn modelId="{A2ABE1A8-6D67-429A-9F1D-25739B47DECE}" type="presParOf" srcId="{02D686CC-DD54-4158-8E3A-47243CD94A00}" destId="{8280EB59-5F2C-4618-AD16-069BBD515120}" srcOrd="6" destOrd="0" presId="urn:microsoft.com/office/officeart/2005/8/layout/arrow2"/>
    <dgm:cxn modelId="{650DE53B-0B73-42CB-AD56-17BA91C5CD7D}" type="presParOf" srcId="{02D686CC-DD54-4158-8E3A-47243CD94A00}" destId="{8C236FB6-6D13-49B6-B4AB-2FC67D3A74AB}" srcOrd="7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0710FB1-E20C-49E6-99A9-242994E64B72}" type="doc">
      <dgm:prSet loTypeId="urn:microsoft.com/office/officeart/2005/8/layout/chevron1" loCatId="process" qsTypeId="urn:microsoft.com/office/officeart/2005/8/quickstyle/simple1" qsCatId="simple" csTypeId="urn:microsoft.com/office/officeart/2005/8/colors/colorful2" csCatId="colorful" phldr="1"/>
      <dgm:spPr/>
    </dgm:pt>
    <dgm:pt modelId="{53D1E286-B4EB-4ED7-9CD9-E06A8D49C435}">
      <dgm:prSet phldrT="[Texto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s-ES" sz="1600" b="1" dirty="0" smtClean="0">
              <a:solidFill>
                <a:schemeClr val="accent1">
                  <a:lumMod val="75000"/>
                </a:schemeClr>
              </a:solidFill>
            </a:rPr>
            <a:t>Planificación y diseño</a:t>
          </a:r>
          <a:endParaRPr lang="es-ES" sz="1600" b="1" dirty="0">
            <a:solidFill>
              <a:schemeClr val="accent1">
                <a:lumMod val="75000"/>
              </a:schemeClr>
            </a:solidFill>
          </a:endParaRPr>
        </a:p>
      </dgm:t>
    </dgm:pt>
    <dgm:pt modelId="{AE806DD4-8678-456F-9FF5-A3395F65C311}" type="parTrans" cxnId="{3CB7CE23-B4BD-41DA-951E-B3CEDF99EA8F}">
      <dgm:prSet/>
      <dgm:spPr/>
      <dgm:t>
        <a:bodyPr/>
        <a:lstStyle/>
        <a:p>
          <a:endParaRPr lang="es-ES"/>
        </a:p>
      </dgm:t>
    </dgm:pt>
    <dgm:pt modelId="{9920B67B-BEBD-4BAF-9D6D-E9278F4C5D8A}" type="sibTrans" cxnId="{3CB7CE23-B4BD-41DA-951E-B3CEDF99EA8F}">
      <dgm:prSet/>
      <dgm:spPr/>
      <dgm:t>
        <a:bodyPr/>
        <a:lstStyle/>
        <a:p>
          <a:endParaRPr lang="es-ES"/>
        </a:p>
      </dgm:t>
    </dgm:pt>
    <dgm:pt modelId="{9C648169-940F-4A8C-AF42-CF8AF0E9886C}">
      <dgm:prSet phldrT="[Texto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es-ES" sz="1600" b="1" dirty="0" smtClean="0">
              <a:solidFill>
                <a:schemeClr val="accent1">
                  <a:lumMod val="75000"/>
                </a:schemeClr>
              </a:solidFill>
            </a:rPr>
            <a:t>Implantación</a:t>
          </a:r>
          <a:r>
            <a:rPr lang="es-ES" sz="1600" b="1" dirty="0" smtClean="0"/>
            <a:t> </a:t>
          </a:r>
          <a:r>
            <a:rPr lang="es-ES" sz="1600" b="1" dirty="0" smtClean="0">
              <a:solidFill>
                <a:schemeClr val="accent1">
                  <a:lumMod val="75000"/>
                </a:schemeClr>
              </a:solidFill>
            </a:rPr>
            <a:t>piloto</a:t>
          </a:r>
          <a:r>
            <a:rPr lang="es-ES" sz="1600" b="1" dirty="0" smtClean="0"/>
            <a:t>           </a:t>
          </a:r>
          <a:r>
            <a:rPr lang="es-ES" sz="1600" b="1" dirty="0" smtClean="0">
              <a:solidFill>
                <a:schemeClr val="accent1">
                  <a:lumMod val="75000"/>
                </a:schemeClr>
              </a:solidFill>
            </a:rPr>
            <a:t>(2 áreas)</a:t>
          </a:r>
          <a:endParaRPr lang="es-ES" sz="1600" b="1" dirty="0">
            <a:solidFill>
              <a:schemeClr val="accent1">
                <a:lumMod val="75000"/>
              </a:schemeClr>
            </a:solidFill>
          </a:endParaRPr>
        </a:p>
      </dgm:t>
    </dgm:pt>
    <dgm:pt modelId="{7F938BC5-6957-4B5E-B8F2-688BF4CE80F4}" type="parTrans" cxnId="{566191E1-C586-4115-A520-C46F8A7C362C}">
      <dgm:prSet/>
      <dgm:spPr/>
      <dgm:t>
        <a:bodyPr/>
        <a:lstStyle/>
        <a:p>
          <a:endParaRPr lang="es-ES"/>
        </a:p>
      </dgm:t>
    </dgm:pt>
    <dgm:pt modelId="{054C6A7C-07B6-4178-8723-D6E6A9FA1BF4}" type="sibTrans" cxnId="{566191E1-C586-4115-A520-C46F8A7C362C}">
      <dgm:prSet/>
      <dgm:spPr/>
      <dgm:t>
        <a:bodyPr/>
        <a:lstStyle/>
        <a:p>
          <a:endParaRPr lang="es-ES"/>
        </a:p>
      </dgm:t>
    </dgm:pt>
    <dgm:pt modelId="{697C9F14-DC9A-47BF-AC14-72F5831FFE34}">
      <dgm:prSet phldrT="[Texto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s-ES" sz="1600" b="1" dirty="0" smtClean="0">
              <a:solidFill>
                <a:schemeClr val="accent1">
                  <a:lumMod val="75000"/>
                </a:schemeClr>
              </a:solidFill>
            </a:rPr>
            <a:t>Extensión de la implantación</a:t>
          </a:r>
          <a:endParaRPr lang="es-ES" sz="1600" b="1" dirty="0">
            <a:solidFill>
              <a:schemeClr val="accent1">
                <a:lumMod val="75000"/>
              </a:schemeClr>
            </a:solidFill>
          </a:endParaRPr>
        </a:p>
      </dgm:t>
    </dgm:pt>
    <dgm:pt modelId="{8E8D22F4-15CD-4099-9787-C4F160054416}" type="parTrans" cxnId="{2C02569D-C91B-4B90-8526-0D6B8BF5E72E}">
      <dgm:prSet/>
      <dgm:spPr/>
      <dgm:t>
        <a:bodyPr/>
        <a:lstStyle/>
        <a:p>
          <a:endParaRPr lang="es-ES"/>
        </a:p>
      </dgm:t>
    </dgm:pt>
    <dgm:pt modelId="{4D5CFA6F-9E7B-4A97-9521-0BA0B3D12D7D}" type="sibTrans" cxnId="{2C02569D-C91B-4B90-8526-0D6B8BF5E72E}">
      <dgm:prSet/>
      <dgm:spPr/>
      <dgm:t>
        <a:bodyPr/>
        <a:lstStyle/>
        <a:p>
          <a:endParaRPr lang="es-ES"/>
        </a:p>
      </dgm:t>
    </dgm:pt>
    <dgm:pt modelId="{042B4FD2-170F-4E29-ACC2-02925779B008}" type="pres">
      <dgm:prSet presAssocID="{D0710FB1-E20C-49E6-99A9-242994E64B72}" presName="Name0" presStyleCnt="0">
        <dgm:presLayoutVars>
          <dgm:dir/>
          <dgm:animLvl val="lvl"/>
          <dgm:resizeHandles val="exact"/>
        </dgm:presLayoutVars>
      </dgm:prSet>
      <dgm:spPr/>
    </dgm:pt>
    <dgm:pt modelId="{7CCA3942-B92C-411A-B0FD-86ED7E660E7E}" type="pres">
      <dgm:prSet presAssocID="{53D1E286-B4EB-4ED7-9CD9-E06A8D49C435}" presName="parTxOnly" presStyleLbl="node1" presStyleIdx="0" presStyleCnt="3" custScaleX="116616" custScaleY="149662" custLinFactNeighborX="-1199" custLinFactNeighborY="-9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3DE91E8-0F68-48A1-B497-E965782981D5}" type="pres">
      <dgm:prSet presAssocID="{9920B67B-BEBD-4BAF-9D6D-E9278F4C5D8A}" presName="parTxOnlySpace" presStyleCnt="0"/>
      <dgm:spPr/>
    </dgm:pt>
    <dgm:pt modelId="{AE92B828-3343-4923-968C-940D313FB773}" type="pres">
      <dgm:prSet presAssocID="{9C648169-940F-4A8C-AF42-CF8AF0E9886C}" presName="parTxOnly" presStyleLbl="node1" presStyleIdx="1" presStyleCnt="3" custScaleX="98021" custScaleY="137534" custLinFactNeighborX="-24752" custLinFactNeighborY="35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5B635C3-EC38-46DA-A60B-B4BB64C4E746}" type="pres">
      <dgm:prSet presAssocID="{054C6A7C-07B6-4178-8723-D6E6A9FA1BF4}" presName="parTxOnlySpace" presStyleCnt="0"/>
      <dgm:spPr/>
    </dgm:pt>
    <dgm:pt modelId="{4265B53B-32EB-4E34-AA47-75B97A890D4A}" type="pres">
      <dgm:prSet presAssocID="{697C9F14-DC9A-47BF-AC14-72F5831FFE34}" presName="parTxOnly" presStyleLbl="node1" presStyleIdx="2" presStyleCnt="3" custScaleY="13588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B7A33D1-0A10-4F41-8526-949A4D8511AC}" type="presOf" srcId="{697C9F14-DC9A-47BF-AC14-72F5831FFE34}" destId="{4265B53B-32EB-4E34-AA47-75B97A890D4A}" srcOrd="0" destOrd="0" presId="urn:microsoft.com/office/officeart/2005/8/layout/chevron1"/>
    <dgm:cxn modelId="{EB4CC755-D6E2-47D7-A5DD-0718AC8FBF3D}" type="presOf" srcId="{D0710FB1-E20C-49E6-99A9-242994E64B72}" destId="{042B4FD2-170F-4E29-ACC2-02925779B008}" srcOrd="0" destOrd="0" presId="urn:microsoft.com/office/officeart/2005/8/layout/chevron1"/>
    <dgm:cxn modelId="{295AAE6A-60CD-40C0-960C-181B86F4D0D1}" type="presOf" srcId="{9C648169-940F-4A8C-AF42-CF8AF0E9886C}" destId="{AE92B828-3343-4923-968C-940D313FB773}" srcOrd="0" destOrd="0" presId="urn:microsoft.com/office/officeart/2005/8/layout/chevron1"/>
    <dgm:cxn modelId="{2C02569D-C91B-4B90-8526-0D6B8BF5E72E}" srcId="{D0710FB1-E20C-49E6-99A9-242994E64B72}" destId="{697C9F14-DC9A-47BF-AC14-72F5831FFE34}" srcOrd="2" destOrd="0" parTransId="{8E8D22F4-15CD-4099-9787-C4F160054416}" sibTransId="{4D5CFA6F-9E7B-4A97-9521-0BA0B3D12D7D}"/>
    <dgm:cxn modelId="{566191E1-C586-4115-A520-C46F8A7C362C}" srcId="{D0710FB1-E20C-49E6-99A9-242994E64B72}" destId="{9C648169-940F-4A8C-AF42-CF8AF0E9886C}" srcOrd="1" destOrd="0" parTransId="{7F938BC5-6957-4B5E-B8F2-688BF4CE80F4}" sibTransId="{054C6A7C-07B6-4178-8723-D6E6A9FA1BF4}"/>
    <dgm:cxn modelId="{C047326C-EB6E-4FD2-B48F-7978E8796828}" type="presOf" srcId="{53D1E286-B4EB-4ED7-9CD9-E06A8D49C435}" destId="{7CCA3942-B92C-411A-B0FD-86ED7E660E7E}" srcOrd="0" destOrd="0" presId="urn:microsoft.com/office/officeart/2005/8/layout/chevron1"/>
    <dgm:cxn modelId="{3CB7CE23-B4BD-41DA-951E-B3CEDF99EA8F}" srcId="{D0710FB1-E20C-49E6-99A9-242994E64B72}" destId="{53D1E286-B4EB-4ED7-9CD9-E06A8D49C435}" srcOrd="0" destOrd="0" parTransId="{AE806DD4-8678-456F-9FF5-A3395F65C311}" sibTransId="{9920B67B-BEBD-4BAF-9D6D-E9278F4C5D8A}"/>
    <dgm:cxn modelId="{C9EE74B2-7898-46C3-9FEF-CFA9A0F74E2C}" type="presParOf" srcId="{042B4FD2-170F-4E29-ACC2-02925779B008}" destId="{7CCA3942-B92C-411A-B0FD-86ED7E660E7E}" srcOrd="0" destOrd="0" presId="urn:microsoft.com/office/officeart/2005/8/layout/chevron1"/>
    <dgm:cxn modelId="{85B5A7B9-DF38-4561-A4F9-93056621E7B5}" type="presParOf" srcId="{042B4FD2-170F-4E29-ACC2-02925779B008}" destId="{83DE91E8-0F68-48A1-B497-E965782981D5}" srcOrd="1" destOrd="0" presId="urn:microsoft.com/office/officeart/2005/8/layout/chevron1"/>
    <dgm:cxn modelId="{B88A7DBD-F0D7-4051-B6F4-4887C9E7AE66}" type="presParOf" srcId="{042B4FD2-170F-4E29-ACC2-02925779B008}" destId="{AE92B828-3343-4923-968C-940D313FB773}" srcOrd="2" destOrd="0" presId="urn:microsoft.com/office/officeart/2005/8/layout/chevron1"/>
    <dgm:cxn modelId="{0C2344AE-D281-4F07-B207-5295238E1DA6}" type="presParOf" srcId="{042B4FD2-170F-4E29-ACC2-02925779B008}" destId="{65B635C3-EC38-46DA-A60B-B4BB64C4E746}" srcOrd="3" destOrd="0" presId="urn:microsoft.com/office/officeart/2005/8/layout/chevron1"/>
    <dgm:cxn modelId="{446961AF-E935-42E6-8A74-CE3F34850D73}" type="presParOf" srcId="{042B4FD2-170F-4E29-ACC2-02925779B008}" destId="{4265B53B-32EB-4E34-AA47-75B97A890D4A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A65ECB0-3D20-4B80-8539-3C7B0BDEF08D}" type="doc">
      <dgm:prSet loTypeId="urn:microsoft.com/office/officeart/2005/8/layout/radial5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s-ES"/>
        </a:p>
      </dgm:t>
    </dgm:pt>
    <dgm:pt modelId="{DFABAD7E-4C54-4AA4-80AA-4D7ECC02BD62}">
      <dgm:prSet phldrT="[Texto]"/>
      <dgm:spPr/>
      <dgm:t>
        <a:bodyPr/>
        <a:lstStyle/>
        <a:p>
          <a:r>
            <a:rPr lang="es-ES" b="1" dirty="0" smtClean="0"/>
            <a:t>NOS INFORMA</a:t>
          </a:r>
          <a:endParaRPr lang="es-ES" b="1" dirty="0"/>
        </a:p>
      </dgm:t>
    </dgm:pt>
    <dgm:pt modelId="{CD2A9EEE-8FF0-4074-8BD0-A86FB927B864}" type="parTrans" cxnId="{31983FFF-50E3-410A-BFC2-856C0580663B}">
      <dgm:prSet/>
      <dgm:spPr/>
      <dgm:t>
        <a:bodyPr/>
        <a:lstStyle/>
        <a:p>
          <a:endParaRPr lang="es-ES"/>
        </a:p>
      </dgm:t>
    </dgm:pt>
    <dgm:pt modelId="{DF44DB6F-5D93-4AEC-8C36-4E9E3E194F76}" type="sibTrans" cxnId="{31983FFF-50E3-410A-BFC2-856C0580663B}">
      <dgm:prSet/>
      <dgm:spPr/>
      <dgm:t>
        <a:bodyPr/>
        <a:lstStyle/>
        <a:p>
          <a:endParaRPr lang="es-ES"/>
        </a:p>
      </dgm:t>
    </dgm:pt>
    <dgm:pt modelId="{6A39768E-EDC2-457A-AED6-190A66BF947A}">
      <dgm:prSet/>
      <dgm:spPr/>
      <dgm:t>
        <a:bodyPr/>
        <a:lstStyle/>
        <a:p>
          <a:r>
            <a:rPr lang="es-ES" b="1" i="1" dirty="0" smtClean="0">
              <a:solidFill>
                <a:schemeClr val="bg1"/>
              </a:solidFill>
            </a:rPr>
            <a:t>Coste por proceso. </a:t>
          </a:r>
          <a:endParaRPr lang="es-ES" dirty="0">
            <a:solidFill>
              <a:schemeClr val="bg1"/>
            </a:solidFill>
          </a:endParaRPr>
        </a:p>
      </dgm:t>
    </dgm:pt>
    <dgm:pt modelId="{F7FAF9CD-E8AC-40E6-B981-B850B6046280}" type="parTrans" cxnId="{28CE1AE3-BC54-45FA-9FE0-C18B8363D886}">
      <dgm:prSet/>
      <dgm:spPr/>
      <dgm:t>
        <a:bodyPr/>
        <a:lstStyle/>
        <a:p>
          <a:endParaRPr lang="es-ES"/>
        </a:p>
      </dgm:t>
    </dgm:pt>
    <dgm:pt modelId="{E51ECC2B-391F-42B3-896F-21B4E597EB4A}" type="sibTrans" cxnId="{28CE1AE3-BC54-45FA-9FE0-C18B8363D886}">
      <dgm:prSet/>
      <dgm:spPr/>
      <dgm:t>
        <a:bodyPr/>
        <a:lstStyle/>
        <a:p>
          <a:endParaRPr lang="es-ES"/>
        </a:p>
      </dgm:t>
    </dgm:pt>
    <dgm:pt modelId="{633E9B0F-A8FB-438F-84B5-CA95FCF8ABB0}">
      <dgm:prSet/>
      <dgm:spPr/>
      <dgm:t>
        <a:bodyPr/>
        <a:lstStyle/>
        <a:p>
          <a:r>
            <a:rPr lang="es-ES" b="1" i="1" dirty="0" smtClean="0">
              <a:solidFill>
                <a:schemeClr val="bg1"/>
              </a:solidFill>
            </a:rPr>
            <a:t>Coste unitario de cada una de las actividades</a:t>
          </a:r>
          <a:endParaRPr lang="es-ES" dirty="0">
            <a:solidFill>
              <a:schemeClr val="bg1"/>
            </a:solidFill>
          </a:endParaRPr>
        </a:p>
      </dgm:t>
    </dgm:pt>
    <dgm:pt modelId="{3C96E203-9D43-48D6-9C5E-028F0CCC270E}" type="parTrans" cxnId="{68597232-F995-47A1-9C52-09034021373E}">
      <dgm:prSet/>
      <dgm:spPr/>
      <dgm:t>
        <a:bodyPr/>
        <a:lstStyle/>
        <a:p>
          <a:endParaRPr lang="es-ES"/>
        </a:p>
      </dgm:t>
    </dgm:pt>
    <dgm:pt modelId="{692DED21-FD0C-4A11-808F-2FE253EE736A}" type="sibTrans" cxnId="{68597232-F995-47A1-9C52-09034021373E}">
      <dgm:prSet/>
      <dgm:spPr/>
      <dgm:t>
        <a:bodyPr/>
        <a:lstStyle/>
        <a:p>
          <a:endParaRPr lang="es-ES"/>
        </a:p>
      </dgm:t>
    </dgm:pt>
    <dgm:pt modelId="{02A3B4F5-D8E7-4688-BD26-33AF7258F829}">
      <dgm:prSet/>
      <dgm:spPr/>
      <dgm:t>
        <a:bodyPr/>
        <a:lstStyle/>
        <a:p>
          <a:r>
            <a:rPr lang="es-ES" b="1" i="1" dirty="0" smtClean="0">
              <a:solidFill>
                <a:schemeClr val="bg1"/>
              </a:solidFill>
            </a:rPr>
            <a:t>Coste por paciente. </a:t>
          </a:r>
          <a:endParaRPr lang="es-ES" dirty="0">
            <a:solidFill>
              <a:schemeClr val="bg1"/>
            </a:solidFill>
          </a:endParaRPr>
        </a:p>
      </dgm:t>
    </dgm:pt>
    <dgm:pt modelId="{C223F4B4-D737-40B6-BA7A-EBB675E6D91C}" type="parTrans" cxnId="{9B6C03F0-8A74-413C-AE12-987A2E77112C}">
      <dgm:prSet/>
      <dgm:spPr/>
      <dgm:t>
        <a:bodyPr/>
        <a:lstStyle/>
        <a:p>
          <a:endParaRPr lang="es-ES"/>
        </a:p>
      </dgm:t>
    </dgm:pt>
    <dgm:pt modelId="{B3C01BE7-5611-4F11-85C4-935D26E8AB74}" type="sibTrans" cxnId="{9B6C03F0-8A74-413C-AE12-987A2E77112C}">
      <dgm:prSet/>
      <dgm:spPr/>
      <dgm:t>
        <a:bodyPr/>
        <a:lstStyle/>
        <a:p>
          <a:endParaRPr lang="es-ES"/>
        </a:p>
      </dgm:t>
    </dgm:pt>
    <dgm:pt modelId="{917B403C-7B48-4B63-BA7D-C3C5BEF27934}">
      <dgm:prSet/>
      <dgm:spPr/>
      <dgm:t>
        <a:bodyPr/>
        <a:lstStyle/>
        <a:p>
          <a:r>
            <a:rPr lang="es-ES" b="1" i="1" dirty="0" smtClean="0">
              <a:solidFill>
                <a:schemeClr val="bg1"/>
              </a:solidFill>
            </a:rPr>
            <a:t>Coste por centro y área de responsabilidad</a:t>
          </a:r>
          <a:endParaRPr lang="es-ES" dirty="0">
            <a:solidFill>
              <a:schemeClr val="bg1"/>
            </a:solidFill>
          </a:endParaRPr>
        </a:p>
      </dgm:t>
    </dgm:pt>
    <dgm:pt modelId="{30492247-2159-47E4-9107-02310FA55922}" type="parTrans" cxnId="{7CBCE95E-1148-440C-AC5B-2290F06DEBB8}">
      <dgm:prSet/>
      <dgm:spPr/>
      <dgm:t>
        <a:bodyPr/>
        <a:lstStyle/>
        <a:p>
          <a:endParaRPr lang="es-ES"/>
        </a:p>
      </dgm:t>
    </dgm:pt>
    <dgm:pt modelId="{D7D7D20B-23D0-4FC9-BE08-3FFDE8B7D7E7}" type="sibTrans" cxnId="{7CBCE95E-1148-440C-AC5B-2290F06DEBB8}">
      <dgm:prSet/>
      <dgm:spPr/>
      <dgm:t>
        <a:bodyPr/>
        <a:lstStyle/>
        <a:p>
          <a:endParaRPr lang="es-ES"/>
        </a:p>
      </dgm:t>
    </dgm:pt>
    <dgm:pt modelId="{3F51DE3E-6C09-42C4-ACA0-D7E3E4B85BD0}">
      <dgm:prSet/>
      <dgm:spPr>
        <a:solidFill>
          <a:schemeClr val="accent6">
            <a:hueOff val="0"/>
            <a:satOff val="0"/>
            <a:lumOff val="0"/>
          </a:schemeClr>
        </a:solidFill>
      </dgm:spPr>
      <dgm:t>
        <a:bodyPr/>
        <a:lstStyle/>
        <a:p>
          <a:r>
            <a:rPr lang="es-ES" b="1" i="1" dirty="0" smtClean="0">
              <a:solidFill>
                <a:schemeClr val="bg1"/>
              </a:solidFill>
            </a:rPr>
            <a:t>Estructura de Costes</a:t>
          </a:r>
          <a:endParaRPr lang="es-ES" dirty="0">
            <a:solidFill>
              <a:schemeClr val="bg1"/>
            </a:solidFill>
          </a:endParaRPr>
        </a:p>
      </dgm:t>
    </dgm:pt>
    <dgm:pt modelId="{00EB86A8-1017-43EE-BFC8-F410DF705315}" type="parTrans" cxnId="{BB26C8BB-2DB9-4443-BEF0-76C437521FDB}">
      <dgm:prSet/>
      <dgm:spPr/>
      <dgm:t>
        <a:bodyPr/>
        <a:lstStyle/>
        <a:p>
          <a:endParaRPr lang="es-ES"/>
        </a:p>
      </dgm:t>
    </dgm:pt>
    <dgm:pt modelId="{199D3506-3DA0-4E0F-9E7C-B9ADDD5D6ACF}" type="sibTrans" cxnId="{BB26C8BB-2DB9-4443-BEF0-76C437521FDB}">
      <dgm:prSet/>
      <dgm:spPr/>
      <dgm:t>
        <a:bodyPr/>
        <a:lstStyle/>
        <a:p>
          <a:endParaRPr lang="es-ES"/>
        </a:p>
      </dgm:t>
    </dgm:pt>
    <dgm:pt modelId="{EBA0B93D-E54E-4666-B84C-14E50527CF55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s-ES" b="1" i="1" dirty="0" smtClean="0">
              <a:solidFill>
                <a:schemeClr val="bg1"/>
              </a:solidFill>
            </a:rPr>
            <a:t>Indicadores de Costes, actividad y coste-actividad</a:t>
          </a:r>
          <a:endParaRPr lang="es-ES" dirty="0">
            <a:solidFill>
              <a:schemeClr val="bg1"/>
            </a:solidFill>
          </a:endParaRPr>
        </a:p>
      </dgm:t>
    </dgm:pt>
    <dgm:pt modelId="{253F66F1-897C-4E45-9C13-FED2612740E2}" type="parTrans" cxnId="{1EC7891F-DB4E-4E2D-9535-13E17D0D2F84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endParaRPr lang="es-ES"/>
        </a:p>
      </dgm:t>
    </dgm:pt>
    <dgm:pt modelId="{85D976F9-3A69-4A97-947A-8198676568BA}" type="sibTrans" cxnId="{1EC7891F-DB4E-4E2D-9535-13E17D0D2F84}">
      <dgm:prSet/>
      <dgm:spPr/>
      <dgm:t>
        <a:bodyPr/>
        <a:lstStyle/>
        <a:p>
          <a:endParaRPr lang="es-ES"/>
        </a:p>
      </dgm:t>
    </dgm:pt>
    <dgm:pt modelId="{2EB17C44-5195-4C42-972B-AE1B75278C5C}" type="pres">
      <dgm:prSet presAssocID="{5A65ECB0-3D20-4B80-8539-3C7B0BDEF08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19E718DF-6A18-46D5-9050-6F933DEEF026}" type="pres">
      <dgm:prSet presAssocID="{DFABAD7E-4C54-4AA4-80AA-4D7ECC02BD62}" presName="centerShape" presStyleLbl="node0" presStyleIdx="0" presStyleCnt="1"/>
      <dgm:spPr/>
      <dgm:t>
        <a:bodyPr/>
        <a:lstStyle/>
        <a:p>
          <a:endParaRPr lang="es-ES"/>
        </a:p>
      </dgm:t>
    </dgm:pt>
    <dgm:pt modelId="{33958164-C139-4B9E-A5B9-423085BA9DCB}" type="pres">
      <dgm:prSet presAssocID="{3C96E203-9D43-48D6-9C5E-028F0CCC270E}" presName="parTrans" presStyleLbl="sibTrans2D1" presStyleIdx="0" presStyleCnt="6"/>
      <dgm:spPr/>
      <dgm:t>
        <a:bodyPr/>
        <a:lstStyle/>
        <a:p>
          <a:endParaRPr lang="es-ES"/>
        </a:p>
      </dgm:t>
    </dgm:pt>
    <dgm:pt modelId="{2F2916B2-0C00-41F7-907F-8A06B18BEEBA}" type="pres">
      <dgm:prSet presAssocID="{3C96E203-9D43-48D6-9C5E-028F0CCC270E}" presName="connectorText" presStyleLbl="sibTrans2D1" presStyleIdx="0" presStyleCnt="6"/>
      <dgm:spPr/>
      <dgm:t>
        <a:bodyPr/>
        <a:lstStyle/>
        <a:p>
          <a:endParaRPr lang="es-ES"/>
        </a:p>
      </dgm:t>
    </dgm:pt>
    <dgm:pt modelId="{39DD6542-CA07-46C4-B156-F156FFC5A400}" type="pres">
      <dgm:prSet presAssocID="{633E9B0F-A8FB-438F-84B5-CA95FCF8ABB0}" presName="node" presStyleLbl="node1" presStyleIdx="0" presStyleCnt="6" custRadScaleRad="103890" custRadScaleInc="38452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095B6E6-59E7-4055-BFFF-F842E8F515FB}" type="pres">
      <dgm:prSet presAssocID="{F7FAF9CD-E8AC-40E6-B981-B850B6046280}" presName="parTrans" presStyleLbl="sibTrans2D1" presStyleIdx="1" presStyleCnt="6"/>
      <dgm:spPr/>
      <dgm:t>
        <a:bodyPr/>
        <a:lstStyle/>
        <a:p>
          <a:endParaRPr lang="es-ES"/>
        </a:p>
      </dgm:t>
    </dgm:pt>
    <dgm:pt modelId="{53A31BC7-B217-4218-907A-6E4D3DD8CBF1}" type="pres">
      <dgm:prSet presAssocID="{F7FAF9CD-E8AC-40E6-B981-B850B6046280}" presName="connectorText" presStyleLbl="sibTrans2D1" presStyleIdx="1" presStyleCnt="6"/>
      <dgm:spPr/>
      <dgm:t>
        <a:bodyPr/>
        <a:lstStyle/>
        <a:p>
          <a:endParaRPr lang="es-ES"/>
        </a:p>
      </dgm:t>
    </dgm:pt>
    <dgm:pt modelId="{69C216AC-B701-4924-A0BE-995C0B1AF573}" type="pres">
      <dgm:prSet presAssocID="{6A39768E-EDC2-457A-AED6-190A66BF947A}" presName="node" presStyleLbl="node1" presStyleIdx="1" presStyleCnt="6" custRadScaleRad="94080" custRadScaleInc="38754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2AE8DF4-97F3-4176-B54C-2577FD53DFA9}" type="pres">
      <dgm:prSet presAssocID="{C223F4B4-D737-40B6-BA7A-EBB675E6D91C}" presName="parTrans" presStyleLbl="sibTrans2D1" presStyleIdx="2" presStyleCnt="6"/>
      <dgm:spPr/>
      <dgm:t>
        <a:bodyPr/>
        <a:lstStyle/>
        <a:p>
          <a:endParaRPr lang="es-ES"/>
        </a:p>
      </dgm:t>
    </dgm:pt>
    <dgm:pt modelId="{028A8ACA-E65D-46CB-BBD5-09B72F65AF87}" type="pres">
      <dgm:prSet presAssocID="{C223F4B4-D737-40B6-BA7A-EBB675E6D91C}" presName="connectorText" presStyleLbl="sibTrans2D1" presStyleIdx="2" presStyleCnt="6"/>
      <dgm:spPr/>
      <dgm:t>
        <a:bodyPr/>
        <a:lstStyle/>
        <a:p>
          <a:endParaRPr lang="es-ES"/>
        </a:p>
      </dgm:t>
    </dgm:pt>
    <dgm:pt modelId="{1C2CED59-6565-4F5D-A784-5FD4055CA770}" type="pres">
      <dgm:prSet presAssocID="{02A3B4F5-D8E7-4688-BD26-33AF7258F829}" presName="node" presStyleLbl="node1" presStyleIdx="2" presStyleCnt="6" custRadScaleRad="98484" custRadScaleInc="41806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DAD5DB-07C9-4E31-85FC-1FDD43C9A18E}" type="pres">
      <dgm:prSet presAssocID="{30492247-2159-47E4-9107-02310FA55922}" presName="parTrans" presStyleLbl="sibTrans2D1" presStyleIdx="3" presStyleCnt="6"/>
      <dgm:spPr/>
      <dgm:t>
        <a:bodyPr/>
        <a:lstStyle/>
        <a:p>
          <a:endParaRPr lang="es-ES"/>
        </a:p>
      </dgm:t>
    </dgm:pt>
    <dgm:pt modelId="{77EB0B8C-EDBB-4259-97CF-5620FBA5671E}" type="pres">
      <dgm:prSet presAssocID="{30492247-2159-47E4-9107-02310FA55922}" presName="connectorText" presStyleLbl="sibTrans2D1" presStyleIdx="3" presStyleCnt="6"/>
      <dgm:spPr/>
      <dgm:t>
        <a:bodyPr/>
        <a:lstStyle/>
        <a:p>
          <a:endParaRPr lang="es-ES"/>
        </a:p>
      </dgm:t>
    </dgm:pt>
    <dgm:pt modelId="{DE4A8EFA-E8AF-4325-9FDC-BA0389528A17}" type="pres">
      <dgm:prSet presAssocID="{917B403C-7B48-4B63-BA7D-C3C5BEF27934}" presName="node" presStyleLbl="node1" presStyleIdx="3" presStyleCnt="6" custRadScaleRad="97543" custRadScaleInc="-40451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6F3B2D4-4020-4E77-BBA6-07832BC98D59}" type="pres">
      <dgm:prSet presAssocID="{00EB86A8-1017-43EE-BFC8-F410DF705315}" presName="parTrans" presStyleLbl="sibTrans2D1" presStyleIdx="4" presStyleCnt="6"/>
      <dgm:spPr/>
      <dgm:t>
        <a:bodyPr/>
        <a:lstStyle/>
        <a:p>
          <a:endParaRPr lang="es-ES"/>
        </a:p>
      </dgm:t>
    </dgm:pt>
    <dgm:pt modelId="{1421C369-220E-4EDD-8204-3354933B23FA}" type="pres">
      <dgm:prSet presAssocID="{00EB86A8-1017-43EE-BFC8-F410DF705315}" presName="connectorText" presStyleLbl="sibTrans2D1" presStyleIdx="4" presStyleCnt="6"/>
      <dgm:spPr/>
      <dgm:t>
        <a:bodyPr/>
        <a:lstStyle/>
        <a:p>
          <a:endParaRPr lang="es-ES"/>
        </a:p>
      </dgm:t>
    </dgm:pt>
    <dgm:pt modelId="{5D4E1AD2-C631-47C3-BE08-90833F0C378F}" type="pres">
      <dgm:prSet presAssocID="{3F51DE3E-6C09-42C4-ACA0-D7E3E4B85BD0}" presName="node" presStyleLbl="node1" presStyleIdx="4" presStyleCnt="6" custRadScaleRad="95877" custRadScaleInc="39727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E7266C6-A698-464D-9C40-222E03D109F4}" type="pres">
      <dgm:prSet presAssocID="{253F66F1-897C-4E45-9C13-FED2612740E2}" presName="parTrans" presStyleLbl="sibTrans2D1" presStyleIdx="5" presStyleCnt="6"/>
      <dgm:spPr/>
      <dgm:t>
        <a:bodyPr/>
        <a:lstStyle/>
        <a:p>
          <a:endParaRPr lang="es-ES"/>
        </a:p>
      </dgm:t>
    </dgm:pt>
    <dgm:pt modelId="{67D0E062-FC45-42B1-9577-1A5E4C87A8A1}" type="pres">
      <dgm:prSet presAssocID="{253F66F1-897C-4E45-9C13-FED2612740E2}" presName="connectorText" presStyleLbl="sibTrans2D1" presStyleIdx="5" presStyleCnt="6"/>
      <dgm:spPr/>
      <dgm:t>
        <a:bodyPr/>
        <a:lstStyle/>
        <a:p>
          <a:endParaRPr lang="es-ES"/>
        </a:p>
      </dgm:t>
    </dgm:pt>
    <dgm:pt modelId="{618E7D13-06FF-447B-BF47-4FE221BA5C52}" type="pres">
      <dgm:prSet presAssocID="{EBA0B93D-E54E-4666-B84C-14E50527CF55}" presName="node" presStyleLbl="node1" presStyleIdx="5" presStyleCnt="6" custRadScaleRad="104727" custRadScaleInc="406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C7A3CAF-665C-4927-B587-F289AB365668}" type="presOf" srcId="{3F51DE3E-6C09-42C4-ACA0-D7E3E4B85BD0}" destId="{5D4E1AD2-C631-47C3-BE08-90833F0C378F}" srcOrd="0" destOrd="0" presId="urn:microsoft.com/office/officeart/2005/8/layout/radial5"/>
    <dgm:cxn modelId="{F89F773E-192F-4129-971E-0532E995B90E}" type="presOf" srcId="{253F66F1-897C-4E45-9C13-FED2612740E2}" destId="{CE7266C6-A698-464D-9C40-222E03D109F4}" srcOrd="0" destOrd="0" presId="urn:microsoft.com/office/officeart/2005/8/layout/radial5"/>
    <dgm:cxn modelId="{92E8CCD5-731A-462B-AE62-1276F0F4A7B1}" type="presOf" srcId="{30492247-2159-47E4-9107-02310FA55922}" destId="{77EB0B8C-EDBB-4259-97CF-5620FBA5671E}" srcOrd="1" destOrd="0" presId="urn:microsoft.com/office/officeart/2005/8/layout/radial5"/>
    <dgm:cxn modelId="{DFBA7BFA-51AA-45E9-9CF8-6E18FD7761AD}" type="presOf" srcId="{253F66F1-897C-4E45-9C13-FED2612740E2}" destId="{67D0E062-FC45-42B1-9577-1A5E4C87A8A1}" srcOrd="1" destOrd="0" presId="urn:microsoft.com/office/officeart/2005/8/layout/radial5"/>
    <dgm:cxn modelId="{31983FFF-50E3-410A-BFC2-856C0580663B}" srcId="{5A65ECB0-3D20-4B80-8539-3C7B0BDEF08D}" destId="{DFABAD7E-4C54-4AA4-80AA-4D7ECC02BD62}" srcOrd="0" destOrd="0" parTransId="{CD2A9EEE-8FF0-4074-8BD0-A86FB927B864}" sibTransId="{DF44DB6F-5D93-4AEC-8C36-4E9E3E194F76}"/>
    <dgm:cxn modelId="{68597232-F995-47A1-9C52-09034021373E}" srcId="{DFABAD7E-4C54-4AA4-80AA-4D7ECC02BD62}" destId="{633E9B0F-A8FB-438F-84B5-CA95FCF8ABB0}" srcOrd="0" destOrd="0" parTransId="{3C96E203-9D43-48D6-9C5E-028F0CCC270E}" sibTransId="{692DED21-FD0C-4A11-808F-2FE253EE736A}"/>
    <dgm:cxn modelId="{661E5F24-F5CD-468B-AA45-AB6090988491}" type="presOf" srcId="{30492247-2159-47E4-9107-02310FA55922}" destId="{4EDAD5DB-07C9-4E31-85FC-1FDD43C9A18E}" srcOrd="0" destOrd="0" presId="urn:microsoft.com/office/officeart/2005/8/layout/radial5"/>
    <dgm:cxn modelId="{7CBCE95E-1148-440C-AC5B-2290F06DEBB8}" srcId="{DFABAD7E-4C54-4AA4-80AA-4D7ECC02BD62}" destId="{917B403C-7B48-4B63-BA7D-C3C5BEF27934}" srcOrd="3" destOrd="0" parTransId="{30492247-2159-47E4-9107-02310FA55922}" sibTransId="{D7D7D20B-23D0-4FC9-BE08-3FFDE8B7D7E7}"/>
    <dgm:cxn modelId="{B722CB7F-A96A-47A3-A483-EC4A44407D76}" type="presOf" srcId="{C223F4B4-D737-40B6-BA7A-EBB675E6D91C}" destId="{32AE8DF4-97F3-4176-B54C-2577FD53DFA9}" srcOrd="0" destOrd="0" presId="urn:microsoft.com/office/officeart/2005/8/layout/radial5"/>
    <dgm:cxn modelId="{C3A9F3AF-AC42-4D5B-872E-0F7338D81085}" type="presOf" srcId="{917B403C-7B48-4B63-BA7D-C3C5BEF27934}" destId="{DE4A8EFA-E8AF-4325-9FDC-BA0389528A17}" srcOrd="0" destOrd="0" presId="urn:microsoft.com/office/officeart/2005/8/layout/radial5"/>
    <dgm:cxn modelId="{1EC7891F-DB4E-4E2D-9535-13E17D0D2F84}" srcId="{DFABAD7E-4C54-4AA4-80AA-4D7ECC02BD62}" destId="{EBA0B93D-E54E-4666-B84C-14E50527CF55}" srcOrd="5" destOrd="0" parTransId="{253F66F1-897C-4E45-9C13-FED2612740E2}" sibTransId="{85D976F9-3A69-4A97-947A-8198676568BA}"/>
    <dgm:cxn modelId="{28CE1AE3-BC54-45FA-9FE0-C18B8363D886}" srcId="{DFABAD7E-4C54-4AA4-80AA-4D7ECC02BD62}" destId="{6A39768E-EDC2-457A-AED6-190A66BF947A}" srcOrd="1" destOrd="0" parTransId="{F7FAF9CD-E8AC-40E6-B981-B850B6046280}" sibTransId="{E51ECC2B-391F-42B3-896F-21B4E597EB4A}"/>
    <dgm:cxn modelId="{323A7DAA-69FA-4EB8-9F08-3016E2DF4427}" type="presOf" srcId="{633E9B0F-A8FB-438F-84B5-CA95FCF8ABB0}" destId="{39DD6542-CA07-46C4-B156-F156FFC5A400}" srcOrd="0" destOrd="0" presId="urn:microsoft.com/office/officeart/2005/8/layout/radial5"/>
    <dgm:cxn modelId="{4356EE58-5C65-4289-89AF-4A994C332380}" type="presOf" srcId="{00EB86A8-1017-43EE-BFC8-F410DF705315}" destId="{1421C369-220E-4EDD-8204-3354933B23FA}" srcOrd="1" destOrd="0" presId="urn:microsoft.com/office/officeart/2005/8/layout/radial5"/>
    <dgm:cxn modelId="{FDAA8177-344A-4D5E-9793-1095522A483C}" type="presOf" srcId="{F7FAF9CD-E8AC-40E6-B981-B850B6046280}" destId="{F095B6E6-59E7-4055-BFFF-F842E8F515FB}" srcOrd="0" destOrd="0" presId="urn:microsoft.com/office/officeart/2005/8/layout/radial5"/>
    <dgm:cxn modelId="{3D3CC31D-86FA-4D9A-9AAB-0FAC249C6FEE}" type="presOf" srcId="{5A65ECB0-3D20-4B80-8539-3C7B0BDEF08D}" destId="{2EB17C44-5195-4C42-972B-AE1B75278C5C}" srcOrd="0" destOrd="0" presId="urn:microsoft.com/office/officeart/2005/8/layout/radial5"/>
    <dgm:cxn modelId="{4F44BB4C-95BE-4B32-8FD7-1906D3E5C826}" type="presOf" srcId="{3C96E203-9D43-48D6-9C5E-028F0CCC270E}" destId="{33958164-C139-4B9E-A5B9-423085BA9DCB}" srcOrd="0" destOrd="0" presId="urn:microsoft.com/office/officeart/2005/8/layout/radial5"/>
    <dgm:cxn modelId="{9468340D-871B-434B-B658-A9F894C6A120}" type="presOf" srcId="{00EB86A8-1017-43EE-BFC8-F410DF705315}" destId="{36F3B2D4-4020-4E77-BBA6-07832BC98D59}" srcOrd="0" destOrd="0" presId="urn:microsoft.com/office/officeart/2005/8/layout/radial5"/>
    <dgm:cxn modelId="{1814103E-5CE8-40C6-B7C1-3D7133CD4315}" type="presOf" srcId="{02A3B4F5-D8E7-4688-BD26-33AF7258F829}" destId="{1C2CED59-6565-4F5D-A784-5FD4055CA770}" srcOrd="0" destOrd="0" presId="urn:microsoft.com/office/officeart/2005/8/layout/radial5"/>
    <dgm:cxn modelId="{2BA4731A-E1FD-412F-B0FD-229D8849BA60}" type="presOf" srcId="{6A39768E-EDC2-457A-AED6-190A66BF947A}" destId="{69C216AC-B701-4924-A0BE-995C0B1AF573}" srcOrd="0" destOrd="0" presId="urn:microsoft.com/office/officeart/2005/8/layout/radial5"/>
    <dgm:cxn modelId="{9B6C03F0-8A74-413C-AE12-987A2E77112C}" srcId="{DFABAD7E-4C54-4AA4-80AA-4D7ECC02BD62}" destId="{02A3B4F5-D8E7-4688-BD26-33AF7258F829}" srcOrd="2" destOrd="0" parTransId="{C223F4B4-D737-40B6-BA7A-EBB675E6D91C}" sibTransId="{B3C01BE7-5611-4F11-85C4-935D26E8AB74}"/>
    <dgm:cxn modelId="{2DD80B57-62DA-479D-BAB0-036F33CEA00D}" type="presOf" srcId="{EBA0B93D-E54E-4666-B84C-14E50527CF55}" destId="{618E7D13-06FF-447B-BF47-4FE221BA5C52}" srcOrd="0" destOrd="0" presId="urn:microsoft.com/office/officeart/2005/8/layout/radial5"/>
    <dgm:cxn modelId="{CF1F9AE1-4D72-43AD-BF43-0F8ECC05DB5C}" type="presOf" srcId="{F7FAF9CD-E8AC-40E6-B981-B850B6046280}" destId="{53A31BC7-B217-4218-907A-6E4D3DD8CBF1}" srcOrd="1" destOrd="0" presId="urn:microsoft.com/office/officeart/2005/8/layout/radial5"/>
    <dgm:cxn modelId="{72F63B3D-A711-4D16-9EC1-9C10E9F8A66F}" type="presOf" srcId="{DFABAD7E-4C54-4AA4-80AA-4D7ECC02BD62}" destId="{19E718DF-6A18-46D5-9050-6F933DEEF026}" srcOrd="0" destOrd="0" presId="urn:microsoft.com/office/officeart/2005/8/layout/radial5"/>
    <dgm:cxn modelId="{DFE8CE8A-8406-439C-A7D4-E67A8F16A656}" type="presOf" srcId="{C223F4B4-D737-40B6-BA7A-EBB675E6D91C}" destId="{028A8ACA-E65D-46CB-BBD5-09B72F65AF87}" srcOrd="1" destOrd="0" presId="urn:microsoft.com/office/officeart/2005/8/layout/radial5"/>
    <dgm:cxn modelId="{7E3F4277-5A62-428C-A999-F58691BC108E}" type="presOf" srcId="{3C96E203-9D43-48D6-9C5E-028F0CCC270E}" destId="{2F2916B2-0C00-41F7-907F-8A06B18BEEBA}" srcOrd="1" destOrd="0" presId="urn:microsoft.com/office/officeart/2005/8/layout/radial5"/>
    <dgm:cxn modelId="{BB26C8BB-2DB9-4443-BEF0-76C437521FDB}" srcId="{DFABAD7E-4C54-4AA4-80AA-4D7ECC02BD62}" destId="{3F51DE3E-6C09-42C4-ACA0-D7E3E4B85BD0}" srcOrd="4" destOrd="0" parTransId="{00EB86A8-1017-43EE-BFC8-F410DF705315}" sibTransId="{199D3506-3DA0-4E0F-9E7C-B9ADDD5D6ACF}"/>
    <dgm:cxn modelId="{167E038A-508E-4F84-A711-68517C78A0A8}" type="presParOf" srcId="{2EB17C44-5195-4C42-972B-AE1B75278C5C}" destId="{19E718DF-6A18-46D5-9050-6F933DEEF026}" srcOrd="0" destOrd="0" presId="urn:microsoft.com/office/officeart/2005/8/layout/radial5"/>
    <dgm:cxn modelId="{3DB0A024-83A3-4DA0-A11B-8A87C3C81401}" type="presParOf" srcId="{2EB17C44-5195-4C42-972B-AE1B75278C5C}" destId="{33958164-C139-4B9E-A5B9-423085BA9DCB}" srcOrd="1" destOrd="0" presId="urn:microsoft.com/office/officeart/2005/8/layout/radial5"/>
    <dgm:cxn modelId="{589F5AC9-6D90-4F0D-9278-ACBEBA06B99C}" type="presParOf" srcId="{33958164-C139-4B9E-A5B9-423085BA9DCB}" destId="{2F2916B2-0C00-41F7-907F-8A06B18BEEBA}" srcOrd="0" destOrd="0" presId="urn:microsoft.com/office/officeart/2005/8/layout/radial5"/>
    <dgm:cxn modelId="{AD84203D-72FF-4FB0-AA83-768A7E87A1C1}" type="presParOf" srcId="{2EB17C44-5195-4C42-972B-AE1B75278C5C}" destId="{39DD6542-CA07-46C4-B156-F156FFC5A400}" srcOrd="2" destOrd="0" presId="urn:microsoft.com/office/officeart/2005/8/layout/radial5"/>
    <dgm:cxn modelId="{6D690201-6E72-4FB8-936E-786270DB73AC}" type="presParOf" srcId="{2EB17C44-5195-4C42-972B-AE1B75278C5C}" destId="{F095B6E6-59E7-4055-BFFF-F842E8F515FB}" srcOrd="3" destOrd="0" presId="urn:microsoft.com/office/officeart/2005/8/layout/radial5"/>
    <dgm:cxn modelId="{0462361C-3564-4DD5-BC17-AA9580727CC6}" type="presParOf" srcId="{F095B6E6-59E7-4055-BFFF-F842E8F515FB}" destId="{53A31BC7-B217-4218-907A-6E4D3DD8CBF1}" srcOrd="0" destOrd="0" presId="urn:microsoft.com/office/officeart/2005/8/layout/radial5"/>
    <dgm:cxn modelId="{194B6D5A-FC0A-4FB2-839C-C8414CB4A9FD}" type="presParOf" srcId="{2EB17C44-5195-4C42-972B-AE1B75278C5C}" destId="{69C216AC-B701-4924-A0BE-995C0B1AF573}" srcOrd="4" destOrd="0" presId="urn:microsoft.com/office/officeart/2005/8/layout/radial5"/>
    <dgm:cxn modelId="{5FE05C4A-B93A-4634-8CFE-02A7F58DD476}" type="presParOf" srcId="{2EB17C44-5195-4C42-972B-AE1B75278C5C}" destId="{32AE8DF4-97F3-4176-B54C-2577FD53DFA9}" srcOrd="5" destOrd="0" presId="urn:microsoft.com/office/officeart/2005/8/layout/radial5"/>
    <dgm:cxn modelId="{0A866047-9334-4B44-BB53-C37CCD8C9C71}" type="presParOf" srcId="{32AE8DF4-97F3-4176-B54C-2577FD53DFA9}" destId="{028A8ACA-E65D-46CB-BBD5-09B72F65AF87}" srcOrd="0" destOrd="0" presId="urn:microsoft.com/office/officeart/2005/8/layout/radial5"/>
    <dgm:cxn modelId="{A692BD2E-A06B-45C2-B9AD-0F9F5BBF8AD6}" type="presParOf" srcId="{2EB17C44-5195-4C42-972B-AE1B75278C5C}" destId="{1C2CED59-6565-4F5D-A784-5FD4055CA770}" srcOrd="6" destOrd="0" presId="urn:microsoft.com/office/officeart/2005/8/layout/radial5"/>
    <dgm:cxn modelId="{A47D06F6-259D-4A49-828E-39DA99573520}" type="presParOf" srcId="{2EB17C44-5195-4C42-972B-AE1B75278C5C}" destId="{4EDAD5DB-07C9-4E31-85FC-1FDD43C9A18E}" srcOrd="7" destOrd="0" presId="urn:microsoft.com/office/officeart/2005/8/layout/radial5"/>
    <dgm:cxn modelId="{2FEB057E-8F67-4998-A2E1-7DC4D8006900}" type="presParOf" srcId="{4EDAD5DB-07C9-4E31-85FC-1FDD43C9A18E}" destId="{77EB0B8C-EDBB-4259-97CF-5620FBA5671E}" srcOrd="0" destOrd="0" presId="urn:microsoft.com/office/officeart/2005/8/layout/radial5"/>
    <dgm:cxn modelId="{1B132739-29B8-40C6-9003-70E1BCE1A03B}" type="presParOf" srcId="{2EB17C44-5195-4C42-972B-AE1B75278C5C}" destId="{DE4A8EFA-E8AF-4325-9FDC-BA0389528A17}" srcOrd="8" destOrd="0" presId="urn:microsoft.com/office/officeart/2005/8/layout/radial5"/>
    <dgm:cxn modelId="{C2E1C48C-DD7F-402F-A1B9-684DFC653452}" type="presParOf" srcId="{2EB17C44-5195-4C42-972B-AE1B75278C5C}" destId="{36F3B2D4-4020-4E77-BBA6-07832BC98D59}" srcOrd="9" destOrd="0" presId="urn:microsoft.com/office/officeart/2005/8/layout/radial5"/>
    <dgm:cxn modelId="{B687DCC4-878C-4144-A3BE-146EFA4512AC}" type="presParOf" srcId="{36F3B2D4-4020-4E77-BBA6-07832BC98D59}" destId="{1421C369-220E-4EDD-8204-3354933B23FA}" srcOrd="0" destOrd="0" presId="urn:microsoft.com/office/officeart/2005/8/layout/radial5"/>
    <dgm:cxn modelId="{C9195A8A-4132-4F32-A6ED-CA6313983935}" type="presParOf" srcId="{2EB17C44-5195-4C42-972B-AE1B75278C5C}" destId="{5D4E1AD2-C631-47C3-BE08-90833F0C378F}" srcOrd="10" destOrd="0" presId="urn:microsoft.com/office/officeart/2005/8/layout/radial5"/>
    <dgm:cxn modelId="{9BB98CE8-77CA-4346-B7E0-8DF2165772D3}" type="presParOf" srcId="{2EB17C44-5195-4C42-972B-AE1B75278C5C}" destId="{CE7266C6-A698-464D-9C40-222E03D109F4}" srcOrd="11" destOrd="0" presId="urn:microsoft.com/office/officeart/2005/8/layout/radial5"/>
    <dgm:cxn modelId="{5FEA97C6-0325-4486-86A7-D3E5A35D4968}" type="presParOf" srcId="{CE7266C6-A698-464D-9C40-222E03D109F4}" destId="{67D0E062-FC45-42B1-9577-1A5E4C87A8A1}" srcOrd="0" destOrd="0" presId="urn:microsoft.com/office/officeart/2005/8/layout/radial5"/>
    <dgm:cxn modelId="{8A11A0B9-E4A6-4926-B078-670AE2CFD0EB}" type="presParOf" srcId="{2EB17C44-5195-4C42-972B-AE1B75278C5C}" destId="{618E7D13-06FF-447B-BF47-4FE221BA5C52}" srcOrd="12" destOrd="0" presId="urn:microsoft.com/office/officeart/2005/8/layout/radial5"/>
  </dgm:cxnLst>
  <dgm:bg>
    <a:noFill/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F08B63-DF9D-4395-8803-474FEC9D01DD}" type="doc">
      <dgm:prSet loTypeId="urn:microsoft.com/office/officeart/2005/8/layout/default#1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es-ES"/>
        </a:p>
      </dgm:t>
    </dgm:pt>
    <dgm:pt modelId="{437E6C3E-2A3C-4F89-B968-D3F5C5D9E7F9}">
      <dgm:prSet/>
      <dgm:spPr/>
      <dgm:t>
        <a:bodyPr/>
        <a:lstStyle/>
        <a:p>
          <a:r>
            <a:rPr lang="es-ES" b="1" i="1" dirty="0" smtClean="0">
              <a:solidFill>
                <a:schemeClr val="bg1"/>
              </a:solidFill>
            </a:rPr>
            <a:t>Mostrar datos de utilización de recursos, relevantes para implicar a los profesionales.  </a:t>
          </a:r>
          <a:endParaRPr lang="es-ES" dirty="0">
            <a:solidFill>
              <a:schemeClr val="bg1"/>
            </a:solidFill>
          </a:endParaRPr>
        </a:p>
      </dgm:t>
    </dgm:pt>
    <dgm:pt modelId="{17C6B229-9FC2-4915-A629-34DE0DFB305C}" type="parTrans" cxnId="{099DAD8E-8402-4BE3-AA41-0CB15A782FA0}">
      <dgm:prSet/>
      <dgm:spPr/>
      <dgm:t>
        <a:bodyPr/>
        <a:lstStyle/>
        <a:p>
          <a:endParaRPr lang="es-ES"/>
        </a:p>
      </dgm:t>
    </dgm:pt>
    <dgm:pt modelId="{CFE571E8-8707-4109-9D22-A580202216E6}" type="sibTrans" cxnId="{099DAD8E-8402-4BE3-AA41-0CB15A782FA0}">
      <dgm:prSet/>
      <dgm:spPr/>
      <dgm:t>
        <a:bodyPr/>
        <a:lstStyle/>
        <a:p>
          <a:endParaRPr lang="es-ES"/>
        </a:p>
      </dgm:t>
    </dgm:pt>
    <dgm:pt modelId="{AF80A228-72C2-4A6E-B945-3038A8C30FBF}">
      <dgm:prSet/>
      <dgm:spPr/>
      <dgm:t>
        <a:bodyPr/>
        <a:lstStyle/>
        <a:p>
          <a:r>
            <a:rPr lang="es-ES" b="1" i="1" dirty="0" smtClean="0">
              <a:solidFill>
                <a:schemeClr val="bg1"/>
              </a:solidFill>
            </a:rPr>
            <a:t>Mostrar la variabilidad clínica, informada en        consumo de prestaciones  </a:t>
          </a:r>
          <a:endParaRPr lang="es-ES" dirty="0">
            <a:solidFill>
              <a:schemeClr val="bg1"/>
            </a:solidFill>
          </a:endParaRPr>
        </a:p>
      </dgm:t>
    </dgm:pt>
    <dgm:pt modelId="{D7059925-BDAC-47FF-992C-91D86FD78529}" type="parTrans" cxnId="{29FDC4A7-A0D1-466C-A83B-9E98B2513099}">
      <dgm:prSet/>
      <dgm:spPr/>
      <dgm:t>
        <a:bodyPr/>
        <a:lstStyle/>
        <a:p>
          <a:endParaRPr lang="es-ES"/>
        </a:p>
      </dgm:t>
    </dgm:pt>
    <dgm:pt modelId="{B6B41B4A-42DF-4B4C-BA1A-98115F85B336}" type="sibTrans" cxnId="{29FDC4A7-A0D1-466C-A83B-9E98B2513099}">
      <dgm:prSet/>
      <dgm:spPr/>
      <dgm:t>
        <a:bodyPr/>
        <a:lstStyle/>
        <a:p>
          <a:endParaRPr lang="es-ES"/>
        </a:p>
      </dgm:t>
    </dgm:pt>
    <dgm:pt modelId="{8D9BE223-D394-4F85-9551-95AA8FFFDF3D}">
      <dgm:prSet/>
      <dgm:spPr/>
      <dgm:t>
        <a:bodyPr/>
        <a:lstStyle/>
        <a:p>
          <a:r>
            <a:rPr lang="es-ES" b="1" i="1" dirty="0" smtClean="0">
              <a:solidFill>
                <a:schemeClr val="bg1"/>
              </a:solidFill>
            </a:rPr>
            <a:t>Compartir información y establecer comparaciones  que permitan tomar decisiones</a:t>
          </a:r>
        </a:p>
      </dgm:t>
    </dgm:pt>
    <dgm:pt modelId="{FEA11059-D35F-4CB6-A478-F052A5B8339C}" type="parTrans" cxnId="{507DF108-043B-48D2-9188-4F0D455DAB63}">
      <dgm:prSet/>
      <dgm:spPr/>
      <dgm:t>
        <a:bodyPr/>
        <a:lstStyle/>
        <a:p>
          <a:endParaRPr lang="es-ES"/>
        </a:p>
      </dgm:t>
    </dgm:pt>
    <dgm:pt modelId="{A83F21E2-803D-45E0-9314-94C077F2C317}" type="sibTrans" cxnId="{507DF108-043B-48D2-9188-4F0D455DAB63}">
      <dgm:prSet/>
      <dgm:spPr/>
      <dgm:t>
        <a:bodyPr/>
        <a:lstStyle/>
        <a:p>
          <a:endParaRPr lang="es-ES"/>
        </a:p>
      </dgm:t>
    </dgm:pt>
    <dgm:pt modelId="{1BC34F7F-151B-4AAE-853E-C2E39DE53999}">
      <dgm:prSet/>
      <dgm:spPr/>
      <dgm:t>
        <a:bodyPr/>
        <a:lstStyle/>
        <a:p>
          <a:r>
            <a:rPr lang="es-ES" b="1" i="1" dirty="0" smtClean="0">
              <a:solidFill>
                <a:schemeClr val="bg1"/>
              </a:solidFill>
            </a:rPr>
            <a:t>Establecer presupuestos y previsiones que permitan el análisis de desviaciones</a:t>
          </a:r>
        </a:p>
      </dgm:t>
    </dgm:pt>
    <dgm:pt modelId="{F3F04BD7-CDD0-461B-8BF0-40A84EEE18CA}" type="parTrans" cxnId="{E22D223F-C930-4027-8063-F10FC0B235B6}">
      <dgm:prSet/>
      <dgm:spPr/>
      <dgm:t>
        <a:bodyPr/>
        <a:lstStyle/>
        <a:p>
          <a:endParaRPr lang="es-ES"/>
        </a:p>
      </dgm:t>
    </dgm:pt>
    <dgm:pt modelId="{B11713D0-AC20-46C4-965C-D564EBC778F5}" type="sibTrans" cxnId="{E22D223F-C930-4027-8063-F10FC0B235B6}">
      <dgm:prSet/>
      <dgm:spPr/>
      <dgm:t>
        <a:bodyPr/>
        <a:lstStyle/>
        <a:p>
          <a:endParaRPr lang="es-ES"/>
        </a:p>
      </dgm:t>
    </dgm:pt>
    <dgm:pt modelId="{A558CF7E-7B83-43CF-8CCA-9F9DCDB0ECC8}">
      <dgm:prSet/>
      <dgm:spPr/>
      <dgm:t>
        <a:bodyPr/>
        <a:lstStyle/>
        <a:p>
          <a:r>
            <a:rPr lang="es-ES" b="1" i="1" dirty="0" smtClean="0">
              <a:solidFill>
                <a:schemeClr val="bg1"/>
              </a:solidFill>
            </a:rPr>
            <a:t>Evaluar la gestión de cada centro de actividad</a:t>
          </a:r>
          <a:endParaRPr lang="es-ES" dirty="0">
            <a:solidFill>
              <a:schemeClr val="bg1"/>
            </a:solidFill>
          </a:endParaRPr>
        </a:p>
      </dgm:t>
    </dgm:pt>
    <dgm:pt modelId="{8F7AD13E-4AB7-4114-8DC7-C142E99323C4}" type="parTrans" cxnId="{C4C75BC2-4CAD-44B2-ACF1-A3CD7BE47DA9}">
      <dgm:prSet/>
      <dgm:spPr/>
      <dgm:t>
        <a:bodyPr/>
        <a:lstStyle/>
        <a:p>
          <a:endParaRPr lang="es-ES"/>
        </a:p>
      </dgm:t>
    </dgm:pt>
    <dgm:pt modelId="{02A335B1-42F3-4AE9-95AA-D7255827E48F}" type="sibTrans" cxnId="{C4C75BC2-4CAD-44B2-ACF1-A3CD7BE47DA9}">
      <dgm:prSet/>
      <dgm:spPr/>
      <dgm:t>
        <a:bodyPr/>
        <a:lstStyle/>
        <a:p>
          <a:endParaRPr lang="es-ES"/>
        </a:p>
      </dgm:t>
    </dgm:pt>
    <dgm:pt modelId="{B62FDBCA-93E7-4572-850C-CFED41B8C3AD}">
      <dgm:prSet/>
      <dgm:spPr/>
      <dgm:t>
        <a:bodyPr/>
        <a:lstStyle/>
        <a:p>
          <a:r>
            <a:rPr lang="es-ES" b="1" i="1" dirty="0" smtClean="0">
              <a:solidFill>
                <a:schemeClr val="bg1"/>
              </a:solidFill>
            </a:rPr>
            <a:t>Evaluar la utilización de nuevas tecnologías</a:t>
          </a:r>
          <a:endParaRPr lang="es-ES" dirty="0">
            <a:solidFill>
              <a:schemeClr val="bg1"/>
            </a:solidFill>
          </a:endParaRPr>
        </a:p>
      </dgm:t>
    </dgm:pt>
    <dgm:pt modelId="{32C2F18B-C688-4929-A06B-25D2A26A1620}" type="parTrans" cxnId="{4EDBA8A7-E2E6-4C49-B9E0-F11D8D683293}">
      <dgm:prSet/>
      <dgm:spPr/>
      <dgm:t>
        <a:bodyPr/>
        <a:lstStyle/>
        <a:p>
          <a:endParaRPr lang="es-ES"/>
        </a:p>
      </dgm:t>
    </dgm:pt>
    <dgm:pt modelId="{9AC755FE-4C81-44C7-AB21-6B5B843C32F6}" type="sibTrans" cxnId="{4EDBA8A7-E2E6-4C49-B9E0-F11D8D683293}">
      <dgm:prSet/>
      <dgm:spPr/>
      <dgm:t>
        <a:bodyPr/>
        <a:lstStyle/>
        <a:p>
          <a:endParaRPr lang="es-ES"/>
        </a:p>
      </dgm:t>
    </dgm:pt>
    <dgm:pt modelId="{5E481364-F978-4637-90ED-A92161E0B5E4}">
      <dgm:prSet/>
      <dgm:spPr/>
      <dgm:t>
        <a:bodyPr/>
        <a:lstStyle/>
        <a:p>
          <a:r>
            <a:rPr lang="es-ES" b="1" i="1" dirty="0" smtClean="0">
              <a:solidFill>
                <a:schemeClr val="bg1"/>
              </a:solidFill>
            </a:rPr>
            <a:t>Establecer tarifas  </a:t>
          </a:r>
          <a:endParaRPr lang="es-ES" dirty="0">
            <a:solidFill>
              <a:schemeClr val="bg1"/>
            </a:solidFill>
          </a:endParaRPr>
        </a:p>
      </dgm:t>
    </dgm:pt>
    <dgm:pt modelId="{33D50906-83B6-4328-9F19-4CFCE62F66F5}" type="parTrans" cxnId="{2D9920B7-7FF2-491B-9003-4F19709B88BF}">
      <dgm:prSet/>
      <dgm:spPr/>
      <dgm:t>
        <a:bodyPr/>
        <a:lstStyle/>
        <a:p>
          <a:endParaRPr lang="es-ES"/>
        </a:p>
      </dgm:t>
    </dgm:pt>
    <dgm:pt modelId="{0A99E229-6A7B-4C73-86F6-3419515D001C}" type="sibTrans" cxnId="{2D9920B7-7FF2-491B-9003-4F19709B88BF}">
      <dgm:prSet/>
      <dgm:spPr/>
      <dgm:t>
        <a:bodyPr/>
        <a:lstStyle/>
        <a:p>
          <a:endParaRPr lang="es-ES"/>
        </a:p>
      </dgm:t>
    </dgm:pt>
    <dgm:pt modelId="{D0D0BE66-FA42-4394-986F-2540DA286CA6}">
      <dgm:prSet/>
      <dgm:spPr/>
      <dgm:t>
        <a:bodyPr/>
        <a:lstStyle/>
        <a:p>
          <a:r>
            <a:rPr lang="es-ES" b="1" i="1" dirty="0" smtClean="0">
              <a:solidFill>
                <a:schemeClr val="bg1"/>
              </a:solidFill>
            </a:rPr>
            <a:t>Facturar entre centros,  encaminándonos a la financiación </a:t>
          </a:r>
          <a:r>
            <a:rPr lang="es-ES" b="1" i="1" dirty="0" err="1" smtClean="0">
              <a:solidFill>
                <a:schemeClr val="bg1"/>
              </a:solidFill>
            </a:rPr>
            <a:t>capitativa</a:t>
          </a:r>
          <a:r>
            <a:rPr lang="es-ES" b="1" i="1" dirty="0" smtClean="0">
              <a:solidFill>
                <a:schemeClr val="bg1"/>
              </a:solidFill>
            </a:rPr>
            <a:t>.  </a:t>
          </a:r>
          <a:endParaRPr lang="es-ES" dirty="0">
            <a:solidFill>
              <a:schemeClr val="bg1"/>
            </a:solidFill>
          </a:endParaRPr>
        </a:p>
      </dgm:t>
    </dgm:pt>
    <dgm:pt modelId="{F00C3E81-2D7E-4BEE-BFBF-C1822C0B2531}" type="parTrans" cxnId="{D1F6819C-6EF1-4061-A636-FC8965287FCA}">
      <dgm:prSet/>
      <dgm:spPr/>
      <dgm:t>
        <a:bodyPr/>
        <a:lstStyle/>
        <a:p>
          <a:endParaRPr lang="es-ES"/>
        </a:p>
      </dgm:t>
    </dgm:pt>
    <dgm:pt modelId="{8B77B1D2-1DC6-476D-8378-7C30DC1E58B4}" type="sibTrans" cxnId="{D1F6819C-6EF1-4061-A636-FC8965287FCA}">
      <dgm:prSet/>
      <dgm:spPr/>
      <dgm:t>
        <a:bodyPr/>
        <a:lstStyle/>
        <a:p>
          <a:endParaRPr lang="es-ES"/>
        </a:p>
      </dgm:t>
    </dgm:pt>
    <dgm:pt modelId="{1FC4B019-D0C6-443F-ABEF-DEFAB629C863}">
      <dgm:prSet/>
      <dgm:spPr/>
      <dgm:t>
        <a:bodyPr/>
        <a:lstStyle/>
        <a:p>
          <a:r>
            <a:rPr lang="es-ES" b="1" dirty="0" smtClean="0"/>
            <a:t>INFORMACIÓN QUE NOS SIRVE PARA</a:t>
          </a:r>
          <a:endParaRPr lang="es-ES" b="1" dirty="0"/>
        </a:p>
      </dgm:t>
    </dgm:pt>
    <dgm:pt modelId="{BD75F625-57F7-4E88-BE2D-EB7C951562CB}" type="parTrans" cxnId="{FCBE2BEF-E959-4DE3-9A37-504FD645B916}">
      <dgm:prSet/>
      <dgm:spPr/>
      <dgm:t>
        <a:bodyPr/>
        <a:lstStyle/>
        <a:p>
          <a:endParaRPr lang="es-ES"/>
        </a:p>
      </dgm:t>
    </dgm:pt>
    <dgm:pt modelId="{79068019-D849-4E03-9BE4-9BFEFCFAB7EA}" type="sibTrans" cxnId="{FCBE2BEF-E959-4DE3-9A37-504FD645B916}">
      <dgm:prSet/>
      <dgm:spPr/>
      <dgm:t>
        <a:bodyPr/>
        <a:lstStyle/>
        <a:p>
          <a:endParaRPr lang="es-ES"/>
        </a:p>
      </dgm:t>
    </dgm:pt>
    <dgm:pt modelId="{DB04D618-8B7C-44B7-B731-6922BBBB6784}" type="pres">
      <dgm:prSet presAssocID="{DAF08B63-DF9D-4395-8803-474FEC9D01D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26D0643-ADFE-46CD-BC6A-0E3F3E5015AC}" type="pres">
      <dgm:prSet presAssocID="{1FC4B019-D0C6-443F-ABEF-DEFAB629C863}" presName="node" presStyleLbl="node1" presStyleIdx="0" presStyleCnt="9" custScaleX="374764" custScaleY="46382" custLinFactNeighborX="1123" custLinFactNeighborY="-33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C6E7AA-3DAE-4BF9-8EC9-C2054CEB98E1}" type="pres">
      <dgm:prSet presAssocID="{79068019-D849-4E03-9BE4-9BFEFCFAB7EA}" presName="sibTrans" presStyleCnt="0"/>
      <dgm:spPr/>
    </dgm:pt>
    <dgm:pt modelId="{F5B9BA35-B46D-4976-AF5B-14351EA7D31F}" type="pres">
      <dgm:prSet presAssocID="{437E6C3E-2A3C-4F89-B968-D3F5C5D9E7F9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33D6BDD-24DE-48B9-808A-8A8CBF6E364E}" type="pres">
      <dgm:prSet presAssocID="{CFE571E8-8707-4109-9D22-A580202216E6}" presName="sibTrans" presStyleCnt="0"/>
      <dgm:spPr/>
    </dgm:pt>
    <dgm:pt modelId="{B9FDAA50-6A6B-432B-AB6E-F619B2281490}" type="pres">
      <dgm:prSet presAssocID="{AF80A228-72C2-4A6E-B945-3038A8C30FBF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9080A27-A177-4111-8700-1A6C1F5BFE44}" type="pres">
      <dgm:prSet presAssocID="{B6B41B4A-42DF-4B4C-BA1A-98115F85B336}" presName="sibTrans" presStyleCnt="0"/>
      <dgm:spPr/>
    </dgm:pt>
    <dgm:pt modelId="{A4382A22-B59D-4B5C-A1B6-5D29345938FD}" type="pres">
      <dgm:prSet presAssocID="{8D9BE223-D394-4F85-9551-95AA8FFFDF3D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C5C9CBD-68F0-4449-8CB1-E4D014647629}" type="pres">
      <dgm:prSet presAssocID="{A83F21E2-803D-45E0-9314-94C077F2C317}" presName="sibTrans" presStyleCnt="0"/>
      <dgm:spPr/>
    </dgm:pt>
    <dgm:pt modelId="{505E44DF-6FBC-44C6-A128-04C2DBCE8C34}" type="pres">
      <dgm:prSet presAssocID="{1BC34F7F-151B-4AAE-853E-C2E39DE53999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08AD29B-A1F9-4408-ADD8-BFED3D72E30D}" type="pres">
      <dgm:prSet presAssocID="{B11713D0-AC20-46C4-965C-D564EBC778F5}" presName="sibTrans" presStyleCnt="0"/>
      <dgm:spPr/>
    </dgm:pt>
    <dgm:pt modelId="{44E5BEE8-4868-41BF-8D91-D08ADCB16D61}" type="pres">
      <dgm:prSet presAssocID="{A558CF7E-7B83-43CF-8CCA-9F9DCDB0ECC8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6D96632-45F8-47F9-A7D4-FC3CE3C16479}" type="pres">
      <dgm:prSet presAssocID="{02A335B1-42F3-4AE9-95AA-D7255827E48F}" presName="sibTrans" presStyleCnt="0"/>
      <dgm:spPr/>
    </dgm:pt>
    <dgm:pt modelId="{F25E5952-56D5-4330-BCDE-B29BD26D7907}" type="pres">
      <dgm:prSet presAssocID="{B62FDBCA-93E7-4572-850C-CFED41B8C3AD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C14ED3C-D7B8-40E5-83F7-F85EBF681530}" type="pres">
      <dgm:prSet presAssocID="{9AC755FE-4C81-44C7-AB21-6B5B843C32F6}" presName="sibTrans" presStyleCnt="0"/>
      <dgm:spPr/>
    </dgm:pt>
    <dgm:pt modelId="{302B6CB8-5A55-4B28-A0FB-7D0DA86BACF8}" type="pres">
      <dgm:prSet presAssocID="{5E481364-F978-4637-90ED-A92161E0B5E4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B226414-2C35-4394-8C30-A642602BF73F}" type="pres">
      <dgm:prSet presAssocID="{0A99E229-6A7B-4C73-86F6-3419515D001C}" presName="sibTrans" presStyleCnt="0"/>
      <dgm:spPr/>
    </dgm:pt>
    <dgm:pt modelId="{CFA7C4C5-989C-4B14-B0B3-1FF3C1F1B7A0}" type="pres">
      <dgm:prSet presAssocID="{D0D0BE66-FA42-4394-986F-2540DA286CA6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E22D223F-C930-4027-8063-F10FC0B235B6}" srcId="{DAF08B63-DF9D-4395-8803-474FEC9D01DD}" destId="{1BC34F7F-151B-4AAE-853E-C2E39DE53999}" srcOrd="4" destOrd="0" parTransId="{F3F04BD7-CDD0-461B-8BF0-40A84EEE18CA}" sibTransId="{B11713D0-AC20-46C4-965C-D564EBC778F5}"/>
    <dgm:cxn modelId="{6929C2FD-E4EF-46D4-A3F9-B2C5C5F6BB18}" type="presOf" srcId="{1FC4B019-D0C6-443F-ABEF-DEFAB629C863}" destId="{826D0643-ADFE-46CD-BC6A-0E3F3E5015AC}" srcOrd="0" destOrd="0" presId="urn:microsoft.com/office/officeart/2005/8/layout/default#1"/>
    <dgm:cxn modelId="{6FCFF701-8F52-4773-83BC-9C516D0C3FC2}" type="presOf" srcId="{DAF08B63-DF9D-4395-8803-474FEC9D01DD}" destId="{DB04D618-8B7C-44B7-B731-6922BBBB6784}" srcOrd="0" destOrd="0" presId="urn:microsoft.com/office/officeart/2005/8/layout/default#1"/>
    <dgm:cxn modelId="{B924B7CC-867D-4475-BEAB-E6B2449C38E0}" type="presOf" srcId="{437E6C3E-2A3C-4F89-B968-D3F5C5D9E7F9}" destId="{F5B9BA35-B46D-4976-AF5B-14351EA7D31F}" srcOrd="0" destOrd="0" presId="urn:microsoft.com/office/officeart/2005/8/layout/default#1"/>
    <dgm:cxn modelId="{099DAD8E-8402-4BE3-AA41-0CB15A782FA0}" srcId="{DAF08B63-DF9D-4395-8803-474FEC9D01DD}" destId="{437E6C3E-2A3C-4F89-B968-D3F5C5D9E7F9}" srcOrd="1" destOrd="0" parTransId="{17C6B229-9FC2-4915-A629-34DE0DFB305C}" sibTransId="{CFE571E8-8707-4109-9D22-A580202216E6}"/>
    <dgm:cxn modelId="{6978790C-1526-4838-8691-FC216FF2D0DD}" type="presOf" srcId="{1BC34F7F-151B-4AAE-853E-C2E39DE53999}" destId="{505E44DF-6FBC-44C6-A128-04C2DBCE8C34}" srcOrd="0" destOrd="0" presId="urn:microsoft.com/office/officeart/2005/8/layout/default#1"/>
    <dgm:cxn modelId="{C4C75BC2-4CAD-44B2-ACF1-A3CD7BE47DA9}" srcId="{DAF08B63-DF9D-4395-8803-474FEC9D01DD}" destId="{A558CF7E-7B83-43CF-8CCA-9F9DCDB0ECC8}" srcOrd="5" destOrd="0" parTransId="{8F7AD13E-4AB7-4114-8DC7-C142E99323C4}" sibTransId="{02A335B1-42F3-4AE9-95AA-D7255827E48F}"/>
    <dgm:cxn modelId="{878205C5-158D-42F3-AA62-847693AF82A9}" type="presOf" srcId="{D0D0BE66-FA42-4394-986F-2540DA286CA6}" destId="{CFA7C4C5-989C-4B14-B0B3-1FF3C1F1B7A0}" srcOrd="0" destOrd="0" presId="urn:microsoft.com/office/officeart/2005/8/layout/default#1"/>
    <dgm:cxn modelId="{FCBE2BEF-E959-4DE3-9A37-504FD645B916}" srcId="{DAF08B63-DF9D-4395-8803-474FEC9D01DD}" destId="{1FC4B019-D0C6-443F-ABEF-DEFAB629C863}" srcOrd="0" destOrd="0" parTransId="{BD75F625-57F7-4E88-BE2D-EB7C951562CB}" sibTransId="{79068019-D849-4E03-9BE4-9BFEFCFAB7EA}"/>
    <dgm:cxn modelId="{92D1C7E6-C96E-40B7-8E22-1D477EB87394}" type="presOf" srcId="{8D9BE223-D394-4F85-9551-95AA8FFFDF3D}" destId="{A4382A22-B59D-4B5C-A1B6-5D29345938FD}" srcOrd="0" destOrd="0" presId="urn:microsoft.com/office/officeart/2005/8/layout/default#1"/>
    <dgm:cxn modelId="{7CA15E2A-1B68-4A61-AE9B-D2972912B158}" type="presOf" srcId="{A558CF7E-7B83-43CF-8CCA-9F9DCDB0ECC8}" destId="{44E5BEE8-4868-41BF-8D91-D08ADCB16D61}" srcOrd="0" destOrd="0" presId="urn:microsoft.com/office/officeart/2005/8/layout/default#1"/>
    <dgm:cxn modelId="{50552DC7-745A-4B17-9BF2-B2058F5D4C28}" type="presOf" srcId="{AF80A228-72C2-4A6E-B945-3038A8C30FBF}" destId="{B9FDAA50-6A6B-432B-AB6E-F619B2281490}" srcOrd="0" destOrd="0" presId="urn:microsoft.com/office/officeart/2005/8/layout/default#1"/>
    <dgm:cxn modelId="{D1F6819C-6EF1-4061-A636-FC8965287FCA}" srcId="{DAF08B63-DF9D-4395-8803-474FEC9D01DD}" destId="{D0D0BE66-FA42-4394-986F-2540DA286CA6}" srcOrd="8" destOrd="0" parTransId="{F00C3E81-2D7E-4BEE-BFBF-C1822C0B2531}" sibTransId="{8B77B1D2-1DC6-476D-8378-7C30DC1E58B4}"/>
    <dgm:cxn modelId="{B09BCDC1-AF7A-4EA7-83BB-90A024862096}" type="presOf" srcId="{B62FDBCA-93E7-4572-850C-CFED41B8C3AD}" destId="{F25E5952-56D5-4330-BCDE-B29BD26D7907}" srcOrd="0" destOrd="0" presId="urn:microsoft.com/office/officeart/2005/8/layout/default#1"/>
    <dgm:cxn modelId="{2D9920B7-7FF2-491B-9003-4F19709B88BF}" srcId="{DAF08B63-DF9D-4395-8803-474FEC9D01DD}" destId="{5E481364-F978-4637-90ED-A92161E0B5E4}" srcOrd="7" destOrd="0" parTransId="{33D50906-83B6-4328-9F19-4CFCE62F66F5}" sibTransId="{0A99E229-6A7B-4C73-86F6-3419515D001C}"/>
    <dgm:cxn modelId="{9B03D5DC-70DD-47BC-B859-509DEE1B11D8}" type="presOf" srcId="{5E481364-F978-4637-90ED-A92161E0B5E4}" destId="{302B6CB8-5A55-4B28-A0FB-7D0DA86BACF8}" srcOrd="0" destOrd="0" presId="urn:microsoft.com/office/officeart/2005/8/layout/default#1"/>
    <dgm:cxn modelId="{29FDC4A7-A0D1-466C-A83B-9E98B2513099}" srcId="{DAF08B63-DF9D-4395-8803-474FEC9D01DD}" destId="{AF80A228-72C2-4A6E-B945-3038A8C30FBF}" srcOrd="2" destOrd="0" parTransId="{D7059925-BDAC-47FF-992C-91D86FD78529}" sibTransId="{B6B41B4A-42DF-4B4C-BA1A-98115F85B336}"/>
    <dgm:cxn modelId="{507DF108-043B-48D2-9188-4F0D455DAB63}" srcId="{DAF08B63-DF9D-4395-8803-474FEC9D01DD}" destId="{8D9BE223-D394-4F85-9551-95AA8FFFDF3D}" srcOrd="3" destOrd="0" parTransId="{FEA11059-D35F-4CB6-A478-F052A5B8339C}" sibTransId="{A83F21E2-803D-45E0-9314-94C077F2C317}"/>
    <dgm:cxn modelId="{4EDBA8A7-E2E6-4C49-B9E0-F11D8D683293}" srcId="{DAF08B63-DF9D-4395-8803-474FEC9D01DD}" destId="{B62FDBCA-93E7-4572-850C-CFED41B8C3AD}" srcOrd="6" destOrd="0" parTransId="{32C2F18B-C688-4929-A06B-25D2A26A1620}" sibTransId="{9AC755FE-4C81-44C7-AB21-6B5B843C32F6}"/>
    <dgm:cxn modelId="{2160A36D-2CC3-458D-AEA9-75EF2316003F}" type="presParOf" srcId="{DB04D618-8B7C-44B7-B731-6922BBBB6784}" destId="{826D0643-ADFE-46CD-BC6A-0E3F3E5015AC}" srcOrd="0" destOrd="0" presId="urn:microsoft.com/office/officeart/2005/8/layout/default#1"/>
    <dgm:cxn modelId="{CB584D7C-0382-4174-9BBB-256E6C5AB256}" type="presParOf" srcId="{DB04D618-8B7C-44B7-B731-6922BBBB6784}" destId="{6CC6E7AA-3DAE-4BF9-8EC9-C2054CEB98E1}" srcOrd="1" destOrd="0" presId="urn:microsoft.com/office/officeart/2005/8/layout/default#1"/>
    <dgm:cxn modelId="{8ECC7B02-7A88-467A-98CE-C5AEDF9486B1}" type="presParOf" srcId="{DB04D618-8B7C-44B7-B731-6922BBBB6784}" destId="{F5B9BA35-B46D-4976-AF5B-14351EA7D31F}" srcOrd="2" destOrd="0" presId="urn:microsoft.com/office/officeart/2005/8/layout/default#1"/>
    <dgm:cxn modelId="{A89A1F04-2E02-475F-BFF8-3104F128D53C}" type="presParOf" srcId="{DB04D618-8B7C-44B7-B731-6922BBBB6784}" destId="{133D6BDD-24DE-48B9-808A-8A8CBF6E364E}" srcOrd="3" destOrd="0" presId="urn:microsoft.com/office/officeart/2005/8/layout/default#1"/>
    <dgm:cxn modelId="{CA14DBD3-3529-44CE-9E16-A62809616675}" type="presParOf" srcId="{DB04D618-8B7C-44B7-B731-6922BBBB6784}" destId="{B9FDAA50-6A6B-432B-AB6E-F619B2281490}" srcOrd="4" destOrd="0" presId="urn:microsoft.com/office/officeart/2005/8/layout/default#1"/>
    <dgm:cxn modelId="{8E2DF439-B90C-47EE-A582-F11F873902E0}" type="presParOf" srcId="{DB04D618-8B7C-44B7-B731-6922BBBB6784}" destId="{09080A27-A177-4111-8700-1A6C1F5BFE44}" srcOrd="5" destOrd="0" presId="urn:microsoft.com/office/officeart/2005/8/layout/default#1"/>
    <dgm:cxn modelId="{6C9EA1AB-9BEB-465E-9062-E29F7ED69746}" type="presParOf" srcId="{DB04D618-8B7C-44B7-B731-6922BBBB6784}" destId="{A4382A22-B59D-4B5C-A1B6-5D29345938FD}" srcOrd="6" destOrd="0" presId="urn:microsoft.com/office/officeart/2005/8/layout/default#1"/>
    <dgm:cxn modelId="{CDAF23DB-57C0-4DF2-8ACF-CB9A3DBFF702}" type="presParOf" srcId="{DB04D618-8B7C-44B7-B731-6922BBBB6784}" destId="{EC5C9CBD-68F0-4449-8CB1-E4D014647629}" srcOrd="7" destOrd="0" presId="urn:microsoft.com/office/officeart/2005/8/layout/default#1"/>
    <dgm:cxn modelId="{63188804-4241-4635-B0EE-0F7DF399C895}" type="presParOf" srcId="{DB04D618-8B7C-44B7-B731-6922BBBB6784}" destId="{505E44DF-6FBC-44C6-A128-04C2DBCE8C34}" srcOrd="8" destOrd="0" presId="urn:microsoft.com/office/officeart/2005/8/layout/default#1"/>
    <dgm:cxn modelId="{C6711670-EDE3-4051-9F5A-2998DA75E416}" type="presParOf" srcId="{DB04D618-8B7C-44B7-B731-6922BBBB6784}" destId="{408AD29B-A1F9-4408-ADD8-BFED3D72E30D}" srcOrd="9" destOrd="0" presId="urn:microsoft.com/office/officeart/2005/8/layout/default#1"/>
    <dgm:cxn modelId="{FEFFE036-366F-4993-9B1E-A045774CCF54}" type="presParOf" srcId="{DB04D618-8B7C-44B7-B731-6922BBBB6784}" destId="{44E5BEE8-4868-41BF-8D91-D08ADCB16D61}" srcOrd="10" destOrd="0" presId="urn:microsoft.com/office/officeart/2005/8/layout/default#1"/>
    <dgm:cxn modelId="{1E09C1C0-0A20-4392-B681-243281D546C6}" type="presParOf" srcId="{DB04D618-8B7C-44B7-B731-6922BBBB6784}" destId="{56D96632-45F8-47F9-A7D4-FC3CE3C16479}" srcOrd="11" destOrd="0" presId="urn:microsoft.com/office/officeart/2005/8/layout/default#1"/>
    <dgm:cxn modelId="{415611F0-AE52-4CB5-97DF-6D492B9D8729}" type="presParOf" srcId="{DB04D618-8B7C-44B7-B731-6922BBBB6784}" destId="{F25E5952-56D5-4330-BCDE-B29BD26D7907}" srcOrd="12" destOrd="0" presId="urn:microsoft.com/office/officeart/2005/8/layout/default#1"/>
    <dgm:cxn modelId="{C053419A-0EE2-4058-A2AC-4BE234C70902}" type="presParOf" srcId="{DB04D618-8B7C-44B7-B731-6922BBBB6784}" destId="{2C14ED3C-D7B8-40E5-83F7-F85EBF681530}" srcOrd="13" destOrd="0" presId="urn:microsoft.com/office/officeart/2005/8/layout/default#1"/>
    <dgm:cxn modelId="{58734EBE-395D-4113-9C8F-54DEA8B2D6BC}" type="presParOf" srcId="{DB04D618-8B7C-44B7-B731-6922BBBB6784}" destId="{302B6CB8-5A55-4B28-A0FB-7D0DA86BACF8}" srcOrd="14" destOrd="0" presId="urn:microsoft.com/office/officeart/2005/8/layout/default#1"/>
    <dgm:cxn modelId="{D459F340-5E2B-4E59-B15E-B9CC1F858406}" type="presParOf" srcId="{DB04D618-8B7C-44B7-B731-6922BBBB6784}" destId="{2B226414-2C35-4394-8C30-A642602BF73F}" srcOrd="15" destOrd="0" presId="urn:microsoft.com/office/officeart/2005/8/layout/default#1"/>
    <dgm:cxn modelId="{C5F5882A-0757-4077-BB2D-EB257318DDEC}" type="presParOf" srcId="{DB04D618-8B7C-44B7-B731-6922BBBB6784}" destId="{CFA7C4C5-989C-4B14-B0B3-1FF3C1F1B7A0}" srcOrd="1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0928E9-F693-4222-940A-D9E115BE8413}">
      <dsp:nvSpPr>
        <dsp:cNvPr id="0" name=""/>
        <dsp:cNvSpPr/>
      </dsp:nvSpPr>
      <dsp:spPr>
        <a:xfrm>
          <a:off x="0" y="891793"/>
          <a:ext cx="4248472" cy="265529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DB3E03-A867-4B56-BF47-F8342E135D13}">
      <dsp:nvSpPr>
        <dsp:cNvPr id="0" name=""/>
        <dsp:cNvSpPr/>
      </dsp:nvSpPr>
      <dsp:spPr>
        <a:xfrm>
          <a:off x="623136" y="2684980"/>
          <a:ext cx="97714" cy="9771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DF4843-3286-4118-BD2A-1EEB8C6D38FD}">
      <dsp:nvSpPr>
        <dsp:cNvPr id="0" name=""/>
        <dsp:cNvSpPr/>
      </dsp:nvSpPr>
      <dsp:spPr>
        <a:xfrm>
          <a:off x="477671" y="3112455"/>
          <a:ext cx="1561551" cy="6319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77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i="1" kern="1200" smtClean="0"/>
            <a:t>Contabilidad Analítica en todos los centros</a:t>
          </a:r>
          <a:endParaRPr lang="es-ES" sz="1400" b="1" i="1" kern="1200" dirty="0"/>
        </a:p>
      </dsp:txBody>
      <dsp:txXfrm>
        <a:off x="477671" y="3112455"/>
        <a:ext cx="1561551" cy="631960"/>
      </dsp:txXfrm>
    </dsp:sp>
    <dsp:sp modelId="{6798D164-1DB1-4F7C-9A0F-679540B5FF90}">
      <dsp:nvSpPr>
        <dsp:cNvPr id="0" name=""/>
        <dsp:cNvSpPr/>
      </dsp:nvSpPr>
      <dsp:spPr>
        <a:xfrm>
          <a:off x="1343217" y="2108916"/>
          <a:ext cx="169938" cy="16993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9C08E5-E213-4D21-A959-C2D3D45ABEAC}">
      <dsp:nvSpPr>
        <dsp:cNvPr id="0" name=""/>
        <dsp:cNvSpPr/>
      </dsp:nvSpPr>
      <dsp:spPr>
        <a:xfrm>
          <a:off x="2143968" y="2180923"/>
          <a:ext cx="1529792" cy="4427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47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i="1" kern="1200" smtClean="0"/>
            <a:t>Homogenización estructura de costes</a:t>
          </a:r>
          <a:endParaRPr lang="es-ES" sz="1400" kern="1200" dirty="0"/>
        </a:p>
      </dsp:txBody>
      <dsp:txXfrm>
        <a:off x="2143968" y="2180923"/>
        <a:ext cx="1529792" cy="442710"/>
      </dsp:txXfrm>
    </dsp:sp>
    <dsp:sp modelId="{CF6E9E91-C135-4DBD-9D66-FD64C480FDAB}">
      <dsp:nvSpPr>
        <dsp:cNvPr id="0" name=""/>
        <dsp:cNvSpPr/>
      </dsp:nvSpPr>
      <dsp:spPr>
        <a:xfrm>
          <a:off x="2351329" y="1676869"/>
          <a:ext cx="225169" cy="2251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78EE6E-CE6D-424F-B3B6-90A64ECDD0C4}">
      <dsp:nvSpPr>
        <dsp:cNvPr id="0" name=""/>
        <dsp:cNvSpPr/>
      </dsp:nvSpPr>
      <dsp:spPr>
        <a:xfrm>
          <a:off x="407112" y="1365617"/>
          <a:ext cx="1412069" cy="4591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9312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i="1" kern="1200" dirty="0" smtClean="0"/>
            <a:t>Homogenización criterios imputación</a:t>
          </a:r>
          <a:endParaRPr lang="es-ES" sz="1400" b="1" i="1" kern="1200" dirty="0"/>
        </a:p>
      </dsp:txBody>
      <dsp:txXfrm>
        <a:off x="407112" y="1365617"/>
        <a:ext cx="1412069" cy="459127"/>
      </dsp:txXfrm>
    </dsp:sp>
    <dsp:sp modelId="{8280EB59-5F2C-4618-AD16-069BBD515120}">
      <dsp:nvSpPr>
        <dsp:cNvPr id="0" name=""/>
        <dsp:cNvSpPr/>
      </dsp:nvSpPr>
      <dsp:spPr>
        <a:xfrm>
          <a:off x="3556995" y="1382031"/>
          <a:ext cx="301641" cy="3016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236FB6-6D13-49B6-B4AB-2FC67D3A74AB}">
      <dsp:nvSpPr>
        <dsp:cNvPr id="0" name=""/>
        <dsp:cNvSpPr/>
      </dsp:nvSpPr>
      <dsp:spPr>
        <a:xfrm>
          <a:off x="2471456" y="373462"/>
          <a:ext cx="1603094" cy="4417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9834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b="1" i="1" kern="1200" smtClean="0"/>
            <a:t>Homogenización métodos de calculo</a:t>
          </a:r>
          <a:endParaRPr lang="es-ES" sz="1400" b="1" i="1" kern="1200" dirty="0"/>
        </a:p>
      </dsp:txBody>
      <dsp:txXfrm>
        <a:off x="2471456" y="373462"/>
        <a:ext cx="1603094" cy="44176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A3942-B92C-411A-B0FD-86ED7E660E7E}">
      <dsp:nvSpPr>
        <dsp:cNvPr id="0" name=""/>
        <dsp:cNvSpPr/>
      </dsp:nvSpPr>
      <dsp:spPr>
        <a:xfrm>
          <a:off x="0" y="1238682"/>
          <a:ext cx="3053091" cy="1567303"/>
        </a:xfrm>
        <a:prstGeom prst="chevron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accent1">
                  <a:lumMod val="75000"/>
                </a:schemeClr>
              </a:solidFill>
            </a:rPr>
            <a:t>Planificación y diseño</a:t>
          </a:r>
          <a:endParaRPr lang="es-ES" sz="16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783652" y="1238682"/>
        <a:ext cx="1485788" cy="1567303"/>
      </dsp:txXfrm>
    </dsp:sp>
    <dsp:sp modelId="{AE92B828-3343-4923-968C-940D313FB773}">
      <dsp:nvSpPr>
        <dsp:cNvPr id="0" name=""/>
        <dsp:cNvSpPr/>
      </dsp:nvSpPr>
      <dsp:spPr>
        <a:xfrm>
          <a:off x="2726995" y="1315611"/>
          <a:ext cx="2566260" cy="1440295"/>
        </a:xfrm>
        <a:prstGeom prst="chevron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accent1">
                  <a:lumMod val="75000"/>
                </a:schemeClr>
              </a:solidFill>
            </a:rPr>
            <a:t>Implantación</a:t>
          </a:r>
          <a:r>
            <a:rPr lang="es-ES" sz="1600" b="1" kern="1200" dirty="0" smtClean="0"/>
            <a:t> </a:t>
          </a:r>
          <a:r>
            <a:rPr lang="es-ES" sz="1600" b="1" kern="1200" dirty="0" smtClean="0">
              <a:solidFill>
                <a:schemeClr val="accent1">
                  <a:lumMod val="75000"/>
                </a:schemeClr>
              </a:solidFill>
            </a:rPr>
            <a:t>piloto</a:t>
          </a:r>
          <a:r>
            <a:rPr lang="es-ES" sz="1600" b="1" kern="1200" dirty="0" smtClean="0"/>
            <a:t>           </a:t>
          </a:r>
          <a:r>
            <a:rPr lang="es-ES" sz="1600" b="1" kern="1200" dirty="0" smtClean="0">
              <a:solidFill>
                <a:schemeClr val="accent1">
                  <a:lumMod val="75000"/>
                </a:schemeClr>
              </a:solidFill>
            </a:rPr>
            <a:t>(2 áreas)</a:t>
          </a:r>
          <a:endParaRPr lang="es-ES" sz="16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447143" y="1315611"/>
        <a:ext cx="1125965" cy="1440295"/>
      </dsp:txXfrm>
    </dsp:sp>
    <dsp:sp modelId="{4265B53B-32EB-4E34-AA47-75B97A890D4A}">
      <dsp:nvSpPr>
        <dsp:cNvPr id="0" name=""/>
        <dsp:cNvSpPr/>
      </dsp:nvSpPr>
      <dsp:spPr>
        <a:xfrm>
          <a:off x="5096251" y="1320481"/>
          <a:ext cx="2618072" cy="1423037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>
              <a:solidFill>
                <a:schemeClr val="accent1">
                  <a:lumMod val="75000"/>
                </a:schemeClr>
              </a:solidFill>
            </a:rPr>
            <a:t>Extensión de la implantación</a:t>
          </a:r>
          <a:endParaRPr lang="es-ES" sz="16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5807770" y="1320481"/>
        <a:ext cx="1195035" cy="142303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E718DF-6A18-46D5-9050-6F933DEEF026}">
      <dsp:nvSpPr>
        <dsp:cNvPr id="0" name=""/>
        <dsp:cNvSpPr/>
      </dsp:nvSpPr>
      <dsp:spPr>
        <a:xfrm>
          <a:off x="3345830" y="2013682"/>
          <a:ext cx="1157210" cy="115721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500" b="1" kern="1200" dirty="0" smtClean="0"/>
            <a:t>NOS INFORMA</a:t>
          </a:r>
          <a:endParaRPr lang="es-ES" sz="1500" b="1" kern="1200" dirty="0"/>
        </a:p>
      </dsp:txBody>
      <dsp:txXfrm>
        <a:off x="3515299" y="2183151"/>
        <a:ext cx="818272" cy="818272"/>
      </dsp:txXfrm>
    </dsp:sp>
    <dsp:sp modelId="{33958164-C139-4B9E-A5B9-423085BA9DCB}">
      <dsp:nvSpPr>
        <dsp:cNvPr id="0" name=""/>
        <dsp:cNvSpPr/>
      </dsp:nvSpPr>
      <dsp:spPr>
        <a:xfrm rot="1521450">
          <a:off x="4558590" y="2776773"/>
          <a:ext cx="340429" cy="3934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>
        <a:off x="4563510" y="2833594"/>
        <a:ext cx="238300" cy="236071"/>
      </dsp:txXfrm>
    </dsp:sp>
    <dsp:sp modelId="{39DD6542-CA07-46C4-B156-F156FFC5A400}">
      <dsp:nvSpPr>
        <dsp:cNvPr id="0" name=""/>
        <dsp:cNvSpPr/>
      </dsp:nvSpPr>
      <dsp:spPr>
        <a:xfrm>
          <a:off x="4958481" y="2704240"/>
          <a:ext cx="1437472" cy="143747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i="1" kern="1200" dirty="0" smtClean="0">
              <a:solidFill>
                <a:schemeClr val="bg1"/>
              </a:solidFill>
            </a:rPr>
            <a:t>Coste unitario de cada una de las actividades</a:t>
          </a:r>
          <a:endParaRPr lang="es-ES" sz="1100" kern="1200" dirty="0">
            <a:solidFill>
              <a:schemeClr val="bg1"/>
            </a:solidFill>
          </a:endParaRPr>
        </a:p>
      </dsp:txBody>
      <dsp:txXfrm>
        <a:off x="5168994" y="2914753"/>
        <a:ext cx="1016446" cy="1016446"/>
      </dsp:txXfrm>
    </dsp:sp>
    <dsp:sp modelId="{F095B6E6-59E7-4055-BFFF-F842E8F515FB}">
      <dsp:nvSpPr>
        <dsp:cNvPr id="0" name=""/>
        <dsp:cNvSpPr/>
      </dsp:nvSpPr>
      <dsp:spPr>
        <a:xfrm rot="5175810">
          <a:off x="3854976" y="3195158"/>
          <a:ext cx="243357" cy="3934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>
        <a:off x="3889101" y="3237422"/>
        <a:ext cx="170350" cy="236071"/>
      </dsp:txXfrm>
    </dsp:sp>
    <dsp:sp modelId="{69C216AC-B701-4924-A0BE-995C0B1AF573}">
      <dsp:nvSpPr>
        <dsp:cNvPr id="0" name=""/>
        <dsp:cNvSpPr/>
      </dsp:nvSpPr>
      <dsp:spPr>
        <a:xfrm>
          <a:off x="3320167" y="3626323"/>
          <a:ext cx="1437472" cy="143747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i="1" kern="1200" dirty="0" smtClean="0">
              <a:solidFill>
                <a:schemeClr val="bg1"/>
              </a:solidFill>
            </a:rPr>
            <a:t>Coste por proceso. </a:t>
          </a:r>
          <a:endParaRPr lang="es-ES" sz="1100" kern="1200" dirty="0">
            <a:solidFill>
              <a:schemeClr val="bg1"/>
            </a:solidFill>
          </a:endParaRPr>
        </a:p>
      </dsp:txBody>
      <dsp:txXfrm>
        <a:off x="3530680" y="3836836"/>
        <a:ext cx="1016446" cy="1016446"/>
      </dsp:txXfrm>
    </dsp:sp>
    <dsp:sp modelId="{32AE8DF4-97F3-4176-B54C-2577FD53DFA9}">
      <dsp:nvSpPr>
        <dsp:cNvPr id="0" name=""/>
        <dsp:cNvSpPr/>
      </dsp:nvSpPr>
      <dsp:spPr>
        <a:xfrm rot="9325242">
          <a:off x="3016011" y="2745452"/>
          <a:ext cx="286935" cy="3934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10800000">
        <a:off x="3098191" y="2806239"/>
        <a:ext cx="200855" cy="236071"/>
      </dsp:txXfrm>
    </dsp:sp>
    <dsp:sp modelId="{1C2CED59-6565-4F5D-A784-5FD4055CA770}">
      <dsp:nvSpPr>
        <dsp:cNvPr id="0" name=""/>
        <dsp:cNvSpPr/>
      </dsp:nvSpPr>
      <dsp:spPr>
        <a:xfrm>
          <a:off x="1533583" y="2638375"/>
          <a:ext cx="1437472" cy="143747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i="1" kern="1200" dirty="0" smtClean="0">
              <a:solidFill>
                <a:schemeClr val="bg1"/>
              </a:solidFill>
            </a:rPr>
            <a:t>Coste por paciente. </a:t>
          </a:r>
          <a:endParaRPr lang="es-ES" sz="1100" kern="1200" dirty="0">
            <a:solidFill>
              <a:schemeClr val="bg1"/>
            </a:solidFill>
          </a:endParaRPr>
        </a:p>
      </dsp:txBody>
      <dsp:txXfrm>
        <a:off x="1744096" y="2848888"/>
        <a:ext cx="1016446" cy="1016446"/>
      </dsp:txXfrm>
    </dsp:sp>
    <dsp:sp modelId="{4EDAD5DB-07C9-4E31-85FC-1FDD43C9A18E}">
      <dsp:nvSpPr>
        <dsp:cNvPr id="0" name=""/>
        <dsp:cNvSpPr/>
      </dsp:nvSpPr>
      <dsp:spPr>
        <a:xfrm rot="19718694">
          <a:off x="4496679" y="1962296"/>
          <a:ext cx="277624" cy="3934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>
        <a:off x="4502761" y="2062655"/>
        <a:ext cx="194337" cy="236071"/>
      </dsp:txXfrm>
    </dsp:sp>
    <dsp:sp modelId="{DE4A8EFA-E8AF-4325-9FDC-BA0389528A17}">
      <dsp:nvSpPr>
        <dsp:cNvPr id="0" name=""/>
        <dsp:cNvSpPr/>
      </dsp:nvSpPr>
      <dsp:spPr>
        <a:xfrm>
          <a:off x="4760896" y="925927"/>
          <a:ext cx="1437472" cy="1437472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i="1" kern="1200" dirty="0" smtClean="0">
              <a:solidFill>
                <a:schemeClr val="bg1"/>
              </a:solidFill>
            </a:rPr>
            <a:t>Coste por centro y área de responsabilidad</a:t>
          </a:r>
          <a:endParaRPr lang="es-ES" sz="1100" kern="1200" dirty="0">
            <a:solidFill>
              <a:schemeClr val="bg1"/>
            </a:solidFill>
          </a:endParaRPr>
        </a:p>
      </dsp:txBody>
      <dsp:txXfrm>
        <a:off x="4971409" y="1136440"/>
        <a:ext cx="1016446" cy="1016446"/>
      </dsp:txXfrm>
    </dsp:sp>
    <dsp:sp modelId="{36F3B2D4-4020-4E77-BBA6-07832BC98D59}">
      <dsp:nvSpPr>
        <dsp:cNvPr id="0" name=""/>
        <dsp:cNvSpPr/>
      </dsp:nvSpPr>
      <dsp:spPr>
        <a:xfrm rot="16150968">
          <a:off x="3782206" y="1578073"/>
          <a:ext cx="261138" cy="393451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10800000">
        <a:off x="3821935" y="1695930"/>
        <a:ext cx="182797" cy="236071"/>
      </dsp:txXfrm>
    </dsp:sp>
    <dsp:sp modelId="{5D4E1AD2-C631-47C3-BE08-90833F0C378F}">
      <dsp:nvSpPr>
        <dsp:cNvPr id="0" name=""/>
        <dsp:cNvSpPr/>
      </dsp:nvSpPr>
      <dsp:spPr>
        <a:xfrm>
          <a:off x="3180169" y="83677"/>
          <a:ext cx="1437472" cy="1437472"/>
        </a:xfrm>
        <a:prstGeom prst="ellipse">
          <a:avLst/>
        </a:prstGeom>
        <a:solidFill>
          <a:schemeClr val="accent6">
            <a:hueOff val="0"/>
            <a:satOff val="0"/>
            <a:lum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i="1" kern="1200" dirty="0" smtClean="0">
              <a:solidFill>
                <a:schemeClr val="bg1"/>
              </a:solidFill>
            </a:rPr>
            <a:t>Estructura de Costes</a:t>
          </a:r>
          <a:endParaRPr lang="es-ES" sz="1100" kern="1200" dirty="0">
            <a:solidFill>
              <a:schemeClr val="bg1"/>
            </a:solidFill>
          </a:endParaRPr>
        </a:p>
      </dsp:txBody>
      <dsp:txXfrm>
        <a:off x="3390682" y="294190"/>
        <a:ext cx="1016446" cy="1016446"/>
      </dsp:txXfrm>
    </dsp:sp>
    <dsp:sp modelId="{CE7266C6-A698-464D-9C40-222E03D109F4}">
      <dsp:nvSpPr>
        <dsp:cNvPr id="0" name=""/>
        <dsp:cNvSpPr/>
      </dsp:nvSpPr>
      <dsp:spPr>
        <a:xfrm rot="12673224">
          <a:off x="2982376" y="1930251"/>
          <a:ext cx="348712" cy="393451"/>
        </a:xfrm>
        <a:prstGeom prst="rightArrow">
          <a:avLst>
            <a:gd name="adj1" fmla="val 60000"/>
            <a:gd name="adj2" fmla="val 50000"/>
          </a:avLst>
        </a:prstGeom>
        <a:solidFill>
          <a:schemeClr val="bg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100" kern="1200"/>
        </a:p>
      </dsp:txBody>
      <dsp:txXfrm rot="10800000">
        <a:off x="3079415" y="2036053"/>
        <a:ext cx="244098" cy="236071"/>
      </dsp:txXfrm>
    </dsp:sp>
    <dsp:sp modelId="{618E7D13-06FF-447B-BF47-4FE221BA5C52}">
      <dsp:nvSpPr>
        <dsp:cNvPr id="0" name=""/>
        <dsp:cNvSpPr/>
      </dsp:nvSpPr>
      <dsp:spPr>
        <a:xfrm>
          <a:off x="1533576" y="860064"/>
          <a:ext cx="1437472" cy="1437472"/>
        </a:xfrm>
        <a:prstGeom prst="ellipse">
          <a:avLst/>
        </a:prstGeom>
        <a:solidFill>
          <a:schemeClr val="bg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100" b="1" i="1" kern="1200" dirty="0" smtClean="0">
              <a:solidFill>
                <a:schemeClr val="bg1"/>
              </a:solidFill>
            </a:rPr>
            <a:t>Indicadores de Costes, actividad y coste-actividad</a:t>
          </a:r>
          <a:endParaRPr lang="es-ES" sz="1100" kern="1200" dirty="0">
            <a:solidFill>
              <a:schemeClr val="bg1"/>
            </a:solidFill>
          </a:endParaRPr>
        </a:p>
      </dsp:txBody>
      <dsp:txXfrm>
        <a:off x="1744089" y="1070577"/>
        <a:ext cx="1016446" cy="101644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6D0643-ADFE-46CD-BC6A-0E3F3E5015AC}">
      <dsp:nvSpPr>
        <dsp:cNvPr id="0" name=""/>
        <dsp:cNvSpPr/>
      </dsp:nvSpPr>
      <dsp:spPr>
        <a:xfrm>
          <a:off x="165961" y="0"/>
          <a:ext cx="8504017" cy="63149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kern="1200" dirty="0" smtClean="0"/>
            <a:t>INFORMACIÓN QUE NOS SIRVE PARA</a:t>
          </a:r>
          <a:endParaRPr lang="es-ES" sz="1700" b="1" kern="1200" dirty="0"/>
        </a:p>
      </dsp:txBody>
      <dsp:txXfrm>
        <a:off x="165961" y="0"/>
        <a:ext cx="8504017" cy="631490"/>
      </dsp:txXfrm>
    </dsp:sp>
    <dsp:sp modelId="{F5B9BA35-B46D-4976-AF5B-14351EA7D31F}">
      <dsp:nvSpPr>
        <dsp:cNvPr id="0" name=""/>
        <dsp:cNvSpPr/>
      </dsp:nvSpPr>
      <dsp:spPr>
        <a:xfrm>
          <a:off x="761822" y="860337"/>
          <a:ext cx="2269166" cy="13614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i="1" kern="1200" dirty="0" smtClean="0">
              <a:solidFill>
                <a:schemeClr val="bg1"/>
              </a:solidFill>
            </a:rPr>
            <a:t>Mostrar datos de utilización de recursos, relevantes para implicar a los profesionales.  </a:t>
          </a:r>
          <a:endParaRPr lang="es-ES" sz="1700" kern="1200" dirty="0">
            <a:solidFill>
              <a:schemeClr val="bg1"/>
            </a:solidFill>
          </a:endParaRPr>
        </a:p>
      </dsp:txBody>
      <dsp:txXfrm>
        <a:off x="761822" y="860337"/>
        <a:ext cx="2269166" cy="1361499"/>
      </dsp:txXfrm>
    </dsp:sp>
    <dsp:sp modelId="{B9FDAA50-6A6B-432B-AB6E-F619B2281490}">
      <dsp:nvSpPr>
        <dsp:cNvPr id="0" name=""/>
        <dsp:cNvSpPr/>
      </dsp:nvSpPr>
      <dsp:spPr>
        <a:xfrm>
          <a:off x="3257904" y="860337"/>
          <a:ext cx="2269166" cy="136149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i="1" kern="1200" dirty="0" smtClean="0">
              <a:solidFill>
                <a:schemeClr val="bg1"/>
              </a:solidFill>
            </a:rPr>
            <a:t>Mostrar la variabilidad clínica, informada en        consumo de prestaciones  </a:t>
          </a:r>
          <a:endParaRPr lang="es-ES" sz="1700" kern="1200" dirty="0">
            <a:solidFill>
              <a:schemeClr val="bg1"/>
            </a:solidFill>
          </a:endParaRPr>
        </a:p>
      </dsp:txBody>
      <dsp:txXfrm>
        <a:off x="3257904" y="860337"/>
        <a:ext cx="2269166" cy="1361499"/>
      </dsp:txXfrm>
    </dsp:sp>
    <dsp:sp modelId="{A4382A22-B59D-4B5C-A1B6-5D29345938FD}">
      <dsp:nvSpPr>
        <dsp:cNvPr id="0" name=""/>
        <dsp:cNvSpPr/>
      </dsp:nvSpPr>
      <dsp:spPr>
        <a:xfrm>
          <a:off x="5753987" y="860337"/>
          <a:ext cx="2269166" cy="136149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i="1" kern="1200" dirty="0" smtClean="0">
              <a:solidFill>
                <a:schemeClr val="bg1"/>
              </a:solidFill>
            </a:rPr>
            <a:t>Compartir información y establecer comparaciones  que permitan tomar decisiones</a:t>
          </a:r>
        </a:p>
      </dsp:txBody>
      <dsp:txXfrm>
        <a:off x="5753987" y="860337"/>
        <a:ext cx="2269166" cy="1361499"/>
      </dsp:txXfrm>
    </dsp:sp>
    <dsp:sp modelId="{505E44DF-6FBC-44C6-A128-04C2DBCE8C34}">
      <dsp:nvSpPr>
        <dsp:cNvPr id="0" name=""/>
        <dsp:cNvSpPr/>
      </dsp:nvSpPr>
      <dsp:spPr>
        <a:xfrm>
          <a:off x="761822" y="2448753"/>
          <a:ext cx="2269166" cy="136149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i="1" kern="1200" dirty="0" smtClean="0">
              <a:solidFill>
                <a:schemeClr val="bg1"/>
              </a:solidFill>
            </a:rPr>
            <a:t>Establecer presupuestos y previsiones que permitan el análisis de desviaciones</a:t>
          </a:r>
        </a:p>
      </dsp:txBody>
      <dsp:txXfrm>
        <a:off x="761822" y="2448753"/>
        <a:ext cx="2269166" cy="1361499"/>
      </dsp:txXfrm>
    </dsp:sp>
    <dsp:sp modelId="{44E5BEE8-4868-41BF-8D91-D08ADCB16D61}">
      <dsp:nvSpPr>
        <dsp:cNvPr id="0" name=""/>
        <dsp:cNvSpPr/>
      </dsp:nvSpPr>
      <dsp:spPr>
        <a:xfrm>
          <a:off x="3257904" y="2448753"/>
          <a:ext cx="2269166" cy="13614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i="1" kern="1200" dirty="0" smtClean="0">
              <a:solidFill>
                <a:schemeClr val="bg1"/>
              </a:solidFill>
            </a:rPr>
            <a:t>Evaluar la gestión de cada centro de actividad</a:t>
          </a:r>
          <a:endParaRPr lang="es-ES" sz="1700" kern="1200" dirty="0">
            <a:solidFill>
              <a:schemeClr val="bg1"/>
            </a:solidFill>
          </a:endParaRPr>
        </a:p>
      </dsp:txBody>
      <dsp:txXfrm>
        <a:off x="3257904" y="2448753"/>
        <a:ext cx="2269166" cy="1361499"/>
      </dsp:txXfrm>
    </dsp:sp>
    <dsp:sp modelId="{F25E5952-56D5-4330-BCDE-B29BD26D7907}">
      <dsp:nvSpPr>
        <dsp:cNvPr id="0" name=""/>
        <dsp:cNvSpPr/>
      </dsp:nvSpPr>
      <dsp:spPr>
        <a:xfrm>
          <a:off x="5753987" y="2448753"/>
          <a:ext cx="2269166" cy="136149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i="1" kern="1200" dirty="0" smtClean="0">
              <a:solidFill>
                <a:schemeClr val="bg1"/>
              </a:solidFill>
            </a:rPr>
            <a:t>Evaluar la utilización de nuevas tecnologías</a:t>
          </a:r>
          <a:endParaRPr lang="es-ES" sz="1700" kern="1200" dirty="0">
            <a:solidFill>
              <a:schemeClr val="bg1"/>
            </a:solidFill>
          </a:endParaRPr>
        </a:p>
      </dsp:txBody>
      <dsp:txXfrm>
        <a:off x="5753987" y="2448753"/>
        <a:ext cx="2269166" cy="1361499"/>
      </dsp:txXfrm>
    </dsp:sp>
    <dsp:sp modelId="{302B6CB8-5A55-4B28-A0FB-7D0DA86BACF8}">
      <dsp:nvSpPr>
        <dsp:cNvPr id="0" name=""/>
        <dsp:cNvSpPr/>
      </dsp:nvSpPr>
      <dsp:spPr>
        <a:xfrm>
          <a:off x="2009863" y="4037170"/>
          <a:ext cx="2269166" cy="136149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i="1" kern="1200" dirty="0" smtClean="0">
              <a:solidFill>
                <a:schemeClr val="bg1"/>
              </a:solidFill>
            </a:rPr>
            <a:t>Establecer tarifas  </a:t>
          </a:r>
          <a:endParaRPr lang="es-ES" sz="1700" kern="1200" dirty="0">
            <a:solidFill>
              <a:schemeClr val="bg1"/>
            </a:solidFill>
          </a:endParaRPr>
        </a:p>
      </dsp:txBody>
      <dsp:txXfrm>
        <a:off x="2009863" y="4037170"/>
        <a:ext cx="2269166" cy="1361499"/>
      </dsp:txXfrm>
    </dsp:sp>
    <dsp:sp modelId="{CFA7C4C5-989C-4B14-B0B3-1FF3C1F1B7A0}">
      <dsp:nvSpPr>
        <dsp:cNvPr id="0" name=""/>
        <dsp:cNvSpPr/>
      </dsp:nvSpPr>
      <dsp:spPr>
        <a:xfrm>
          <a:off x="4505946" y="4037170"/>
          <a:ext cx="2269166" cy="136149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700" b="1" i="1" kern="1200" dirty="0" smtClean="0">
              <a:solidFill>
                <a:schemeClr val="bg1"/>
              </a:solidFill>
            </a:rPr>
            <a:t>Facturar entre centros,  encaminándonos a la financiación </a:t>
          </a:r>
          <a:r>
            <a:rPr lang="es-ES" sz="1700" b="1" i="1" kern="1200" dirty="0" err="1" smtClean="0">
              <a:solidFill>
                <a:schemeClr val="bg1"/>
              </a:solidFill>
            </a:rPr>
            <a:t>capitativa</a:t>
          </a:r>
          <a:r>
            <a:rPr lang="es-ES" sz="1700" b="1" i="1" kern="1200" dirty="0" smtClean="0">
              <a:solidFill>
                <a:schemeClr val="bg1"/>
              </a:solidFill>
            </a:rPr>
            <a:t>.  </a:t>
          </a:r>
          <a:endParaRPr lang="es-ES" sz="1700" kern="1200" dirty="0">
            <a:solidFill>
              <a:schemeClr val="bg1"/>
            </a:solidFill>
          </a:endParaRPr>
        </a:p>
      </dsp:txBody>
      <dsp:txXfrm>
        <a:off x="4505946" y="4037170"/>
        <a:ext cx="2269166" cy="13614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668" cy="496411"/>
          </a:xfrm>
          <a:prstGeom prst="rect">
            <a:avLst/>
          </a:prstGeom>
        </p:spPr>
        <p:txBody>
          <a:bodyPr vert="horz" lIns="92031" tIns="46015" rIns="92031" bIns="46015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995" y="2"/>
            <a:ext cx="2946668" cy="496411"/>
          </a:xfrm>
          <a:prstGeom prst="rect">
            <a:avLst/>
          </a:prstGeom>
        </p:spPr>
        <p:txBody>
          <a:bodyPr vert="horz" lIns="92031" tIns="46015" rIns="92031" bIns="46015" rtlCol="0"/>
          <a:lstStyle>
            <a:lvl1pPr algn="r">
              <a:defRPr sz="1200"/>
            </a:lvl1pPr>
          </a:lstStyle>
          <a:p>
            <a:fld id="{0190319D-0291-4CEB-8939-1D1CACF8BAE9}" type="datetimeFigureOut">
              <a:rPr lang="es-ES" smtClean="0"/>
              <a:pPr/>
              <a:t>06/06/2018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0937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031" tIns="46015" rIns="92031" bIns="46015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0249" y="4716701"/>
            <a:ext cx="5438770" cy="4467697"/>
          </a:xfrm>
          <a:prstGeom prst="rect">
            <a:avLst/>
          </a:prstGeom>
        </p:spPr>
        <p:txBody>
          <a:bodyPr vert="horz" lIns="92031" tIns="46015" rIns="92031" bIns="46015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31806"/>
            <a:ext cx="2946668" cy="496410"/>
          </a:xfrm>
          <a:prstGeom prst="rect">
            <a:avLst/>
          </a:prstGeom>
        </p:spPr>
        <p:txBody>
          <a:bodyPr vert="horz" lIns="92031" tIns="46015" rIns="92031" bIns="46015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995" y="9431806"/>
            <a:ext cx="2946668" cy="496410"/>
          </a:xfrm>
          <a:prstGeom prst="rect">
            <a:avLst/>
          </a:prstGeom>
        </p:spPr>
        <p:txBody>
          <a:bodyPr vert="horz" lIns="92031" tIns="46015" rIns="92031" bIns="46015" rtlCol="0" anchor="b"/>
          <a:lstStyle>
            <a:lvl1pPr algn="r">
              <a:defRPr sz="1200"/>
            </a:lvl1pPr>
          </a:lstStyle>
          <a:p>
            <a:fld id="{402F17A4-7E31-44FA-A166-901C6DF19A8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1925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2F17A4-7E31-44FA-A166-901C6DF19A8E}" type="slidenum">
              <a:rPr lang="es-ES" smtClean="0"/>
              <a:pPr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9507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6BA3C-A979-483C-B19E-656EE18B19A4}" type="datetimeFigureOut">
              <a:rPr lang="es-ES" smtClean="0"/>
              <a:pPr/>
              <a:t>06/06/2018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7BAB-5382-4F3F-9710-9746FB727A1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8352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6BA3C-A979-483C-B19E-656EE18B19A4}" type="datetimeFigureOut">
              <a:rPr lang="es-ES" smtClean="0"/>
              <a:pPr/>
              <a:t>06/06/2018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7BAB-5382-4F3F-9710-9746FB727A1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7562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6BA3C-A979-483C-B19E-656EE18B19A4}" type="datetimeFigureOut">
              <a:rPr lang="es-ES" smtClean="0"/>
              <a:pPr/>
              <a:t>06/06/2018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7BAB-5382-4F3F-9710-9746FB727A1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9947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6BA3C-A979-483C-B19E-656EE18B19A4}" type="datetimeFigureOut">
              <a:rPr lang="es-ES" smtClean="0"/>
              <a:pPr/>
              <a:t>06/06/2018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7BAB-5382-4F3F-9710-9746FB727A1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7050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6BA3C-A979-483C-B19E-656EE18B19A4}" type="datetimeFigureOut">
              <a:rPr lang="es-ES" smtClean="0"/>
              <a:pPr/>
              <a:t>06/06/2018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7BAB-5382-4F3F-9710-9746FB727A1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4817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6BA3C-A979-483C-B19E-656EE18B19A4}" type="datetimeFigureOut">
              <a:rPr lang="es-ES" smtClean="0"/>
              <a:pPr/>
              <a:t>06/06/2018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7BAB-5382-4F3F-9710-9746FB727A1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435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6BA3C-A979-483C-B19E-656EE18B19A4}" type="datetimeFigureOut">
              <a:rPr lang="es-ES" smtClean="0"/>
              <a:pPr/>
              <a:t>06/06/2018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7BAB-5382-4F3F-9710-9746FB727A1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0590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6BA3C-A979-483C-B19E-656EE18B19A4}" type="datetimeFigureOut">
              <a:rPr lang="es-ES" smtClean="0"/>
              <a:pPr/>
              <a:t>06/06/2018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7BAB-5382-4F3F-9710-9746FB727A1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5691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6BA3C-A979-483C-B19E-656EE18B19A4}" type="datetimeFigureOut">
              <a:rPr lang="es-ES" smtClean="0"/>
              <a:pPr/>
              <a:t>06/06/2018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7BAB-5382-4F3F-9710-9746FB727A1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39057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6BA3C-A979-483C-B19E-656EE18B19A4}" type="datetimeFigureOut">
              <a:rPr lang="es-ES" smtClean="0"/>
              <a:pPr/>
              <a:t>06/06/2018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7BAB-5382-4F3F-9710-9746FB727A1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2689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6BA3C-A979-483C-B19E-656EE18B19A4}" type="datetimeFigureOut">
              <a:rPr lang="es-ES" smtClean="0"/>
              <a:pPr/>
              <a:t>06/06/2018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7BAB-5382-4F3F-9710-9746FB727A1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0650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36BA3C-A979-483C-B19E-656EE18B19A4}" type="datetimeFigureOut">
              <a:rPr lang="es-ES" smtClean="0"/>
              <a:pPr/>
              <a:t>06/06/2018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57BAB-5382-4F3F-9710-9746FB727A16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2638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4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6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Resultado de imagen de fotos hospital morales meseguer 25 aÃ±os en el corazo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16"/>
          <a:stretch/>
        </p:blipFill>
        <p:spPr bwMode="auto">
          <a:xfrm>
            <a:off x="4355976" y="5257895"/>
            <a:ext cx="4788024" cy="80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8 Diagrama"/>
          <p:cNvGraphicFramePr/>
          <p:nvPr>
            <p:extLst>
              <p:ext uri="{D42A27DB-BD31-4B8C-83A1-F6EECF244321}">
                <p14:modId xmlns:p14="http://schemas.microsoft.com/office/powerpoint/2010/main" val="3707276808"/>
              </p:ext>
            </p:extLst>
          </p:nvPr>
        </p:nvGraphicFramePr>
        <p:xfrm>
          <a:off x="4572000" y="5661248"/>
          <a:ext cx="4108817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Rectángulo"/>
          <p:cNvSpPr/>
          <p:nvPr/>
        </p:nvSpPr>
        <p:spPr>
          <a:xfrm>
            <a:off x="4668943" y="6306005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500" kern="1200" dirty="0" smtClean="0"/>
              <a:t>8ª Jornada Regional Economía de la Salud</a:t>
            </a:r>
            <a:endParaRPr lang="es-ES" sz="1500" kern="1200" dirty="0"/>
          </a:p>
        </p:txBody>
      </p:sp>
      <p:pic>
        <p:nvPicPr>
          <p:cNvPr id="1026" name="Picture 2" descr="Resultado de imagen de fotos hospital morales meseguer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41987"/>
            <a:ext cx="4167222" cy="2564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550"/>
          <a:stretch/>
        </p:blipFill>
        <p:spPr>
          <a:xfrm>
            <a:off x="1547664" y="1845345"/>
            <a:ext cx="6383780" cy="1830536"/>
          </a:xfrm>
          <a:prstGeom prst="rect">
            <a:avLst/>
          </a:prstGeom>
        </p:spPr>
      </p:pic>
      <p:sp>
        <p:nvSpPr>
          <p:cNvPr id="12" name="11 Rectángulo"/>
          <p:cNvSpPr/>
          <p:nvPr/>
        </p:nvSpPr>
        <p:spPr>
          <a:xfrm>
            <a:off x="539552" y="332656"/>
            <a:ext cx="820394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PROYECTO DE CONTABILIDAD ANALÍTICA</a:t>
            </a:r>
          </a:p>
          <a:p>
            <a:pPr algn="ctr"/>
            <a:r>
              <a:rPr lang="es-ES_tradnl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SERVICIO MURCIANO DE SALUD</a:t>
            </a:r>
            <a:endParaRPr lang="es-ES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j-lt"/>
            </a:endParaRPr>
          </a:p>
        </p:txBody>
      </p:sp>
      <p:pic>
        <p:nvPicPr>
          <p:cNvPr id="2" name="Picture 3" descr="SM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416" y="2277198"/>
            <a:ext cx="10287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788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83568" y="890717"/>
            <a:ext cx="758604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ANÁLISIS DEL COSTE DE UN SERVICIO DE CIRUGÍA GENERAL</a:t>
            </a:r>
            <a:endParaRPr lang="es-E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graphicFrame>
        <p:nvGraphicFramePr>
          <p:cNvPr id="4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0894623"/>
              </p:ext>
            </p:extLst>
          </p:nvPr>
        </p:nvGraphicFramePr>
        <p:xfrm>
          <a:off x="451929" y="1988840"/>
          <a:ext cx="860319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17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2092097"/>
              </p:ext>
            </p:extLst>
          </p:nvPr>
        </p:nvGraphicFramePr>
        <p:xfrm>
          <a:off x="755577" y="1907380"/>
          <a:ext cx="7416824" cy="4041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Rectángulo"/>
          <p:cNvSpPr/>
          <p:nvPr/>
        </p:nvSpPr>
        <p:spPr>
          <a:xfrm>
            <a:off x="683568" y="962725"/>
            <a:ext cx="758604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ANÁLISIS DE LA ACTIVIDAD REALIZADA POR UN SERVICIO DE CIRUGÍA GENERAL</a:t>
            </a:r>
            <a:endParaRPr lang="es-E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282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683568" y="890717"/>
            <a:ext cx="758604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ANÁLISIS DEL COSTE DE UN SERVICIO </a:t>
            </a:r>
            <a:r>
              <a:rPr lang="es-ES_tradnl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Arial" charset="0"/>
              </a:rPr>
              <a:t>DE CARDIOLOGÍA</a:t>
            </a:r>
            <a:endParaRPr lang="es-E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graphicFrame>
        <p:nvGraphicFramePr>
          <p:cNvPr id="6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68231471"/>
              </p:ext>
            </p:extLst>
          </p:nvPr>
        </p:nvGraphicFramePr>
        <p:xfrm>
          <a:off x="683568" y="2057400"/>
          <a:ext cx="7586042" cy="4179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2731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962725"/>
            <a:ext cx="758604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ANÁLISIS DE LA ACTIVIDAD REALIZADA POR UN SERVICIO DE </a:t>
            </a:r>
            <a:r>
              <a:rPr lang="es-ES_tradnl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CARDIOLOGÍA</a:t>
            </a:r>
            <a:endParaRPr lang="es-E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9705660"/>
              </p:ext>
            </p:extLst>
          </p:nvPr>
        </p:nvGraphicFramePr>
        <p:xfrm>
          <a:off x="611560" y="2057400"/>
          <a:ext cx="7800018" cy="4467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75030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83568" y="1097741"/>
            <a:ext cx="758604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ANÁLISIS DEL COSTE DE UN CENTRO DE SALUD DE ATENCIÓN PRIMARIA</a:t>
            </a:r>
            <a:endParaRPr lang="es-E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graphicFrame>
        <p:nvGraphicFramePr>
          <p:cNvPr id="3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5420693"/>
              </p:ext>
            </p:extLst>
          </p:nvPr>
        </p:nvGraphicFramePr>
        <p:xfrm>
          <a:off x="483925" y="2060848"/>
          <a:ext cx="824315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3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936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961564"/>
            <a:ext cx="849694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ANÁLISIS DEL COSTE DE UNA RADIOGRAFÍA</a:t>
            </a:r>
            <a:endParaRPr lang="es-E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graphicFrame>
        <p:nvGraphicFramePr>
          <p:cNvPr id="3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4649727"/>
              </p:ext>
            </p:extLst>
          </p:nvPr>
        </p:nvGraphicFramePr>
        <p:xfrm>
          <a:off x="395536" y="1844824"/>
          <a:ext cx="835292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3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701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1962035"/>
              </p:ext>
            </p:extLst>
          </p:nvPr>
        </p:nvGraphicFramePr>
        <p:xfrm>
          <a:off x="461808" y="2132856"/>
          <a:ext cx="813690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2 Rectángulo"/>
          <p:cNvSpPr/>
          <p:nvPr/>
        </p:nvSpPr>
        <p:spPr>
          <a:xfrm>
            <a:off x="323528" y="818709"/>
            <a:ext cx="849694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ANÁLISIS DEL COSTE DE UNA ESTANCIA EN PLANTA</a:t>
            </a:r>
            <a:endParaRPr lang="es-E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590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4231" y="879103"/>
            <a:ext cx="849694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ANÁLISIS DE UN PROCEDIMIENTO QUIRÚRGICO</a:t>
            </a:r>
            <a:endParaRPr lang="es-E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graphicFrame>
        <p:nvGraphicFramePr>
          <p:cNvPr id="3" name="6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0916143"/>
              </p:ext>
            </p:extLst>
          </p:nvPr>
        </p:nvGraphicFramePr>
        <p:xfrm>
          <a:off x="507386" y="2636912"/>
          <a:ext cx="816907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3 Rectángulo"/>
          <p:cNvSpPr/>
          <p:nvPr/>
        </p:nvSpPr>
        <p:spPr>
          <a:xfrm>
            <a:off x="507386" y="1556792"/>
            <a:ext cx="84969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GRD 211 PROCEDIMIENTO DE CADERA Y FÉMUR EXCEPTO ARTICULACIÓN MAYOR, EDAD &gt; 17 SIN CC</a:t>
            </a:r>
            <a:endParaRPr lang="es-E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693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79512" y="797803"/>
            <a:ext cx="882481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Detalle del coste DE UN PROCEDIMIENTO QUIRÚRGICO</a:t>
            </a:r>
            <a:endParaRPr lang="es-E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507386" y="1702549"/>
            <a:ext cx="849694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GRD 211 PROCEDIMIENTO DE CADERA Y FÉMUR EXCEPTO ARTICULACIÓN MAYOR, EDAD &gt; 17 SIN CC</a:t>
            </a:r>
            <a:endParaRPr lang="es-E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6827288"/>
              </p:ext>
            </p:extLst>
          </p:nvPr>
        </p:nvGraphicFramePr>
        <p:xfrm>
          <a:off x="611560" y="2420888"/>
          <a:ext cx="831516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9922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23528" y="735087"/>
            <a:ext cx="849694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ANÁLISIS DE UN PROCEDIMIENTO DE </a:t>
            </a:r>
            <a:r>
              <a:rPr lang="es-ES_tradnl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CMA EN AUTOCONCIERTO</a:t>
            </a:r>
            <a:endParaRPr lang="es-E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53802" y="1611680"/>
            <a:ext cx="8496944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CIRUGÍA MENOR DERMATOLOGÍA</a:t>
            </a:r>
            <a:endParaRPr lang="es-E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4756373"/>
              </p:ext>
            </p:extLst>
          </p:nvPr>
        </p:nvGraphicFramePr>
        <p:xfrm>
          <a:off x="683568" y="1916832"/>
          <a:ext cx="756084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9666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395536" y="1051981"/>
            <a:ext cx="8603778" cy="5046452"/>
            <a:chOff x="670" y="389450"/>
            <a:chExt cx="9155335" cy="5664665"/>
          </a:xfrm>
        </p:grpSpPr>
        <p:pic>
          <p:nvPicPr>
            <p:cNvPr id="3076" name="Picture 4" descr="Imagen relacionada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060" y="389450"/>
              <a:ext cx="9080945" cy="56646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2" name="21 Grupo"/>
            <p:cNvGrpSpPr/>
            <p:nvPr/>
          </p:nvGrpSpPr>
          <p:grpSpPr>
            <a:xfrm>
              <a:off x="5632104" y="1283866"/>
              <a:ext cx="1060527" cy="1283568"/>
              <a:chOff x="3707904" y="2855809"/>
              <a:chExt cx="1060527" cy="1283568"/>
            </a:xfrm>
          </p:grpSpPr>
          <p:grpSp>
            <p:nvGrpSpPr>
              <p:cNvPr id="23" name="22 Grupo"/>
              <p:cNvGrpSpPr/>
              <p:nvPr/>
            </p:nvGrpSpPr>
            <p:grpSpPr>
              <a:xfrm>
                <a:off x="3707904" y="2855809"/>
                <a:ext cx="1060527" cy="1283568"/>
                <a:chOff x="3732304" y="2771329"/>
                <a:chExt cx="1167675" cy="1305744"/>
              </a:xfrm>
            </p:grpSpPr>
            <p:sp>
              <p:nvSpPr>
                <p:cNvPr id="25" name="24 Lágrima"/>
                <p:cNvSpPr/>
                <p:nvPr/>
              </p:nvSpPr>
              <p:spPr>
                <a:xfrm rot="7800539">
                  <a:off x="3720712" y="2782921"/>
                  <a:ext cx="1154352" cy="1131168"/>
                </a:xfrm>
                <a:prstGeom prst="teardrop">
                  <a:avLst>
                    <a:gd name="adj" fmla="val 100000"/>
                  </a:avLst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grpSp>
              <p:nvGrpSpPr>
                <p:cNvPr id="26" name="25 Grupo"/>
                <p:cNvGrpSpPr/>
                <p:nvPr/>
              </p:nvGrpSpPr>
              <p:grpSpPr>
                <a:xfrm>
                  <a:off x="3784033" y="2924945"/>
                  <a:ext cx="1115946" cy="1152128"/>
                  <a:chOff x="511931" y="1280586"/>
                  <a:chExt cx="1700621" cy="1497200"/>
                </a:xfrm>
              </p:grpSpPr>
              <p:sp>
                <p:nvSpPr>
                  <p:cNvPr id="27" name="26 Elipse"/>
                  <p:cNvSpPr/>
                  <p:nvPr/>
                </p:nvSpPr>
                <p:spPr>
                  <a:xfrm>
                    <a:off x="511931" y="1280586"/>
                    <a:ext cx="1500150" cy="1119166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28" name="Elipse 5"/>
                  <p:cNvSpPr/>
                  <p:nvPr/>
                </p:nvSpPr>
                <p:spPr>
                  <a:xfrm>
                    <a:off x="721498" y="1418651"/>
                    <a:ext cx="1491054" cy="1359135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38100" tIns="38100" rIns="38100" bIns="38100" numCol="1" spcCol="1270" anchor="ctr" anchorCtr="0">
                    <a:noAutofit/>
                  </a:bodyPr>
                  <a:lstStyle/>
                  <a:p>
                    <a:pPr lvl="0" algn="ctr" defTabSz="13335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ES" sz="3000" kern="1200"/>
                  </a:p>
                </p:txBody>
              </p:sp>
            </p:grpSp>
          </p:grpSp>
          <p:sp>
            <p:nvSpPr>
              <p:cNvPr id="24" name="23 CuadroTexto"/>
              <p:cNvSpPr txBox="1"/>
              <p:nvPr/>
            </p:nvSpPr>
            <p:spPr>
              <a:xfrm>
                <a:off x="3879785" y="3237387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b="1" dirty="0" smtClean="0">
                    <a:solidFill>
                      <a:srgbClr val="6B7CB1"/>
                    </a:solidFill>
                  </a:rPr>
                  <a:t>2003</a:t>
                </a:r>
                <a:endParaRPr lang="es-ES" b="1" dirty="0">
                  <a:solidFill>
                    <a:srgbClr val="6B7CB1"/>
                  </a:solidFill>
                </a:endParaRPr>
              </a:p>
            </p:txBody>
          </p:sp>
        </p:grpSp>
        <p:grpSp>
          <p:nvGrpSpPr>
            <p:cNvPr id="29" name="28 Grupo"/>
            <p:cNvGrpSpPr/>
            <p:nvPr/>
          </p:nvGrpSpPr>
          <p:grpSpPr>
            <a:xfrm>
              <a:off x="2123728" y="626085"/>
              <a:ext cx="1060527" cy="1283568"/>
              <a:chOff x="3707904" y="2855809"/>
              <a:chExt cx="1060527" cy="1283568"/>
            </a:xfrm>
          </p:grpSpPr>
          <p:grpSp>
            <p:nvGrpSpPr>
              <p:cNvPr id="30" name="29 Grupo"/>
              <p:cNvGrpSpPr/>
              <p:nvPr/>
            </p:nvGrpSpPr>
            <p:grpSpPr>
              <a:xfrm>
                <a:off x="3707904" y="2855809"/>
                <a:ext cx="1060527" cy="1283568"/>
                <a:chOff x="3732304" y="2771329"/>
                <a:chExt cx="1167675" cy="1305744"/>
              </a:xfrm>
            </p:grpSpPr>
            <p:sp>
              <p:nvSpPr>
                <p:cNvPr id="32" name="31 Lágrima"/>
                <p:cNvSpPr/>
                <p:nvPr/>
              </p:nvSpPr>
              <p:spPr>
                <a:xfrm rot="7800539">
                  <a:off x="3720712" y="2782921"/>
                  <a:ext cx="1154352" cy="1131168"/>
                </a:xfrm>
                <a:prstGeom prst="teardrop">
                  <a:avLst>
                    <a:gd name="adj" fmla="val 100000"/>
                  </a:avLst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grpSp>
              <p:nvGrpSpPr>
                <p:cNvPr id="33" name="32 Grupo"/>
                <p:cNvGrpSpPr/>
                <p:nvPr/>
              </p:nvGrpSpPr>
              <p:grpSpPr>
                <a:xfrm>
                  <a:off x="3784033" y="2924945"/>
                  <a:ext cx="1115946" cy="1152128"/>
                  <a:chOff x="511931" y="1280586"/>
                  <a:chExt cx="1700621" cy="1497200"/>
                </a:xfrm>
              </p:grpSpPr>
              <p:sp>
                <p:nvSpPr>
                  <p:cNvPr id="34" name="33 Elipse"/>
                  <p:cNvSpPr/>
                  <p:nvPr/>
                </p:nvSpPr>
                <p:spPr>
                  <a:xfrm>
                    <a:off x="511931" y="1280586"/>
                    <a:ext cx="1500150" cy="1119166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35" name="Elipse 5"/>
                  <p:cNvSpPr/>
                  <p:nvPr/>
                </p:nvSpPr>
                <p:spPr>
                  <a:xfrm>
                    <a:off x="721498" y="1418651"/>
                    <a:ext cx="1491054" cy="1359135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38100" tIns="38100" rIns="38100" bIns="38100" numCol="1" spcCol="1270" anchor="ctr" anchorCtr="0">
                    <a:noAutofit/>
                  </a:bodyPr>
                  <a:lstStyle/>
                  <a:p>
                    <a:pPr lvl="0" algn="ctr" defTabSz="13335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ES" sz="3000" kern="1200"/>
                  </a:p>
                </p:txBody>
              </p:sp>
            </p:grpSp>
          </p:grpSp>
          <p:sp>
            <p:nvSpPr>
              <p:cNvPr id="31" name="30 CuadroTexto"/>
              <p:cNvSpPr txBox="1"/>
              <p:nvPr/>
            </p:nvSpPr>
            <p:spPr>
              <a:xfrm>
                <a:off x="3879785" y="3237387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b="1" dirty="0" smtClean="0">
                    <a:solidFill>
                      <a:srgbClr val="6B7CB1"/>
                    </a:solidFill>
                  </a:rPr>
                  <a:t>1991</a:t>
                </a:r>
                <a:endParaRPr lang="es-ES" b="1" dirty="0">
                  <a:solidFill>
                    <a:srgbClr val="6B7CB1"/>
                  </a:solidFill>
                </a:endParaRPr>
              </a:p>
            </p:txBody>
          </p:sp>
        </p:grpSp>
        <p:grpSp>
          <p:nvGrpSpPr>
            <p:cNvPr id="37" name="36 Grupo"/>
            <p:cNvGrpSpPr/>
            <p:nvPr/>
          </p:nvGrpSpPr>
          <p:grpSpPr>
            <a:xfrm>
              <a:off x="2295557" y="2655539"/>
              <a:ext cx="1060527" cy="1283568"/>
              <a:chOff x="3707904" y="2855809"/>
              <a:chExt cx="1060527" cy="1283568"/>
            </a:xfrm>
          </p:grpSpPr>
          <p:grpSp>
            <p:nvGrpSpPr>
              <p:cNvPr id="38" name="37 Grupo"/>
              <p:cNvGrpSpPr/>
              <p:nvPr/>
            </p:nvGrpSpPr>
            <p:grpSpPr>
              <a:xfrm>
                <a:off x="3707904" y="2855809"/>
                <a:ext cx="1060527" cy="1283568"/>
                <a:chOff x="3732304" y="2771329"/>
                <a:chExt cx="1167675" cy="1305744"/>
              </a:xfrm>
            </p:grpSpPr>
            <p:sp>
              <p:nvSpPr>
                <p:cNvPr id="40" name="39 Lágrima"/>
                <p:cNvSpPr/>
                <p:nvPr/>
              </p:nvSpPr>
              <p:spPr>
                <a:xfrm rot="7800539">
                  <a:off x="3720712" y="2782921"/>
                  <a:ext cx="1154352" cy="1131168"/>
                </a:xfrm>
                <a:prstGeom prst="teardrop">
                  <a:avLst>
                    <a:gd name="adj" fmla="val 100000"/>
                  </a:avLst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grpSp>
              <p:nvGrpSpPr>
                <p:cNvPr id="41" name="40 Grupo"/>
                <p:cNvGrpSpPr/>
                <p:nvPr/>
              </p:nvGrpSpPr>
              <p:grpSpPr>
                <a:xfrm>
                  <a:off x="3784033" y="2924945"/>
                  <a:ext cx="1115946" cy="1152128"/>
                  <a:chOff x="511931" y="1280586"/>
                  <a:chExt cx="1700621" cy="1497200"/>
                </a:xfrm>
              </p:grpSpPr>
              <p:sp>
                <p:nvSpPr>
                  <p:cNvPr id="42" name="41 Elipse"/>
                  <p:cNvSpPr/>
                  <p:nvPr/>
                </p:nvSpPr>
                <p:spPr>
                  <a:xfrm>
                    <a:off x="511931" y="1280586"/>
                    <a:ext cx="1500150" cy="1119166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43" name="Elipse 5"/>
                  <p:cNvSpPr/>
                  <p:nvPr/>
                </p:nvSpPr>
                <p:spPr>
                  <a:xfrm>
                    <a:off x="721498" y="1418651"/>
                    <a:ext cx="1491054" cy="1359135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38100" tIns="38100" rIns="38100" bIns="38100" numCol="1" spcCol="1270" anchor="ctr" anchorCtr="0">
                    <a:noAutofit/>
                  </a:bodyPr>
                  <a:lstStyle/>
                  <a:p>
                    <a:pPr lvl="0" algn="ctr" defTabSz="13335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ES" sz="3000" kern="1200"/>
                  </a:p>
                </p:txBody>
              </p:sp>
            </p:grpSp>
          </p:grpSp>
          <p:sp>
            <p:nvSpPr>
              <p:cNvPr id="39" name="38 CuadroTexto"/>
              <p:cNvSpPr txBox="1"/>
              <p:nvPr/>
            </p:nvSpPr>
            <p:spPr>
              <a:xfrm>
                <a:off x="3879785" y="3237387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b="1" dirty="0" smtClean="0">
                    <a:solidFill>
                      <a:srgbClr val="6B7CB1"/>
                    </a:solidFill>
                  </a:rPr>
                  <a:t>2005</a:t>
                </a:r>
                <a:endParaRPr lang="es-ES" b="1" dirty="0">
                  <a:solidFill>
                    <a:srgbClr val="6B7CB1"/>
                  </a:solidFill>
                </a:endParaRPr>
              </a:p>
            </p:txBody>
          </p:sp>
        </p:grpSp>
        <p:grpSp>
          <p:nvGrpSpPr>
            <p:cNvPr id="44" name="43 Grupo"/>
            <p:cNvGrpSpPr/>
            <p:nvPr/>
          </p:nvGrpSpPr>
          <p:grpSpPr>
            <a:xfrm>
              <a:off x="5342807" y="4107154"/>
              <a:ext cx="1060527" cy="1283568"/>
              <a:chOff x="3707904" y="2855809"/>
              <a:chExt cx="1060527" cy="1283568"/>
            </a:xfrm>
          </p:grpSpPr>
          <p:grpSp>
            <p:nvGrpSpPr>
              <p:cNvPr id="45" name="44 Grupo"/>
              <p:cNvGrpSpPr/>
              <p:nvPr/>
            </p:nvGrpSpPr>
            <p:grpSpPr>
              <a:xfrm>
                <a:off x="3707904" y="2855809"/>
                <a:ext cx="1060527" cy="1283568"/>
                <a:chOff x="3732304" y="2771329"/>
                <a:chExt cx="1167675" cy="1305744"/>
              </a:xfrm>
            </p:grpSpPr>
            <p:sp>
              <p:nvSpPr>
                <p:cNvPr id="47" name="46 Lágrima"/>
                <p:cNvSpPr/>
                <p:nvPr/>
              </p:nvSpPr>
              <p:spPr>
                <a:xfrm rot="7800539">
                  <a:off x="3720712" y="2782921"/>
                  <a:ext cx="1154352" cy="1131168"/>
                </a:xfrm>
                <a:prstGeom prst="teardrop">
                  <a:avLst>
                    <a:gd name="adj" fmla="val 100000"/>
                  </a:avLst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grpSp>
              <p:nvGrpSpPr>
                <p:cNvPr id="48" name="47 Grupo"/>
                <p:cNvGrpSpPr/>
                <p:nvPr/>
              </p:nvGrpSpPr>
              <p:grpSpPr>
                <a:xfrm>
                  <a:off x="3784033" y="2924945"/>
                  <a:ext cx="1115946" cy="1152128"/>
                  <a:chOff x="511931" y="1280586"/>
                  <a:chExt cx="1700621" cy="1497200"/>
                </a:xfrm>
              </p:grpSpPr>
              <p:sp>
                <p:nvSpPr>
                  <p:cNvPr id="49" name="48 Elipse"/>
                  <p:cNvSpPr/>
                  <p:nvPr/>
                </p:nvSpPr>
                <p:spPr>
                  <a:xfrm>
                    <a:off x="511931" y="1280586"/>
                    <a:ext cx="1500150" cy="1119166"/>
                  </a:xfrm>
                  <a:prstGeom prst="ellipse">
                    <a:avLst/>
                  </a:prstGeom>
                </p:spPr>
                <p:style>
                  <a:lnRef idx="2">
                    <a:schemeClr val="accen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lt1">
                      <a:alpha val="90000"/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</p:sp>
              <p:sp>
                <p:nvSpPr>
                  <p:cNvPr id="50" name="Elipse 5"/>
                  <p:cNvSpPr/>
                  <p:nvPr/>
                </p:nvSpPr>
                <p:spPr>
                  <a:xfrm>
                    <a:off x="721498" y="1418651"/>
                    <a:ext cx="1491054" cy="1359135"/>
                  </a:xfrm>
                  <a:prstGeom prst="rect">
                    <a:avLst/>
                  </a:prstGeom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dk1">
                      <a:hueOff val="0"/>
                      <a:satOff val="0"/>
                      <a:lumOff val="0"/>
                      <a:alphaOff val="0"/>
                    </a:schemeClr>
                  </a:fontRef>
                </p:style>
                <p:txBody>
                  <a:bodyPr spcFirstLastPara="0" vert="horz" wrap="square" lIns="38100" tIns="38100" rIns="38100" bIns="38100" numCol="1" spcCol="1270" anchor="ctr" anchorCtr="0">
                    <a:noAutofit/>
                  </a:bodyPr>
                  <a:lstStyle/>
                  <a:p>
                    <a:pPr lvl="0" algn="ctr" defTabSz="1333500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</a:pPr>
                    <a:endParaRPr lang="es-ES" sz="3000" kern="1200"/>
                  </a:p>
                </p:txBody>
              </p:sp>
            </p:grpSp>
          </p:grpSp>
          <p:sp>
            <p:nvSpPr>
              <p:cNvPr id="46" name="45 CuadroTexto"/>
              <p:cNvSpPr txBox="1"/>
              <p:nvPr/>
            </p:nvSpPr>
            <p:spPr>
              <a:xfrm>
                <a:off x="3879785" y="3237387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b="1" dirty="0" smtClean="0">
                    <a:solidFill>
                      <a:srgbClr val="6B7CB1"/>
                    </a:solidFill>
                  </a:rPr>
                  <a:t>2013</a:t>
                </a:r>
                <a:endParaRPr lang="es-ES" b="1" dirty="0">
                  <a:solidFill>
                    <a:srgbClr val="6B7CB1"/>
                  </a:solidFill>
                </a:endParaRPr>
              </a:p>
            </p:txBody>
          </p:sp>
        </p:grpSp>
        <p:sp>
          <p:nvSpPr>
            <p:cNvPr id="7" name="6 CuadroTexto"/>
            <p:cNvSpPr txBox="1"/>
            <p:nvPr/>
          </p:nvSpPr>
          <p:spPr>
            <a:xfrm>
              <a:off x="6560784" y="2062494"/>
              <a:ext cx="16530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b="1" i="1" dirty="0">
                  <a:solidFill>
                    <a:srgbClr val="8AB662"/>
                  </a:solidFill>
                </a:rPr>
                <a:t>Comisión SMS</a:t>
              </a:r>
            </a:p>
          </p:txBody>
        </p:sp>
        <p:sp>
          <p:nvSpPr>
            <p:cNvPr id="57" name="56 CuadroTexto"/>
            <p:cNvSpPr txBox="1"/>
            <p:nvPr/>
          </p:nvSpPr>
          <p:spPr>
            <a:xfrm>
              <a:off x="670" y="3552418"/>
              <a:ext cx="24865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b="1" i="1" dirty="0" smtClean="0">
                  <a:solidFill>
                    <a:srgbClr val="8AB662"/>
                  </a:solidFill>
                </a:rPr>
                <a:t>Proyecto Homologación</a:t>
              </a:r>
            </a:p>
            <a:p>
              <a:pPr algn="ctr"/>
              <a:r>
                <a:rPr lang="es-ES" b="1" i="1" dirty="0" smtClean="0">
                  <a:solidFill>
                    <a:srgbClr val="8AB662"/>
                  </a:solidFill>
                </a:rPr>
                <a:t> y Consolidación </a:t>
              </a:r>
              <a:endParaRPr lang="es-ES" b="1" i="1" dirty="0">
                <a:solidFill>
                  <a:srgbClr val="8AB662"/>
                </a:solidFill>
              </a:endParaRPr>
            </a:p>
          </p:txBody>
        </p:sp>
        <p:sp>
          <p:nvSpPr>
            <p:cNvPr id="58" name="57 CuadroTexto"/>
            <p:cNvSpPr txBox="1"/>
            <p:nvPr/>
          </p:nvSpPr>
          <p:spPr>
            <a:xfrm>
              <a:off x="6034708" y="4897206"/>
              <a:ext cx="270517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b="1" i="1" dirty="0" smtClean="0">
                  <a:solidFill>
                    <a:srgbClr val="8AB662"/>
                  </a:solidFill>
                </a:rPr>
                <a:t>Proyecto Contabilidad Analítica Centralizada</a:t>
              </a:r>
              <a:endParaRPr lang="es-ES" b="1" i="1" dirty="0">
                <a:solidFill>
                  <a:srgbClr val="8AB662"/>
                </a:solidFill>
              </a:endParaRPr>
            </a:p>
          </p:txBody>
        </p:sp>
        <p:sp>
          <p:nvSpPr>
            <p:cNvPr id="59" name="58 CuadroTexto"/>
            <p:cNvSpPr txBox="1"/>
            <p:nvPr/>
          </p:nvSpPr>
          <p:spPr>
            <a:xfrm>
              <a:off x="3162718" y="969224"/>
              <a:ext cx="17940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ES" b="1" i="1" dirty="0" smtClean="0">
                  <a:solidFill>
                    <a:srgbClr val="8AB662"/>
                  </a:solidFill>
                </a:rPr>
                <a:t>Proyecto SIGNO</a:t>
              </a:r>
              <a:endParaRPr lang="es-ES" b="1" i="1" dirty="0">
                <a:solidFill>
                  <a:srgbClr val="8AB662"/>
                </a:solidFill>
              </a:endParaRPr>
            </a:p>
          </p:txBody>
        </p:sp>
      </p:grpSp>
      <p:sp>
        <p:nvSpPr>
          <p:cNvPr id="60" name="59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168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323528" y="735087"/>
            <a:ext cx="849694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ANÁLISIS DE UN PROCEDIMIENTO DE </a:t>
            </a:r>
            <a:r>
              <a:rPr lang="es-ES_tradnl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CMA EN AUTOCONCIERTO</a:t>
            </a:r>
            <a:endParaRPr lang="es-ES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455582" y="1566084"/>
            <a:ext cx="8496944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CATARATAS</a:t>
            </a:r>
            <a:endParaRPr lang="es-E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5790115"/>
              </p:ext>
            </p:extLst>
          </p:nvPr>
        </p:nvGraphicFramePr>
        <p:xfrm>
          <a:off x="1171388" y="1902608"/>
          <a:ext cx="7240190" cy="4687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79878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467544" y="2345685"/>
            <a:ext cx="849694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GRACIAS POR VUESTRA ATENCIÓN</a:t>
            </a:r>
            <a:endParaRPr lang="es-ES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83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Elipse"/>
          <p:cNvSpPr/>
          <p:nvPr/>
        </p:nvSpPr>
        <p:spPr>
          <a:xfrm>
            <a:off x="5706789" y="1880828"/>
            <a:ext cx="3329707" cy="403244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b="1" i="1" dirty="0" smtClean="0">
                <a:solidFill>
                  <a:schemeClr val="bg1"/>
                </a:solidFill>
              </a:rPr>
              <a:t>Contabilidad Analítica </a:t>
            </a:r>
            <a:r>
              <a:rPr lang="es-ES" b="1" i="1" dirty="0">
                <a:solidFill>
                  <a:schemeClr val="bg1"/>
                </a:solidFill>
              </a:rPr>
              <a:t>que nos muestre una información consistente, fiable y precisa, y que ésta sea comparable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5" name="14 Forma libre"/>
          <p:cNvSpPr/>
          <p:nvPr/>
        </p:nvSpPr>
        <p:spPr>
          <a:xfrm>
            <a:off x="4314401" y="2456892"/>
            <a:ext cx="1769767" cy="2808312"/>
          </a:xfrm>
          <a:custGeom>
            <a:avLst/>
            <a:gdLst>
              <a:gd name="connsiteX0" fmla="*/ 0 w 1769767"/>
              <a:gd name="connsiteY0" fmla="*/ 884976 h 1769951"/>
              <a:gd name="connsiteX1" fmla="*/ 884884 w 1769767"/>
              <a:gd name="connsiteY1" fmla="*/ 0 h 1769951"/>
              <a:gd name="connsiteX2" fmla="*/ 1769768 w 1769767"/>
              <a:gd name="connsiteY2" fmla="*/ 884976 h 1769951"/>
              <a:gd name="connsiteX3" fmla="*/ 884884 w 1769767"/>
              <a:gd name="connsiteY3" fmla="*/ 1769952 h 1769951"/>
              <a:gd name="connsiteX4" fmla="*/ 0 w 1769767"/>
              <a:gd name="connsiteY4" fmla="*/ 884976 h 1769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9767" h="1769951">
                <a:moveTo>
                  <a:pt x="0" y="884976"/>
                </a:moveTo>
                <a:cubicBezTo>
                  <a:pt x="0" y="396217"/>
                  <a:pt x="396176" y="0"/>
                  <a:pt x="884884" y="0"/>
                </a:cubicBezTo>
                <a:cubicBezTo>
                  <a:pt x="1373592" y="0"/>
                  <a:pt x="1769768" y="396217"/>
                  <a:pt x="1769768" y="884976"/>
                </a:cubicBezTo>
                <a:cubicBezTo>
                  <a:pt x="1769768" y="1373735"/>
                  <a:pt x="1373592" y="1769952"/>
                  <a:pt x="884884" y="1769952"/>
                </a:cubicBezTo>
                <a:cubicBezTo>
                  <a:pt x="396176" y="1769952"/>
                  <a:pt x="0" y="1373735"/>
                  <a:pt x="0" y="88497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2036" tIns="282063" rIns="282036" bIns="282063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800" b="1" kern="1200" dirty="0" smtClean="0"/>
              <a:t>Único</a:t>
            </a:r>
            <a:r>
              <a:rPr lang="es-ES" sz="1600" b="1" kern="1200" dirty="0" smtClean="0"/>
              <a:t> sistema de gestión de costes, en el SMS, con los mismos objetivos</a:t>
            </a:r>
            <a:endParaRPr lang="es-ES" sz="1600" b="1" kern="1200" dirty="0"/>
          </a:p>
        </p:txBody>
      </p:sp>
      <p:graphicFrame>
        <p:nvGraphicFramePr>
          <p:cNvPr id="48" name="47 Diagrama"/>
          <p:cNvGraphicFramePr/>
          <p:nvPr>
            <p:extLst>
              <p:ext uri="{D42A27DB-BD31-4B8C-83A1-F6EECF244321}">
                <p14:modId xmlns:p14="http://schemas.microsoft.com/office/powerpoint/2010/main" val="3511158413"/>
              </p:ext>
            </p:extLst>
          </p:nvPr>
        </p:nvGraphicFramePr>
        <p:xfrm>
          <a:off x="32618" y="2420888"/>
          <a:ext cx="4248472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9" name="48 Rectángulo"/>
          <p:cNvSpPr/>
          <p:nvPr/>
        </p:nvSpPr>
        <p:spPr>
          <a:xfrm>
            <a:off x="639895" y="723900"/>
            <a:ext cx="758604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Solución</a:t>
            </a:r>
            <a:r>
              <a:rPr lang="es-ES_tradnl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 </a:t>
            </a:r>
            <a:r>
              <a:rPr lang="es-ES_tradnl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Centralización</a:t>
            </a:r>
            <a:endParaRPr lang="es-ES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678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1 Grupo"/>
          <p:cNvGrpSpPr/>
          <p:nvPr/>
        </p:nvGrpSpPr>
        <p:grpSpPr>
          <a:xfrm>
            <a:off x="500990" y="928912"/>
            <a:ext cx="8425732" cy="5184577"/>
            <a:chOff x="514350" y="1484784"/>
            <a:chExt cx="8162105" cy="5184577"/>
          </a:xfrm>
        </p:grpSpPr>
        <p:grpSp>
          <p:nvGrpSpPr>
            <p:cNvPr id="3" name="2 Grupo"/>
            <p:cNvGrpSpPr/>
            <p:nvPr/>
          </p:nvGrpSpPr>
          <p:grpSpPr>
            <a:xfrm>
              <a:off x="514350" y="1484784"/>
              <a:ext cx="8162105" cy="5184577"/>
              <a:chOff x="514350" y="1484784"/>
              <a:chExt cx="8162105" cy="4064000"/>
            </a:xfrm>
          </p:grpSpPr>
          <p:sp>
            <p:nvSpPr>
              <p:cNvPr id="12" name="11 Forma libre"/>
              <p:cNvSpPr/>
              <p:nvPr/>
            </p:nvSpPr>
            <p:spPr>
              <a:xfrm>
                <a:off x="514350" y="1484784"/>
                <a:ext cx="8162105" cy="4064000"/>
              </a:xfrm>
              <a:custGeom>
                <a:avLst/>
                <a:gdLst>
                  <a:gd name="connsiteX0" fmla="*/ 0 w 8162105"/>
                  <a:gd name="connsiteY0" fmla="*/ 345440 h 4064000"/>
                  <a:gd name="connsiteX1" fmla="*/ 345440 w 8162105"/>
                  <a:gd name="connsiteY1" fmla="*/ 0 h 4064000"/>
                  <a:gd name="connsiteX2" fmla="*/ 7816665 w 8162105"/>
                  <a:gd name="connsiteY2" fmla="*/ 0 h 4064000"/>
                  <a:gd name="connsiteX3" fmla="*/ 8162105 w 8162105"/>
                  <a:gd name="connsiteY3" fmla="*/ 345440 h 4064000"/>
                  <a:gd name="connsiteX4" fmla="*/ 8162105 w 8162105"/>
                  <a:gd name="connsiteY4" fmla="*/ 3718560 h 4064000"/>
                  <a:gd name="connsiteX5" fmla="*/ 7816665 w 8162105"/>
                  <a:gd name="connsiteY5" fmla="*/ 4064000 h 4064000"/>
                  <a:gd name="connsiteX6" fmla="*/ 345440 w 8162105"/>
                  <a:gd name="connsiteY6" fmla="*/ 4064000 h 4064000"/>
                  <a:gd name="connsiteX7" fmla="*/ 0 w 8162105"/>
                  <a:gd name="connsiteY7" fmla="*/ 3718560 h 4064000"/>
                  <a:gd name="connsiteX8" fmla="*/ 0 w 8162105"/>
                  <a:gd name="connsiteY8" fmla="*/ 345440 h 406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162105" h="4064000">
                    <a:moveTo>
                      <a:pt x="0" y="345440"/>
                    </a:moveTo>
                    <a:cubicBezTo>
                      <a:pt x="0" y="154659"/>
                      <a:pt x="154659" y="0"/>
                      <a:pt x="345440" y="0"/>
                    </a:cubicBezTo>
                    <a:lnTo>
                      <a:pt x="7816665" y="0"/>
                    </a:lnTo>
                    <a:cubicBezTo>
                      <a:pt x="8007446" y="0"/>
                      <a:pt x="8162105" y="154659"/>
                      <a:pt x="8162105" y="345440"/>
                    </a:cubicBezTo>
                    <a:lnTo>
                      <a:pt x="8162105" y="3718560"/>
                    </a:lnTo>
                    <a:cubicBezTo>
                      <a:pt x="8162105" y="3909341"/>
                      <a:pt x="8007446" y="4064000"/>
                      <a:pt x="7816665" y="4064000"/>
                    </a:cubicBezTo>
                    <a:lnTo>
                      <a:pt x="345440" y="4064000"/>
                    </a:lnTo>
                    <a:cubicBezTo>
                      <a:pt x="154659" y="4064000"/>
                      <a:pt x="0" y="3909341"/>
                      <a:pt x="0" y="3718560"/>
                    </a:cubicBezTo>
                    <a:lnTo>
                      <a:pt x="0" y="345440"/>
                    </a:lnTo>
                    <a:close/>
                  </a:path>
                </a:pathLst>
              </a:custGeom>
              <a:noFill/>
            </p:spPr>
            <p:style>
              <a:lnRef idx="3">
                <a:schemeClr val="lt1"/>
              </a:lnRef>
              <a:fillRef idx="1">
                <a:schemeClr val="accent3"/>
              </a:fillRef>
              <a:effectRef idx="1">
                <a:schemeClr val="accent3"/>
              </a:effectRef>
              <a:fontRef idx="minor">
                <a:schemeClr val="lt1"/>
              </a:fontRef>
            </p:style>
            <p:txBody>
              <a:bodyPr spcFirstLastPara="0" vert="horz" wrap="square" lIns="249766" tIns="249766" rIns="249766" bIns="3255292" numCol="1" spcCol="1270" anchor="t" anchorCtr="0">
                <a:noAutofit/>
              </a:bodyPr>
              <a:lstStyle/>
              <a:p>
                <a:pPr lvl="0" algn="l" defTabSz="17335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3900" kern="1200"/>
              </a:p>
            </p:txBody>
          </p:sp>
          <p:sp>
            <p:nvSpPr>
              <p:cNvPr id="13" name="12 Forma libre"/>
              <p:cNvSpPr/>
              <p:nvPr/>
            </p:nvSpPr>
            <p:spPr>
              <a:xfrm>
                <a:off x="1225191" y="4799178"/>
                <a:ext cx="6705411" cy="338667"/>
              </a:xfrm>
              <a:custGeom>
                <a:avLst/>
                <a:gdLst>
                  <a:gd name="connsiteX0" fmla="*/ 0 w 1224315"/>
                  <a:gd name="connsiteY0" fmla="*/ 0 h 2844800"/>
                  <a:gd name="connsiteX1" fmla="*/ 612158 w 1224315"/>
                  <a:gd name="connsiteY1" fmla="*/ 0 h 2844800"/>
                  <a:gd name="connsiteX2" fmla="*/ 1224315 w 1224315"/>
                  <a:gd name="connsiteY2" fmla="*/ 1422400 h 2844800"/>
                  <a:gd name="connsiteX3" fmla="*/ 612158 w 1224315"/>
                  <a:gd name="connsiteY3" fmla="*/ 2844800 h 2844800"/>
                  <a:gd name="connsiteX4" fmla="*/ 0 w 1224315"/>
                  <a:gd name="connsiteY4" fmla="*/ 2844800 h 2844800"/>
                  <a:gd name="connsiteX5" fmla="*/ 0 w 1224315"/>
                  <a:gd name="connsiteY5" fmla="*/ 0 h 2844800"/>
                  <a:gd name="connsiteX0" fmla="*/ 0 w 1224315"/>
                  <a:gd name="connsiteY0" fmla="*/ 0 h 2844800"/>
                  <a:gd name="connsiteX1" fmla="*/ 918692 w 1224315"/>
                  <a:gd name="connsiteY1" fmla="*/ 89417 h 2844800"/>
                  <a:gd name="connsiteX2" fmla="*/ 1224315 w 1224315"/>
                  <a:gd name="connsiteY2" fmla="*/ 1422400 h 2844800"/>
                  <a:gd name="connsiteX3" fmla="*/ 612158 w 1224315"/>
                  <a:gd name="connsiteY3" fmla="*/ 2844800 h 2844800"/>
                  <a:gd name="connsiteX4" fmla="*/ 0 w 1224315"/>
                  <a:gd name="connsiteY4" fmla="*/ 2844800 h 2844800"/>
                  <a:gd name="connsiteX5" fmla="*/ 0 w 1224315"/>
                  <a:gd name="connsiteY5" fmla="*/ 0 h 2844800"/>
                  <a:gd name="connsiteX0" fmla="*/ 0 w 1224315"/>
                  <a:gd name="connsiteY0" fmla="*/ 0 h 2844800"/>
                  <a:gd name="connsiteX1" fmla="*/ 918692 w 1224315"/>
                  <a:gd name="connsiteY1" fmla="*/ 89417 h 2844800"/>
                  <a:gd name="connsiteX2" fmla="*/ 1224315 w 1224315"/>
                  <a:gd name="connsiteY2" fmla="*/ 1422400 h 2844800"/>
                  <a:gd name="connsiteX3" fmla="*/ 928910 w 1224315"/>
                  <a:gd name="connsiteY3" fmla="*/ 2755383 h 2844800"/>
                  <a:gd name="connsiteX4" fmla="*/ 0 w 1224315"/>
                  <a:gd name="connsiteY4" fmla="*/ 2844800 h 2844800"/>
                  <a:gd name="connsiteX5" fmla="*/ 0 w 1224315"/>
                  <a:gd name="connsiteY5" fmla="*/ 0 h 284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24315" h="2844800">
                    <a:moveTo>
                      <a:pt x="0" y="0"/>
                    </a:moveTo>
                    <a:lnTo>
                      <a:pt x="918692" y="89417"/>
                    </a:lnTo>
                    <a:lnTo>
                      <a:pt x="1224315" y="1422400"/>
                    </a:lnTo>
                    <a:lnTo>
                      <a:pt x="928910" y="2755383"/>
                    </a:lnTo>
                    <a:lnTo>
                      <a:pt x="0" y="28448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098A7"/>
              </a:solidFill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spcFirstLastPara="0" vert="horz" wrap="square" lIns="80010" tIns="80010" rIns="386089" bIns="80010" numCol="1" spcCol="1270" anchor="ctr" anchorCtr="0">
                <a:noAutofit/>
              </a:bodyPr>
              <a:lstStyle/>
              <a:p>
                <a:pPr lvl="0" algn="ctr" defTabSz="9334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s-ES" sz="2800" b="1" kern="1200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ASISTENCIA TÉCNICA</a:t>
                </a:r>
                <a:endParaRPr lang="es-ES" sz="2800" b="1" kern="1200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13 Forma libre"/>
              <p:cNvSpPr/>
              <p:nvPr/>
            </p:nvSpPr>
            <p:spPr>
              <a:xfrm>
                <a:off x="827584" y="2501040"/>
                <a:ext cx="7636341" cy="1749521"/>
              </a:xfrm>
              <a:custGeom>
                <a:avLst/>
                <a:gdLst>
                  <a:gd name="connsiteX0" fmla="*/ 0 w 6325631"/>
                  <a:gd name="connsiteY0" fmla="*/ 298704 h 2844800"/>
                  <a:gd name="connsiteX1" fmla="*/ 298704 w 6325631"/>
                  <a:gd name="connsiteY1" fmla="*/ 0 h 2844800"/>
                  <a:gd name="connsiteX2" fmla="*/ 6026927 w 6325631"/>
                  <a:gd name="connsiteY2" fmla="*/ 0 h 2844800"/>
                  <a:gd name="connsiteX3" fmla="*/ 6325631 w 6325631"/>
                  <a:gd name="connsiteY3" fmla="*/ 298704 h 2844800"/>
                  <a:gd name="connsiteX4" fmla="*/ 6325631 w 6325631"/>
                  <a:gd name="connsiteY4" fmla="*/ 2546096 h 2844800"/>
                  <a:gd name="connsiteX5" fmla="*/ 6026927 w 6325631"/>
                  <a:gd name="connsiteY5" fmla="*/ 2844800 h 2844800"/>
                  <a:gd name="connsiteX6" fmla="*/ 298704 w 6325631"/>
                  <a:gd name="connsiteY6" fmla="*/ 2844800 h 2844800"/>
                  <a:gd name="connsiteX7" fmla="*/ 0 w 6325631"/>
                  <a:gd name="connsiteY7" fmla="*/ 2546096 h 2844800"/>
                  <a:gd name="connsiteX8" fmla="*/ 0 w 6325631"/>
                  <a:gd name="connsiteY8" fmla="*/ 298704 h 284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25631" h="2844800">
                    <a:moveTo>
                      <a:pt x="0" y="298704"/>
                    </a:moveTo>
                    <a:cubicBezTo>
                      <a:pt x="0" y="133734"/>
                      <a:pt x="133734" y="0"/>
                      <a:pt x="298704" y="0"/>
                    </a:cubicBezTo>
                    <a:lnTo>
                      <a:pt x="6026927" y="0"/>
                    </a:lnTo>
                    <a:cubicBezTo>
                      <a:pt x="6191897" y="0"/>
                      <a:pt x="6325631" y="133734"/>
                      <a:pt x="6325631" y="298704"/>
                    </a:cubicBezTo>
                    <a:lnTo>
                      <a:pt x="6325631" y="2546096"/>
                    </a:lnTo>
                    <a:cubicBezTo>
                      <a:pt x="6325631" y="2711066"/>
                      <a:pt x="6191897" y="2844800"/>
                      <a:pt x="6026927" y="2844800"/>
                    </a:cubicBezTo>
                    <a:lnTo>
                      <a:pt x="298704" y="2844800"/>
                    </a:lnTo>
                    <a:cubicBezTo>
                      <a:pt x="133734" y="2844800"/>
                      <a:pt x="0" y="2711066"/>
                      <a:pt x="0" y="2546096"/>
                    </a:cubicBezTo>
                    <a:lnTo>
                      <a:pt x="0" y="298704"/>
                    </a:lnTo>
                    <a:close/>
                  </a:path>
                </a:pathLst>
              </a:custGeom>
              <a:no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70367" tIns="270367" rIns="270367" bIns="1893935" numCol="1" spcCol="1270" anchor="t" anchorCtr="0">
                <a:noAutofit/>
              </a:bodyPr>
              <a:lstStyle/>
              <a:p>
                <a:pPr lvl="0" algn="l" defTabSz="21336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s-ES" sz="4800" kern="120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graphicFrame>
          <p:nvGraphicFramePr>
            <p:cNvPr id="4" name="3 Diagrama"/>
            <p:cNvGraphicFramePr/>
            <p:nvPr>
              <p:extLst>
                <p:ext uri="{D42A27DB-BD31-4B8C-83A1-F6EECF244321}">
                  <p14:modId xmlns:p14="http://schemas.microsoft.com/office/powerpoint/2010/main" val="1439969419"/>
                </p:ext>
              </p:extLst>
            </p:nvPr>
          </p:nvGraphicFramePr>
          <p:xfrm>
            <a:off x="827584" y="1943069"/>
            <a:ext cx="7473454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8" name="Rectangle 129"/>
            <p:cNvSpPr>
              <a:spLocks noChangeArrowheads="1"/>
            </p:cNvSpPr>
            <p:nvPr/>
          </p:nvSpPr>
          <p:spPr bwMode="auto">
            <a:xfrm>
              <a:off x="1619672" y="4829804"/>
              <a:ext cx="77264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s-ES" sz="1700" b="1" dirty="0">
                  <a:solidFill>
                    <a:schemeClr val="accent1">
                      <a:lumMod val="75000"/>
                    </a:schemeClr>
                  </a:solidFill>
                  <a:latin typeface="Arial Narrow" pitchFamily="34" charset="0"/>
                </a:rPr>
                <a:t>FASE </a:t>
              </a:r>
              <a:r>
                <a:rPr lang="es-ES" sz="1700" b="1" dirty="0" smtClean="0">
                  <a:solidFill>
                    <a:schemeClr val="accent1">
                      <a:lumMod val="75000"/>
                    </a:schemeClr>
                  </a:solidFill>
                  <a:latin typeface="Arial Narrow" pitchFamily="34" charset="0"/>
                </a:rPr>
                <a:t>1</a:t>
              </a:r>
            </a:p>
            <a:p>
              <a:pPr algn="ctr"/>
              <a:r>
                <a:rPr lang="es-ES" sz="1700" b="1" dirty="0" smtClean="0">
                  <a:solidFill>
                    <a:schemeClr val="accent1">
                      <a:lumMod val="75000"/>
                    </a:schemeClr>
                  </a:solidFill>
                  <a:latin typeface="Arial Narrow" pitchFamily="34" charset="0"/>
                </a:rPr>
                <a:t>3 MESES</a:t>
              </a:r>
              <a:endParaRPr lang="es-ES" sz="24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9" name="Rectangle 130"/>
            <p:cNvSpPr>
              <a:spLocks noChangeArrowheads="1"/>
            </p:cNvSpPr>
            <p:nvPr/>
          </p:nvSpPr>
          <p:spPr bwMode="auto">
            <a:xfrm>
              <a:off x="3872207" y="4829804"/>
              <a:ext cx="77264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s-ES" sz="1700" b="1" dirty="0">
                  <a:solidFill>
                    <a:schemeClr val="accent1">
                      <a:lumMod val="75000"/>
                    </a:schemeClr>
                  </a:solidFill>
                  <a:latin typeface="Arial Narrow" pitchFamily="34" charset="0"/>
                </a:rPr>
                <a:t>FASE 2</a:t>
              </a:r>
            </a:p>
            <a:p>
              <a:pPr algn="ctr"/>
              <a:r>
                <a:rPr lang="es-ES" sz="1700" b="1" dirty="0">
                  <a:solidFill>
                    <a:schemeClr val="accent1">
                      <a:lumMod val="75000"/>
                    </a:schemeClr>
                  </a:solidFill>
                  <a:latin typeface="Arial Narrow" pitchFamily="34" charset="0"/>
                </a:rPr>
                <a:t>3 MESES</a:t>
              </a:r>
            </a:p>
          </p:txBody>
        </p:sp>
        <p:sp>
          <p:nvSpPr>
            <p:cNvPr id="10" name="Rectangle 131"/>
            <p:cNvSpPr>
              <a:spLocks noChangeArrowheads="1"/>
            </p:cNvSpPr>
            <p:nvPr/>
          </p:nvSpPr>
          <p:spPr bwMode="auto">
            <a:xfrm>
              <a:off x="6372200" y="4829804"/>
              <a:ext cx="77264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s-ES" sz="1700" b="1" dirty="0">
                  <a:solidFill>
                    <a:schemeClr val="accent1">
                      <a:lumMod val="75000"/>
                    </a:schemeClr>
                  </a:solidFill>
                  <a:latin typeface="Arial Narrow" pitchFamily="34" charset="0"/>
                </a:rPr>
                <a:t>FASE 3</a:t>
              </a:r>
            </a:p>
            <a:p>
              <a:pPr algn="ctr"/>
              <a:r>
                <a:rPr lang="es-ES" sz="1700" b="1" dirty="0">
                  <a:solidFill>
                    <a:schemeClr val="accent1">
                      <a:lumMod val="75000"/>
                    </a:schemeClr>
                  </a:solidFill>
                  <a:latin typeface="Arial Narrow" pitchFamily="34" charset="0"/>
                </a:rPr>
                <a:t>6 MESES</a:t>
              </a:r>
            </a:p>
          </p:txBody>
        </p:sp>
        <p:sp>
          <p:nvSpPr>
            <p:cNvPr id="11" name="10 Forma libre"/>
            <p:cNvSpPr/>
            <p:nvPr/>
          </p:nvSpPr>
          <p:spPr>
            <a:xfrm>
              <a:off x="1289730" y="1772816"/>
              <a:ext cx="6705411" cy="864096"/>
            </a:xfrm>
            <a:custGeom>
              <a:avLst/>
              <a:gdLst>
                <a:gd name="connsiteX0" fmla="*/ 0 w 1224315"/>
                <a:gd name="connsiteY0" fmla="*/ 0 h 2844800"/>
                <a:gd name="connsiteX1" fmla="*/ 612158 w 1224315"/>
                <a:gd name="connsiteY1" fmla="*/ 0 h 2844800"/>
                <a:gd name="connsiteX2" fmla="*/ 1224315 w 1224315"/>
                <a:gd name="connsiteY2" fmla="*/ 1422400 h 2844800"/>
                <a:gd name="connsiteX3" fmla="*/ 612158 w 1224315"/>
                <a:gd name="connsiteY3" fmla="*/ 2844800 h 2844800"/>
                <a:gd name="connsiteX4" fmla="*/ 0 w 1224315"/>
                <a:gd name="connsiteY4" fmla="*/ 2844800 h 2844800"/>
                <a:gd name="connsiteX5" fmla="*/ 0 w 1224315"/>
                <a:gd name="connsiteY5" fmla="*/ 0 h 2844800"/>
                <a:gd name="connsiteX0" fmla="*/ 0 w 1224315"/>
                <a:gd name="connsiteY0" fmla="*/ 0 h 2844800"/>
                <a:gd name="connsiteX1" fmla="*/ 918692 w 1224315"/>
                <a:gd name="connsiteY1" fmla="*/ 89417 h 2844800"/>
                <a:gd name="connsiteX2" fmla="*/ 1224315 w 1224315"/>
                <a:gd name="connsiteY2" fmla="*/ 1422400 h 2844800"/>
                <a:gd name="connsiteX3" fmla="*/ 612158 w 1224315"/>
                <a:gd name="connsiteY3" fmla="*/ 2844800 h 2844800"/>
                <a:gd name="connsiteX4" fmla="*/ 0 w 1224315"/>
                <a:gd name="connsiteY4" fmla="*/ 2844800 h 2844800"/>
                <a:gd name="connsiteX5" fmla="*/ 0 w 1224315"/>
                <a:gd name="connsiteY5" fmla="*/ 0 h 2844800"/>
                <a:gd name="connsiteX0" fmla="*/ 0 w 1224315"/>
                <a:gd name="connsiteY0" fmla="*/ 0 h 2844800"/>
                <a:gd name="connsiteX1" fmla="*/ 918692 w 1224315"/>
                <a:gd name="connsiteY1" fmla="*/ 89417 h 2844800"/>
                <a:gd name="connsiteX2" fmla="*/ 1224315 w 1224315"/>
                <a:gd name="connsiteY2" fmla="*/ 1422400 h 2844800"/>
                <a:gd name="connsiteX3" fmla="*/ 928910 w 1224315"/>
                <a:gd name="connsiteY3" fmla="*/ 2755383 h 2844800"/>
                <a:gd name="connsiteX4" fmla="*/ 0 w 1224315"/>
                <a:gd name="connsiteY4" fmla="*/ 2844800 h 2844800"/>
                <a:gd name="connsiteX5" fmla="*/ 0 w 1224315"/>
                <a:gd name="connsiteY5" fmla="*/ 0 h 284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4315" h="2844800">
                  <a:moveTo>
                    <a:pt x="0" y="0"/>
                  </a:moveTo>
                  <a:lnTo>
                    <a:pt x="918692" y="89417"/>
                  </a:lnTo>
                  <a:lnTo>
                    <a:pt x="1224315" y="1422400"/>
                  </a:lnTo>
                  <a:lnTo>
                    <a:pt x="928910" y="2755383"/>
                  </a:lnTo>
                  <a:lnTo>
                    <a:pt x="0" y="2844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/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80010" tIns="80010" rIns="386089" bIns="8001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ES" sz="3200" b="1" dirty="0" smtClean="0">
                  <a:solidFill>
                    <a:schemeClr val="accent1">
                      <a:lumMod val="75000"/>
                    </a:schemeClr>
                  </a:solidFill>
                </a:rPr>
                <a:t>GESTIÓN</a:t>
              </a:r>
              <a:r>
                <a:rPr lang="es-ES" sz="3200" b="1" dirty="0" smtClean="0"/>
                <a:t> </a:t>
              </a:r>
              <a:r>
                <a:rPr lang="es-ES" sz="3200" b="1" dirty="0" smtClean="0">
                  <a:solidFill>
                    <a:schemeClr val="accent1">
                      <a:lumMod val="75000"/>
                    </a:schemeClr>
                  </a:solidFill>
                </a:rPr>
                <a:t>DEL</a:t>
              </a:r>
              <a:r>
                <a:rPr lang="es-ES" sz="3200" b="1" dirty="0" smtClean="0"/>
                <a:t> </a:t>
              </a:r>
              <a:r>
                <a:rPr lang="es-ES" sz="3200" b="1" dirty="0" smtClean="0">
                  <a:solidFill>
                    <a:schemeClr val="accent1">
                      <a:lumMod val="75000"/>
                    </a:schemeClr>
                  </a:solidFill>
                </a:rPr>
                <a:t>PROYECTO</a:t>
              </a:r>
              <a:endParaRPr lang="es-ES" sz="3200" b="1" kern="1200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15" name="14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1728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54" y="1772816"/>
            <a:ext cx="8498568" cy="4533189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778979" y="908720"/>
            <a:ext cx="758604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Flujo de información</a:t>
            </a:r>
            <a:endParaRPr lang="es-E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371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31177" y="1249596"/>
            <a:ext cx="758604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metodología</a:t>
            </a:r>
            <a:endParaRPr lang="es-E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55577" y="2564904"/>
            <a:ext cx="712879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 algn="just">
              <a:buFont typeface="Arial" panose="020B0604020202020204" pitchFamily="34" charset="0"/>
              <a:buChar char="•"/>
            </a:pPr>
            <a:r>
              <a:rPr lang="es-ES" sz="2800" b="1" dirty="0">
                <a:solidFill>
                  <a:schemeClr val="accent1">
                    <a:lumMod val="75000"/>
                  </a:schemeClr>
                </a:solidFill>
              </a:rPr>
              <a:t>Sistema de costes completo </a:t>
            </a:r>
            <a:r>
              <a:rPr lang="es-ES" sz="2800" b="1" dirty="0" smtClean="0">
                <a:solidFill>
                  <a:schemeClr val="accent1">
                    <a:lumMod val="75000"/>
                  </a:schemeClr>
                </a:solidFill>
              </a:rPr>
              <a:t>(full-</a:t>
            </a:r>
            <a:r>
              <a:rPr lang="es-ES" sz="2800" b="1" dirty="0" err="1" smtClean="0">
                <a:solidFill>
                  <a:schemeClr val="accent1">
                    <a:lumMod val="75000"/>
                  </a:schemeClr>
                </a:solidFill>
              </a:rPr>
              <a:t>costing</a:t>
            </a:r>
            <a:r>
              <a:rPr lang="es-ES" sz="2800" b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pPr algn="just"/>
            <a:endParaRPr lang="es-ES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indent="-285750" algn="just">
              <a:buFont typeface="Arial" panose="020B0604020202020204" pitchFamily="34" charset="0"/>
              <a:buChar char="•"/>
            </a:pPr>
            <a:r>
              <a:rPr lang="es-ES" sz="2800" b="1" dirty="0">
                <a:solidFill>
                  <a:schemeClr val="accent1">
                    <a:lumMod val="75000"/>
                  </a:schemeClr>
                </a:solidFill>
              </a:rPr>
              <a:t>Método de cálculo en el que la mayoría de los costes se van cargando directamente al </a:t>
            </a:r>
            <a:r>
              <a:rPr lang="es-ES" sz="2800" b="1" dirty="0" smtClean="0">
                <a:solidFill>
                  <a:schemeClr val="accent1">
                    <a:lumMod val="75000"/>
                  </a:schemeClr>
                </a:solidFill>
              </a:rPr>
              <a:t>paciente (</a:t>
            </a:r>
            <a:r>
              <a:rPr lang="es-ES" sz="2800" b="1" dirty="0" err="1" smtClean="0">
                <a:solidFill>
                  <a:schemeClr val="accent1">
                    <a:lumMod val="75000"/>
                  </a:schemeClr>
                </a:solidFill>
              </a:rPr>
              <a:t>Bottom</a:t>
            </a:r>
            <a:r>
              <a:rPr lang="es-ES" sz="2800" b="1" dirty="0" smtClean="0">
                <a:solidFill>
                  <a:schemeClr val="accent1">
                    <a:lumMod val="75000"/>
                  </a:schemeClr>
                </a:solidFill>
              </a:rPr>
              <a:t>-up)</a:t>
            </a:r>
            <a:endParaRPr lang="es-E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5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970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853141117"/>
              </p:ext>
            </p:extLst>
          </p:nvPr>
        </p:nvGraphicFramePr>
        <p:xfrm>
          <a:off x="467544" y="980728"/>
          <a:ext cx="7848872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0501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Diagrama"/>
          <p:cNvGraphicFramePr/>
          <p:nvPr>
            <p:extLst>
              <p:ext uri="{D42A27DB-BD31-4B8C-83A1-F6EECF244321}">
                <p14:modId xmlns:p14="http://schemas.microsoft.com/office/powerpoint/2010/main" val="1180531568"/>
              </p:ext>
            </p:extLst>
          </p:nvPr>
        </p:nvGraphicFramePr>
        <p:xfrm>
          <a:off x="205804" y="980728"/>
          <a:ext cx="878497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764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631177" y="767780"/>
            <a:ext cx="758604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Arial" charset="0"/>
              </a:rPr>
              <a:t>COSTES POR TIPO DE ASISTENCIA</a:t>
            </a:r>
            <a:endParaRPr lang="es-E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charset="0"/>
            </a:endParaRPr>
          </a:p>
        </p:txBody>
      </p:sp>
      <p:graphicFrame>
        <p:nvGraphicFramePr>
          <p:cNvPr id="4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2661167"/>
              </p:ext>
            </p:extLst>
          </p:nvPr>
        </p:nvGraphicFramePr>
        <p:xfrm>
          <a:off x="827584" y="1556792"/>
          <a:ext cx="7488832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Rectángulo"/>
          <p:cNvSpPr/>
          <p:nvPr/>
        </p:nvSpPr>
        <p:spPr>
          <a:xfrm>
            <a:off x="428154" y="329464"/>
            <a:ext cx="4074549" cy="31673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0" tIns="57150" rIns="57150" bIns="57150" numCol="1" spcCol="1270" anchor="ctr" anchorCtr="0">
            <a:noAutofit/>
          </a:bodyPr>
          <a:lstStyle/>
          <a:p>
            <a:pPr lvl="0" algn="l" defTabSz="6667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1600" kern="1200" dirty="0" smtClean="0">
                <a:solidFill>
                  <a:schemeClr val="accent1">
                    <a:lumMod val="75000"/>
                  </a:schemeClr>
                </a:solidFill>
              </a:rPr>
              <a:t>8ª Jornada Regional Economía de la Salud</a:t>
            </a:r>
            <a:endParaRPr lang="es-ES" sz="1600" kern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435" y="128262"/>
            <a:ext cx="1030287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800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8378</TotalTime>
  <Words>532</Words>
  <Application>Microsoft Office PowerPoint</Application>
  <PresentationFormat>Presentación en pantalla (4:3)</PresentationFormat>
  <Paragraphs>92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Your User Name</dc:creator>
  <cp:lastModifiedBy>Juan Antonio Quesada Torres</cp:lastModifiedBy>
  <cp:revision>422</cp:revision>
  <cp:lastPrinted>2015-11-26T12:40:30Z</cp:lastPrinted>
  <dcterms:created xsi:type="dcterms:W3CDTF">2012-12-11T12:47:47Z</dcterms:created>
  <dcterms:modified xsi:type="dcterms:W3CDTF">2018-06-06T09:46:13Z</dcterms:modified>
</cp:coreProperties>
</file>