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7"/>
  </p:notesMasterIdLst>
  <p:sldIdLst>
    <p:sldId id="332" r:id="rId5"/>
    <p:sldId id="327" r:id="rId6"/>
    <p:sldId id="298" r:id="rId7"/>
    <p:sldId id="295" r:id="rId8"/>
    <p:sldId id="287" r:id="rId9"/>
    <p:sldId id="291" r:id="rId10"/>
    <p:sldId id="299" r:id="rId11"/>
    <p:sldId id="300" r:id="rId12"/>
    <p:sldId id="307" r:id="rId13"/>
    <p:sldId id="359" r:id="rId14"/>
    <p:sldId id="343" r:id="rId15"/>
    <p:sldId id="311" r:id="rId16"/>
    <p:sldId id="380" r:id="rId17"/>
    <p:sldId id="388" r:id="rId18"/>
    <p:sldId id="389" r:id="rId19"/>
    <p:sldId id="390" r:id="rId20"/>
    <p:sldId id="391" r:id="rId21"/>
    <p:sldId id="392" r:id="rId22"/>
    <p:sldId id="393" r:id="rId23"/>
    <p:sldId id="394" r:id="rId24"/>
    <p:sldId id="273" r:id="rId25"/>
    <p:sldId id="336" r:id="rId26"/>
  </p:sldIdLst>
  <p:sldSz cx="12192000" cy="6858000"/>
  <p:notesSz cx="6858000" cy="9144000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54018B52-3B2F-48A5-AA60-EFFA29630C20}">
          <p14:sldIdLst>
            <p14:sldId id="332"/>
            <p14:sldId id="327"/>
            <p14:sldId id="298"/>
            <p14:sldId id="295"/>
            <p14:sldId id="287"/>
            <p14:sldId id="291"/>
            <p14:sldId id="299"/>
            <p14:sldId id="300"/>
            <p14:sldId id="307"/>
            <p14:sldId id="359"/>
            <p14:sldId id="343"/>
            <p14:sldId id="311"/>
            <p14:sldId id="380"/>
            <p14:sldId id="388"/>
            <p14:sldId id="389"/>
            <p14:sldId id="390"/>
            <p14:sldId id="391"/>
            <p14:sldId id="392"/>
            <p14:sldId id="393"/>
            <p14:sldId id="394"/>
          </p14:sldIdLst>
        </p14:section>
        <p14:section name="Sección sin título" id="{7253D5D1-A3FF-4497-AFAB-27B447F0EFAF}">
          <p14:sldIdLst>
            <p14:sldId id="273"/>
            <p14:sldId id="33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BCBC"/>
    <a:srgbClr val="1B95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17" autoAdjust="0"/>
    <p:restoredTop sz="94660"/>
  </p:normalViewPr>
  <p:slideViewPr>
    <p:cSldViewPr snapToGrid="0">
      <p:cViewPr varScale="1">
        <p:scale>
          <a:sx n="74" d="100"/>
          <a:sy n="74" d="100"/>
        </p:scale>
        <p:origin x="13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s-ES"/>
              <a:t>Impactos globales de los costes ineficientes</a:t>
            </a:r>
          </a:p>
        </c:rich>
      </c:tx>
      <c:layout>
        <c:manualLayout>
          <c:xMode val="edge"/>
          <c:yMode val="edge"/>
          <c:x val="2.1119180034948486E-2"/>
          <c:y val="1.7598339381896436E-2"/>
        </c:manualLayout>
      </c:layout>
      <c:overlay val="0"/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EA25-49BE-AB2C-B71F1C23E44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EA25-49BE-AB2C-B71F1C23E44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5-EA25-49BE-AB2C-B71F1C23E44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7-EA25-49BE-AB2C-B71F1C23E44B}"/>
              </c:ext>
            </c:extLst>
          </c:dPt>
          <c:dLbls>
            <c:dLbl>
              <c:idx val="0"/>
              <c:layout>
                <c:manualLayout>
                  <c:x val="-5.1750378450110121E-3"/>
                  <c:y val="-8.82244938398883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A25-49BE-AB2C-B71F1C23E44B}"/>
                </c:ext>
              </c:extLst>
            </c:dLbl>
            <c:dLbl>
              <c:idx val="2"/>
              <c:layout>
                <c:manualLayout>
                  <c:x val="6.9000504600146831E-3"/>
                  <c:y val="1.6131624746166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A25-49BE-AB2C-B71F1C23E44B}"/>
                </c:ext>
              </c:extLst>
            </c:dLbl>
            <c:dLbl>
              <c:idx val="3"/>
              <c:layout>
                <c:manualLayout>
                  <c:x val="0"/>
                  <c:y val="-0.102070368414999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A25-49BE-AB2C-B71F1C23E44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(Total!$P$4,Total!$X$4,Total!$AG$4,Total!$AP$4)</c:f>
              <c:strCache>
                <c:ptCount val="4"/>
                <c:pt idx="0">
                  <c:v>Impacto Coste total</c:v>
                </c:pt>
                <c:pt idx="1">
                  <c:v>Impacto total a planta</c:v>
                </c:pt>
                <c:pt idx="2">
                  <c:v>Impacto total BQ</c:v>
                </c:pt>
                <c:pt idx="3">
                  <c:v>Impacto coste Prótesiss</c:v>
                </c:pt>
              </c:strCache>
            </c:strRef>
          </c:cat>
          <c:val>
            <c:numRef>
              <c:f>(Total!$P$581,Total!$X$581,Total!$AG$581,Total!$AP$581)</c:f>
              <c:numCache>
                <c:formatCode>#,##0</c:formatCode>
                <c:ptCount val="4"/>
                <c:pt idx="0">
                  <c:v>2246396.1123905182</c:v>
                </c:pt>
                <c:pt idx="1">
                  <c:v>-6217163.1026774198</c:v>
                </c:pt>
                <c:pt idx="2">
                  <c:v>6935657.1235820502</c:v>
                </c:pt>
                <c:pt idx="3">
                  <c:v>1527902.0914857499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A25-49BE-AB2C-B71F1C23E4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0141968"/>
        <c:axId val="200142528"/>
      </c:barChart>
      <c:catAx>
        <c:axId val="200141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00142528"/>
        <c:crosses val="autoZero"/>
        <c:auto val="1"/>
        <c:lblAlgn val="ctr"/>
        <c:lblOffset val="100"/>
        <c:noMultiLvlLbl val="0"/>
      </c:catAx>
      <c:valAx>
        <c:axId val="20014252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200141968"/>
        <c:crossesAt val="1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ca-ES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B02625-D184-4F9A-9EB7-3F5FAF76443A}" type="doc">
      <dgm:prSet loTypeId="urn:microsoft.com/office/officeart/2005/8/layout/hProcess3" loCatId="process" qsTypeId="urn:microsoft.com/office/officeart/2005/8/quickstyle/3d9" qsCatId="3D" csTypeId="urn:microsoft.com/office/officeart/2005/8/colors/accent1_2" csCatId="accent1"/>
      <dgm:spPr/>
      <dgm:t>
        <a:bodyPr/>
        <a:lstStyle/>
        <a:p>
          <a:endParaRPr lang="ca-ES"/>
        </a:p>
      </dgm:t>
    </dgm:pt>
    <dgm:pt modelId="{B7C0247B-3946-4C58-B337-2FB77022615C}">
      <dgm:prSet custT="1"/>
      <dgm:spPr/>
      <dgm:t>
        <a:bodyPr/>
        <a:lstStyle/>
        <a:p>
          <a:pPr rtl="0"/>
          <a:r>
            <a:rPr lang="ca-ES" sz="3200" dirty="0">
              <a:solidFill>
                <a:srgbClr val="FFC000"/>
              </a:solidFill>
            </a:rPr>
            <a:t>SMART DATA</a:t>
          </a:r>
          <a:endParaRPr lang="es-ES" sz="3200" dirty="0">
            <a:solidFill>
              <a:srgbClr val="FFC000"/>
            </a:solidFill>
          </a:endParaRPr>
        </a:p>
      </dgm:t>
    </dgm:pt>
    <dgm:pt modelId="{5F49427F-5472-43D3-B323-D25189930CC2}" type="parTrans" cxnId="{EF693317-A243-406E-82A0-ED86786A9EA4}">
      <dgm:prSet/>
      <dgm:spPr/>
      <dgm:t>
        <a:bodyPr/>
        <a:lstStyle/>
        <a:p>
          <a:endParaRPr lang="ca-ES" sz="2400"/>
        </a:p>
      </dgm:t>
    </dgm:pt>
    <dgm:pt modelId="{4AACBA47-6C01-484B-8B43-717456F1C11A}" type="sibTrans" cxnId="{EF693317-A243-406E-82A0-ED86786A9EA4}">
      <dgm:prSet/>
      <dgm:spPr/>
      <dgm:t>
        <a:bodyPr/>
        <a:lstStyle/>
        <a:p>
          <a:endParaRPr lang="ca-ES" sz="2400"/>
        </a:p>
      </dgm:t>
    </dgm:pt>
    <dgm:pt modelId="{5FFC88CA-2B8B-4919-9CA8-F74BE1321F77}" type="pres">
      <dgm:prSet presAssocID="{80B02625-D184-4F9A-9EB7-3F5FAF76443A}" presName="Name0" presStyleCnt="0">
        <dgm:presLayoutVars>
          <dgm:dir/>
          <dgm:animLvl val="lvl"/>
          <dgm:resizeHandles val="exact"/>
        </dgm:presLayoutVars>
      </dgm:prSet>
      <dgm:spPr/>
    </dgm:pt>
    <dgm:pt modelId="{32D19E5C-5289-4E02-8FAD-490FD01C803C}" type="pres">
      <dgm:prSet presAssocID="{80B02625-D184-4F9A-9EB7-3F5FAF76443A}" presName="dummy" presStyleCnt="0"/>
      <dgm:spPr/>
    </dgm:pt>
    <dgm:pt modelId="{3C3A0B26-272C-4BE5-A36A-B2A83963B3F6}" type="pres">
      <dgm:prSet presAssocID="{80B02625-D184-4F9A-9EB7-3F5FAF76443A}" presName="linH" presStyleCnt="0"/>
      <dgm:spPr/>
    </dgm:pt>
    <dgm:pt modelId="{3DE76DC6-0A1D-4E98-89CA-45BCBBF940FE}" type="pres">
      <dgm:prSet presAssocID="{80B02625-D184-4F9A-9EB7-3F5FAF76443A}" presName="padding1" presStyleCnt="0"/>
      <dgm:spPr/>
    </dgm:pt>
    <dgm:pt modelId="{57675C15-56C6-48C2-8C08-5518E1A0ED43}" type="pres">
      <dgm:prSet presAssocID="{B7C0247B-3946-4C58-B337-2FB77022615C}" presName="linV" presStyleCnt="0"/>
      <dgm:spPr/>
    </dgm:pt>
    <dgm:pt modelId="{E4DB42A0-9D28-4255-943A-CD97CF39BC21}" type="pres">
      <dgm:prSet presAssocID="{B7C0247B-3946-4C58-B337-2FB77022615C}" presName="spVertical1" presStyleCnt="0"/>
      <dgm:spPr/>
    </dgm:pt>
    <dgm:pt modelId="{0D361581-B6FA-48AB-8B03-7DE9CF5A0487}" type="pres">
      <dgm:prSet presAssocID="{B7C0247B-3946-4C58-B337-2FB77022615C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5F160A8D-2838-46E3-ABFD-75E8676A6440}" type="pres">
      <dgm:prSet presAssocID="{B7C0247B-3946-4C58-B337-2FB77022615C}" presName="spVertical2" presStyleCnt="0"/>
      <dgm:spPr/>
    </dgm:pt>
    <dgm:pt modelId="{B8BD4A44-5A0A-4E07-9867-F7194B73D704}" type="pres">
      <dgm:prSet presAssocID="{B7C0247B-3946-4C58-B337-2FB77022615C}" presName="spVertical3" presStyleCnt="0"/>
      <dgm:spPr/>
    </dgm:pt>
    <dgm:pt modelId="{CEF6EE9E-616A-4A10-9369-A721380F1DF2}" type="pres">
      <dgm:prSet presAssocID="{80B02625-D184-4F9A-9EB7-3F5FAF76443A}" presName="padding2" presStyleCnt="0"/>
      <dgm:spPr/>
    </dgm:pt>
    <dgm:pt modelId="{BD6B9710-DBF4-46CA-9CD5-D99E954CEEEE}" type="pres">
      <dgm:prSet presAssocID="{80B02625-D184-4F9A-9EB7-3F5FAF76443A}" presName="negArrow" presStyleCnt="0"/>
      <dgm:spPr/>
    </dgm:pt>
    <dgm:pt modelId="{EB083F59-65DB-4829-A94F-CEAA8200241F}" type="pres">
      <dgm:prSet presAssocID="{80B02625-D184-4F9A-9EB7-3F5FAF76443A}" presName="backgroundArrow" presStyleLbl="node1" presStyleIdx="0" presStyleCnt="1"/>
      <dgm:spPr>
        <a:solidFill>
          <a:srgbClr val="92D050"/>
        </a:solidFill>
      </dgm:spPr>
    </dgm:pt>
  </dgm:ptLst>
  <dgm:cxnLst>
    <dgm:cxn modelId="{EF693317-A243-406E-82A0-ED86786A9EA4}" srcId="{80B02625-D184-4F9A-9EB7-3F5FAF76443A}" destId="{B7C0247B-3946-4C58-B337-2FB77022615C}" srcOrd="0" destOrd="0" parTransId="{5F49427F-5472-43D3-B323-D25189930CC2}" sibTransId="{4AACBA47-6C01-484B-8B43-717456F1C11A}"/>
    <dgm:cxn modelId="{D501A47D-535C-4DFF-A552-4D5064985720}" type="presOf" srcId="{80B02625-D184-4F9A-9EB7-3F5FAF76443A}" destId="{5FFC88CA-2B8B-4919-9CA8-F74BE1321F77}" srcOrd="0" destOrd="0" presId="urn:microsoft.com/office/officeart/2005/8/layout/hProcess3"/>
    <dgm:cxn modelId="{34AAA2F9-D50F-4C9E-9B51-790124732763}" type="presOf" srcId="{B7C0247B-3946-4C58-B337-2FB77022615C}" destId="{0D361581-B6FA-48AB-8B03-7DE9CF5A0487}" srcOrd="0" destOrd="0" presId="urn:microsoft.com/office/officeart/2005/8/layout/hProcess3"/>
    <dgm:cxn modelId="{18458CC6-B746-40E6-869B-781D1DE90892}" type="presParOf" srcId="{5FFC88CA-2B8B-4919-9CA8-F74BE1321F77}" destId="{32D19E5C-5289-4E02-8FAD-490FD01C803C}" srcOrd="0" destOrd="0" presId="urn:microsoft.com/office/officeart/2005/8/layout/hProcess3"/>
    <dgm:cxn modelId="{A91AC15B-2824-4E0E-9B0A-16485E2E25A6}" type="presParOf" srcId="{5FFC88CA-2B8B-4919-9CA8-F74BE1321F77}" destId="{3C3A0B26-272C-4BE5-A36A-B2A83963B3F6}" srcOrd="1" destOrd="0" presId="urn:microsoft.com/office/officeart/2005/8/layout/hProcess3"/>
    <dgm:cxn modelId="{013ED75E-0874-4BE8-BD02-693C3293D64F}" type="presParOf" srcId="{3C3A0B26-272C-4BE5-A36A-B2A83963B3F6}" destId="{3DE76DC6-0A1D-4E98-89CA-45BCBBF940FE}" srcOrd="0" destOrd="0" presId="urn:microsoft.com/office/officeart/2005/8/layout/hProcess3"/>
    <dgm:cxn modelId="{5BB1A913-0736-49A0-9C31-14787CA36CFE}" type="presParOf" srcId="{3C3A0B26-272C-4BE5-A36A-B2A83963B3F6}" destId="{57675C15-56C6-48C2-8C08-5518E1A0ED43}" srcOrd="1" destOrd="0" presId="urn:microsoft.com/office/officeart/2005/8/layout/hProcess3"/>
    <dgm:cxn modelId="{54DCBF6D-B46B-423B-82DD-98E1A3702FD0}" type="presParOf" srcId="{57675C15-56C6-48C2-8C08-5518E1A0ED43}" destId="{E4DB42A0-9D28-4255-943A-CD97CF39BC21}" srcOrd="0" destOrd="0" presId="urn:microsoft.com/office/officeart/2005/8/layout/hProcess3"/>
    <dgm:cxn modelId="{98C6C197-EC1B-4AF4-B8F0-610C427C24E0}" type="presParOf" srcId="{57675C15-56C6-48C2-8C08-5518E1A0ED43}" destId="{0D361581-B6FA-48AB-8B03-7DE9CF5A0487}" srcOrd="1" destOrd="0" presId="urn:microsoft.com/office/officeart/2005/8/layout/hProcess3"/>
    <dgm:cxn modelId="{23464076-3A96-403F-A6FA-0DEC5DF6CB52}" type="presParOf" srcId="{57675C15-56C6-48C2-8C08-5518E1A0ED43}" destId="{5F160A8D-2838-46E3-ABFD-75E8676A6440}" srcOrd="2" destOrd="0" presId="urn:microsoft.com/office/officeart/2005/8/layout/hProcess3"/>
    <dgm:cxn modelId="{61E35C94-0987-443A-9383-F20F77736F00}" type="presParOf" srcId="{57675C15-56C6-48C2-8C08-5518E1A0ED43}" destId="{B8BD4A44-5A0A-4E07-9867-F7194B73D704}" srcOrd="3" destOrd="0" presId="urn:microsoft.com/office/officeart/2005/8/layout/hProcess3"/>
    <dgm:cxn modelId="{37265A97-CAD3-4522-978D-16563A103349}" type="presParOf" srcId="{3C3A0B26-272C-4BE5-A36A-B2A83963B3F6}" destId="{CEF6EE9E-616A-4A10-9369-A721380F1DF2}" srcOrd="2" destOrd="0" presId="urn:microsoft.com/office/officeart/2005/8/layout/hProcess3"/>
    <dgm:cxn modelId="{316E90C7-01AD-41B9-8FB5-4879339E9D52}" type="presParOf" srcId="{3C3A0B26-272C-4BE5-A36A-B2A83963B3F6}" destId="{BD6B9710-DBF4-46CA-9CD5-D99E954CEEEE}" srcOrd="3" destOrd="0" presId="urn:microsoft.com/office/officeart/2005/8/layout/hProcess3"/>
    <dgm:cxn modelId="{64AAF504-0641-4A2A-A7E0-01FE988065A9}" type="presParOf" srcId="{3C3A0B26-272C-4BE5-A36A-B2A83963B3F6}" destId="{EB083F59-65DB-4829-A94F-CEAA8200241F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83F59-65DB-4829-A94F-CEAA8200241F}">
      <dsp:nvSpPr>
        <dsp:cNvPr id="0" name=""/>
        <dsp:cNvSpPr/>
      </dsp:nvSpPr>
      <dsp:spPr>
        <a:xfrm>
          <a:off x="2179" y="115520"/>
          <a:ext cx="4460136" cy="1473905"/>
        </a:xfrm>
        <a:prstGeom prst="rightArrow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D361581-B6FA-48AB-8B03-7DE9CF5A0487}">
      <dsp:nvSpPr>
        <dsp:cNvPr id="0" name=""/>
        <dsp:cNvSpPr/>
      </dsp:nvSpPr>
      <dsp:spPr>
        <a:xfrm>
          <a:off x="360368" y="483996"/>
          <a:ext cx="3676127" cy="736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25120" rIns="0" bIns="325120" numCol="1" spcCol="1270" anchor="ctr" anchorCtr="0">
          <a:noAutofit/>
          <a:sp3d extrusionH="28000" prstMaterial="matte"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3200" kern="1200" dirty="0">
              <a:solidFill>
                <a:srgbClr val="FFC000"/>
              </a:solidFill>
            </a:rPr>
            <a:t>SMART DATA</a:t>
          </a:r>
          <a:endParaRPr lang="es-ES" sz="3200" kern="1200" dirty="0">
            <a:solidFill>
              <a:srgbClr val="FFC000"/>
            </a:solidFill>
          </a:endParaRPr>
        </a:p>
      </dsp:txBody>
      <dsp:txXfrm>
        <a:off x="360368" y="483996"/>
        <a:ext cx="3676127" cy="7369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3" name="Contenidor de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5B5F4-014E-4BD2-909D-3D882783DE68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4" name="Contenidor d'imatge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a-ES"/>
          </a:p>
        </p:txBody>
      </p:sp>
      <p:sp>
        <p:nvSpPr>
          <p:cNvPr id="5" name="Contenidor de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5F374-4BD5-403F-A71B-E52680B967D6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04706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886908" y="8686362"/>
            <a:ext cx="2971092" cy="45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ＭＳ Ｐゴシック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ＭＳ Ｐゴシック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ＭＳ Ｐゴシック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ＭＳ Ｐゴシック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ＭＳ Ｐゴシック"/>
              </a:defRPr>
            </a:lvl9pPr>
          </a:lstStyle>
          <a:p>
            <a:pPr algn="r" eaLnBrk="1" hangingPunct="1"/>
            <a:fld id="{953B55F9-78F4-42B2-A8F0-0774392CA698}" type="slidenum">
              <a:rPr lang="es-ES" sz="1200">
                <a:solidFill>
                  <a:prstClr val="black"/>
                </a:solidFill>
              </a:rPr>
              <a:pPr algn="r" eaLnBrk="1" hangingPunct="1"/>
              <a:t>1</a:t>
            </a:fld>
            <a:endParaRPr lang="es-ES" sz="1200">
              <a:solidFill>
                <a:prstClr val="black"/>
              </a:solidFill>
            </a:endParaRPr>
          </a:p>
        </p:txBody>
      </p:sp>
      <p:sp>
        <p:nvSpPr>
          <p:cNvPr id="3686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9413" y="685800"/>
            <a:ext cx="6096000" cy="3429000"/>
          </a:xfrm>
          <a:ln/>
        </p:spPr>
      </p:sp>
      <p:sp>
        <p:nvSpPr>
          <p:cNvPr id="3686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43" tIns="45222" rIns="90443" bIns="45222"/>
          <a:lstStyle/>
          <a:p>
            <a:pPr eaLnBrk="1" hangingPunct="1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95295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/>
              <a:t>El que és més important,</a:t>
            </a:r>
            <a:r>
              <a:rPr lang="ca-ES" baseline="0" dirty="0"/>
              <a:t> això és una mesura final, però la podem crear pacient a pacient i per tant reproduir-la a futur. Només ens cal saber si volem pagar el valor real mitjà o marcar algun nivell de camí cap a l’eficiència. </a:t>
            </a:r>
          </a:p>
          <a:p>
            <a:endParaRPr lang="ca-ES" baseline="0" dirty="0"/>
          </a:p>
          <a:p>
            <a:r>
              <a:rPr lang="ca-ES" baseline="0" dirty="0"/>
              <a:t>I els nostre </a:t>
            </a:r>
            <a:r>
              <a:rPr lang="ca-ES" baseline="0" dirty="0" err="1"/>
              <a:t>benchmark</a:t>
            </a:r>
            <a:r>
              <a:rPr lang="ca-ES" baseline="0" dirty="0"/>
              <a:t> en genoll, com queden, doncs tret d’un, la resta en el </a:t>
            </a:r>
            <a:r>
              <a:rPr lang="ca-ES" baseline="0" dirty="0" err="1"/>
              <a:t>montón</a:t>
            </a:r>
            <a:r>
              <a:rPr lang="ca-ES" baseline="0" dirty="0"/>
              <a:t> o pitjor. </a:t>
            </a:r>
          </a:p>
          <a:p>
            <a:endParaRPr lang="ca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47036-70BC-4255-849E-B3A83BD688D8}" type="slidenum">
              <a:rPr lang="ca-ES" smtClean="0"/>
              <a:t>20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147688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a-ES" altLang="ca-ES">
              <a:latin typeface="Arial" panose="020B0604020202020204" pitchFamily="34" charset="0"/>
            </a:endParaRPr>
          </a:p>
        </p:txBody>
      </p:sp>
      <p:sp>
        <p:nvSpPr>
          <p:cNvPr id="5325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215338F-D23B-4301-B045-1733A087D13C}" type="slidenum">
              <a:rPr lang="ca-ES" altLang="ca-ES"/>
              <a:pPr eaLnBrk="1" hangingPunct="1"/>
              <a:t>2</a:t>
            </a:fld>
            <a:endParaRPr lang="ca-ES" altLang="ca-ES"/>
          </a:p>
        </p:txBody>
      </p:sp>
    </p:spTree>
    <p:extLst>
      <p:ext uri="{BB962C8B-B14F-4D97-AF65-F5344CB8AC3E}">
        <p14:creationId xmlns:p14="http://schemas.microsoft.com/office/powerpoint/2010/main" val="507763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48E313-27EB-40B4-8B09-0E057B5161F0}" type="slidenum">
              <a:rPr kumimoji="0" lang="es-E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E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89664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/>
              <a:t>Primer els hospitals no </a:t>
            </a:r>
            <a:r>
              <a:rPr lang="ca-ES" dirty="0" err="1"/>
              <a:t>bench</a:t>
            </a:r>
            <a:r>
              <a:rPr lang="ca-ES" baseline="0" dirty="0"/>
              <a:t> per tipus amb igual EM i increment de cost + 2000€</a:t>
            </a:r>
          </a:p>
          <a:p>
            <a:r>
              <a:rPr lang="ca-ES" baseline="0" dirty="0"/>
              <a:t>El conjunt del 18466 tenen EM =6 i cost de 7820€</a:t>
            </a:r>
          </a:p>
          <a:p>
            <a:endParaRPr lang="ca-ES" baseline="0" dirty="0"/>
          </a:p>
          <a:p>
            <a:r>
              <a:rPr lang="ca-ES" baseline="0" dirty="0"/>
              <a:t>Els 5 </a:t>
            </a:r>
            <a:r>
              <a:rPr lang="ca-ES" baseline="0" dirty="0" err="1"/>
              <a:t>bench</a:t>
            </a:r>
            <a:r>
              <a:rPr lang="ca-ES" baseline="0" dirty="0"/>
              <a:t> tenen 4,93 i 7039€ -1 dia (16%) i menys 781 €, un -10%</a:t>
            </a:r>
          </a:p>
          <a:p>
            <a:endParaRPr lang="ca-ES" baseline="0" dirty="0"/>
          </a:p>
          <a:p>
            <a:r>
              <a:rPr lang="ca-ES" baseline="0" dirty="0"/>
              <a:t>En total 20.000 altes i 158M€</a:t>
            </a:r>
          </a:p>
          <a:p>
            <a:endParaRPr lang="ca-ES" baseline="0" dirty="0"/>
          </a:p>
          <a:p>
            <a:r>
              <a:rPr lang="ca-ES" baseline="0" dirty="0"/>
              <a:t>I sí són </a:t>
            </a:r>
            <a:r>
              <a:rPr lang="ca-ES" baseline="0" dirty="0" err="1"/>
              <a:t>benchmark</a:t>
            </a:r>
            <a:endParaRPr lang="ca-ES" baseline="0" dirty="0"/>
          </a:p>
          <a:p>
            <a:endParaRPr lang="ca-ES" baseline="0" dirty="0"/>
          </a:p>
          <a:p>
            <a:endParaRPr lang="ca-ES" baseline="0" dirty="0"/>
          </a:p>
          <a:p>
            <a:endParaRPr lang="ca-ES" baseline="0" dirty="0"/>
          </a:p>
          <a:p>
            <a:endParaRPr lang="ca-ES" baseline="0" dirty="0"/>
          </a:p>
          <a:p>
            <a:endParaRPr lang="ca-ES" baseline="0" dirty="0"/>
          </a:p>
          <a:p>
            <a:endParaRPr lang="ca-ES" baseline="0" dirty="0"/>
          </a:p>
          <a:p>
            <a:endParaRPr lang="ca-ES" baseline="0" dirty="0"/>
          </a:p>
          <a:p>
            <a:endParaRPr lang="ca-ES" baseline="0" dirty="0"/>
          </a:p>
          <a:p>
            <a:endParaRPr lang="ca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47036-70BC-4255-849E-B3A83BD688D8}" type="slidenum">
              <a:rPr lang="ca-ES" smtClean="0"/>
              <a:t>14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1767661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/>
              <a:t>Severitat</a:t>
            </a:r>
            <a:r>
              <a:rPr lang="ca-ES" baseline="0" dirty="0"/>
              <a:t> 1 </a:t>
            </a:r>
          </a:p>
          <a:p>
            <a:endParaRPr lang="ca-ES" baseline="0" dirty="0"/>
          </a:p>
          <a:p>
            <a:r>
              <a:rPr lang="ca-ES" baseline="0" dirty="0"/>
              <a:t>Tots els hospitals amb costos estimats amb </a:t>
            </a:r>
            <a:r>
              <a:rPr lang="ca-ES" baseline="0" dirty="0" err="1"/>
              <a:t>Benchmark</a:t>
            </a:r>
            <a:r>
              <a:rPr lang="ca-ES" baseline="0" dirty="0"/>
              <a:t> per tipus de cost. </a:t>
            </a:r>
          </a:p>
          <a:p>
            <a:r>
              <a:rPr lang="ca-ES" baseline="0" dirty="0"/>
              <a:t>Sabem el cost i el grau de desviació respecte el </a:t>
            </a:r>
            <a:r>
              <a:rPr lang="ca-ES" baseline="0" dirty="0" err="1"/>
              <a:t>bench</a:t>
            </a:r>
            <a:endParaRPr lang="ca-ES" baseline="0" dirty="0"/>
          </a:p>
          <a:p>
            <a:endParaRPr lang="ca-ES" baseline="0" dirty="0"/>
          </a:p>
          <a:p>
            <a:endParaRPr lang="ca-ES" baseline="0" dirty="0"/>
          </a:p>
          <a:p>
            <a:endParaRPr lang="ca-ES" baseline="0" dirty="0"/>
          </a:p>
          <a:p>
            <a:endParaRPr lang="ca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47036-70BC-4255-849E-B3A83BD688D8}" type="slidenum">
              <a:rPr lang="ca-ES" smtClean="0"/>
              <a:t>15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145797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/>
              <a:t>Es consolida en uns casos però no en tots.</a:t>
            </a: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47036-70BC-4255-849E-B3A83BD688D8}" type="slidenum">
              <a:rPr lang="ca-ES" smtClean="0"/>
              <a:t>16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42511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/>
              <a:t>Els </a:t>
            </a:r>
            <a:r>
              <a:rPr lang="ca-ES" dirty="0" err="1"/>
              <a:t>hoapitals</a:t>
            </a:r>
            <a:r>
              <a:rPr lang="ca-ES" dirty="0"/>
              <a:t> </a:t>
            </a:r>
            <a:r>
              <a:rPr lang="ca-ES" dirty="0" err="1"/>
              <a:t>bench</a:t>
            </a:r>
            <a:r>
              <a:rPr lang="ca-ES" dirty="0"/>
              <a:t> responen a la mitjana mix. </a:t>
            </a: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47036-70BC-4255-849E-B3A83BD688D8}" type="slidenum">
              <a:rPr lang="ca-ES" smtClean="0"/>
              <a:t>17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183424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/>
              <a:t>El global doncs</a:t>
            </a:r>
            <a:r>
              <a:rPr lang="ca-ES" baseline="0" dirty="0"/>
              <a:t> manté els valors de la majoria de casos</a:t>
            </a:r>
          </a:p>
          <a:p>
            <a:endParaRPr lang="ca-ES" baseline="0" dirty="0"/>
          </a:p>
          <a:p>
            <a:r>
              <a:rPr lang="ca-ES" baseline="0" dirty="0"/>
              <a:t>I la majoria són </a:t>
            </a:r>
            <a:r>
              <a:rPr lang="ca-ES" baseline="0" dirty="0" err="1"/>
              <a:t>bench</a:t>
            </a:r>
            <a:r>
              <a:rPr lang="ca-ES" baseline="0" dirty="0"/>
              <a:t> també en costos 4 de 5 però un altra no ho és en severitat 2. </a:t>
            </a:r>
          </a:p>
          <a:p>
            <a:r>
              <a:rPr lang="ca-ES" baseline="0" dirty="0"/>
              <a:t>Lliga amb el fet que quan més nivell més diferència entre el cost entre nivell 1 i 2.</a:t>
            </a:r>
          </a:p>
          <a:p>
            <a:endParaRPr lang="ca-ES" baseline="0" dirty="0"/>
          </a:p>
          <a:p>
            <a:r>
              <a:rPr lang="ca-ES" baseline="0" dirty="0"/>
              <a:t>Per això </a:t>
            </a:r>
            <a:r>
              <a:rPr lang="ca-ES" baseline="0" dirty="0" err="1"/>
              <a:t>elvalor</a:t>
            </a:r>
            <a:r>
              <a:rPr lang="ca-ES" baseline="0" dirty="0"/>
              <a:t> </a:t>
            </a:r>
            <a:r>
              <a:rPr lang="ca-ES" baseline="0" dirty="0" err="1"/>
              <a:t>bench</a:t>
            </a:r>
            <a:r>
              <a:rPr lang="ca-ES" baseline="0" dirty="0"/>
              <a:t> </a:t>
            </a:r>
            <a:r>
              <a:rPr lang="ca-ES" baseline="0" dirty="0" err="1"/>
              <a:t>incoprora</a:t>
            </a:r>
            <a:r>
              <a:rPr lang="ca-ES" baseline="0" dirty="0"/>
              <a:t> això i per </a:t>
            </a:r>
            <a:r>
              <a:rPr lang="ca-ES" baseline="0" dirty="0" err="1"/>
              <a:t>aió</a:t>
            </a:r>
            <a:r>
              <a:rPr lang="ca-ES" baseline="0" dirty="0"/>
              <a:t> tot i haver més </a:t>
            </a:r>
            <a:r>
              <a:rPr lang="ca-ES" baseline="0" dirty="0" err="1"/>
              <a:t>diferècnia</a:t>
            </a:r>
            <a:r>
              <a:rPr lang="ca-ES" baseline="0" dirty="0"/>
              <a:t> de cost entre nivells, el % d’ineficiència no es veu afectat. </a:t>
            </a:r>
          </a:p>
          <a:p>
            <a:endParaRPr lang="ca-ES" baseline="0" dirty="0"/>
          </a:p>
          <a:p>
            <a:r>
              <a:rPr lang="ca-ES" baseline="0" dirty="0"/>
              <a:t> </a:t>
            </a:r>
          </a:p>
          <a:p>
            <a:endParaRPr lang="ca-ES" baseline="0" dirty="0"/>
          </a:p>
          <a:p>
            <a:endParaRPr lang="ca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47036-70BC-4255-849E-B3A83BD688D8}" type="slidenum">
              <a:rPr lang="ca-ES" smtClean="0"/>
              <a:t>18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262986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/>
              <a:t>Les</a:t>
            </a:r>
            <a:r>
              <a:rPr lang="ca-ES" baseline="0" dirty="0"/>
              <a:t> diferències són més grans amb el nivell però ja ho incorpora el valor </a:t>
            </a:r>
            <a:r>
              <a:rPr lang="ca-ES" baseline="0" dirty="0" err="1"/>
              <a:t>bench</a:t>
            </a:r>
            <a:r>
              <a:rPr lang="ca-ES" baseline="0" dirty="0"/>
              <a:t> ja que s’ha calculat per nivell, procés, i tipus de cost. </a:t>
            </a:r>
          </a:p>
          <a:p>
            <a:endParaRPr lang="ca-ES" baseline="0" dirty="0"/>
          </a:p>
          <a:p>
            <a:r>
              <a:rPr lang="ca-ES" baseline="0" dirty="0"/>
              <a:t>Que estem dient: que la severitat o s’ha d’interpretar igual entre nivells d’hospital. Aquí hi ha l’IRE, no en comptar nombre de llits. Estem dient que hi ha una diferència de 2000€ al mateix nivell IRR i el sabem avaluar. Però aquesta diferència no és lineal ni a esglaons. </a:t>
            </a:r>
          </a:p>
          <a:p>
            <a:r>
              <a:rPr lang="ca-ES" baseline="0" dirty="0"/>
              <a:t>I el que és més important, està dins de l’anàlisi de la casuística, és </a:t>
            </a:r>
            <a:r>
              <a:rPr lang="ca-ES" baseline="0" dirty="0" err="1"/>
              <a:t>complementàri</a:t>
            </a:r>
            <a:r>
              <a:rPr lang="ca-ES" baseline="0" dirty="0"/>
              <a:t> al que millor sabem avaluar. </a:t>
            </a:r>
          </a:p>
          <a:p>
            <a:endParaRPr lang="ca-ES" baseline="0" dirty="0"/>
          </a:p>
          <a:p>
            <a:endParaRPr lang="ca-ES" baseline="0" dirty="0"/>
          </a:p>
          <a:p>
            <a:endParaRPr lang="ca-ES" baseline="0" dirty="0"/>
          </a:p>
          <a:p>
            <a:endParaRPr lang="ca-ES" baseline="0" dirty="0"/>
          </a:p>
          <a:p>
            <a:endParaRPr lang="ca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47036-70BC-4255-849E-B3A83BD688D8}" type="slidenum">
              <a:rPr lang="ca-ES" smtClean="0"/>
              <a:t>19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852541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EDD7-362F-424E-8D05-26B20C40742F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D0CC-50C3-4B3B-81CD-B366D84025CD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073820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EDD7-362F-424E-8D05-26B20C40742F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D0CC-50C3-4B3B-81CD-B366D84025CD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886727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EDD7-362F-424E-8D05-26B20C40742F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D0CC-50C3-4B3B-81CD-B366D84025CD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1262971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645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37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230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14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3493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3186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7396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814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EDD7-362F-424E-8D05-26B20C40742F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D0CC-50C3-4B3B-81CD-B366D84025CD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2491560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a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1444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5021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3684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4645C-D592-4DBF-BE65-7D66082837B2}" type="slidenum">
              <a:rPr lang="es-E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6237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E1EB2-4A3A-4EA3-8A8F-B53DE1678253}" type="slidenum">
              <a:rPr lang="es-E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4359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1A70B-50A6-497D-8D4C-4598A7765B37}" type="slidenum">
              <a:rPr lang="es-E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6649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143000"/>
            <a:ext cx="53848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143000"/>
            <a:ext cx="53848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693EB-8AA8-4D9C-AE67-F0DDF724EA3A}" type="slidenum">
              <a:rPr lang="es-E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2445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AC016-E306-49B7-8868-FA8E88F2DA57}" type="slidenum">
              <a:rPr lang="es-E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6561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16590-CD5E-4DAB-BF8B-2718D51F2BD9}" type="slidenum">
              <a:rPr lang="es-E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3257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A6049-530A-4F12-82A1-B01DE07E4FA4}" type="slidenum">
              <a:rPr lang="es-E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33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EDD7-362F-424E-8D05-26B20C40742F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D0CC-50C3-4B3B-81CD-B366D84025CD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0928574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D5EA4-9E01-4FE7-920D-834E9804FBF0}" type="slidenum">
              <a:rPr lang="es-E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9046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1FC09-00E1-4EE2-9C25-A04B96AC14BC}" type="slidenum">
              <a:rPr lang="es-E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5717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564C4-64CC-4514-8F23-F783E300BD40}" type="slidenum">
              <a:rPr lang="es-E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940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74516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745162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19729F-023D-4A83-8434-75D0FDD9CA7C}" type="slidenum">
              <a:rPr lang="es-E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8506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7150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7856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7037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85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6799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956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EDD7-362F-424E-8D05-26B20C40742F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D0CC-50C3-4B3B-81CD-B366D84025CD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0304908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3470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3577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a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1594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4267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109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EDD7-362F-424E-8D05-26B20C40742F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D0CC-50C3-4B3B-81CD-B366D84025CD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081992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EDD7-362F-424E-8D05-26B20C40742F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D0CC-50C3-4B3B-81CD-B366D84025CD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289140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EDD7-362F-424E-8D05-26B20C40742F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D0CC-50C3-4B3B-81CD-B366D84025CD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38734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EDD7-362F-424E-8D05-26B20C40742F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D0CC-50C3-4B3B-81CD-B366D84025CD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517561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a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EDD7-362F-424E-8D05-26B20C40742F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D0CC-50C3-4B3B-81CD-B366D84025CD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974242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0EDD7-362F-424E-8D05-26B20C40742F}" type="datetimeFigureOut">
              <a:rPr lang="ca-ES" smtClean="0"/>
              <a:t>6/6/2018</a:t>
            </a:fld>
            <a:endParaRPr lang="ca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a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9D0CC-50C3-4B3B-81CD-B366D84025CD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869074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79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43000"/>
            <a:ext cx="10972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27200" y="624840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9600" y="6248400"/>
            <a:ext cx="101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59FBC5-AD8E-4168-A345-DD0E6BD8D90B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  <p:sp>
        <p:nvSpPr>
          <p:cNvPr id="2" name="Rectangle 9"/>
          <p:cNvSpPr>
            <a:spLocks noChangeArrowheads="1"/>
          </p:cNvSpPr>
          <p:nvPr userDrawn="1"/>
        </p:nvSpPr>
        <p:spPr bwMode="auto">
          <a:xfrm>
            <a:off x="431801" y="6092825"/>
            <a:ext cx="2688167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a-ES" sz="1800">
              <a:solidFill>
                <a:srgbClr val="000000"/>
              </a:solidFill>
            </a:endParaRPr>
          </a:p>
        </p:txBody>
      </p:sp>
      <p:sp>
        <p:nvSpPr>
          <p:cNvPr id="1031" name="Line 13"/>
          <p:cNvSpPr>
            <a:spLocks noChangeShapeType="1"/>
          </p:cNvSpPr>
          <p:nvPr userDrawn="1"/>
        </p:nvSpPr>
        <p:spPr bwMode="auto">
          <a:xfrm>
            <a:off x="0" y="908050"/>
            <a:ext cx="8976784" cy="0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a-ES" sz="1800">
              <a:solidFill>
                <a:srgbClr val="000000"/>
              </a:solidFill>
            </a:endParaRPr>
          </a:p>
        </p:txBody>
      </p:sp>
      <p:sp>
        <p:nvSpPr>
          <p:cNvPr id="1032" name="Line 14"/>
          <p:cNvSpPr>
            <a:spLocks noChangeShapeType="1"/>
          </p:cNvSpPr>
          <p:nvPr userDrawn="1"/>
        </p:nvSpPr>
        <p:spPr bwMode="auto">
          <a:xfrm>
            <a:off x="8976784" y="908050"/>
            <a:ext cx="3215216" cy="0"/>
          </a:xfrm>
          <a:prstGeom prst="line">
            <a:avLst/>
          </a:prstGeom>
          <a:noFill/>
          <a:ln w="25400">
            <a:solidFill>
              <a:srgbClr val="0039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a-ES" sz="1800">
              <a:solidFill>
                <a:srgbClr val="000000"/>
              </a:solidFill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10972800" y="6400800"/>
            <a:ext cx="304800" cy="228600"/>
          </a:xfrm>
          <a:prstGeom prst="rect">
            <a:avLst/>
          </a:prstGeom>
          <a:noFill/>
          <a:ln w="19050">
            <a:solidFill>
              <a:srgbClr val="EA852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a-ES" sz="1800">
              <a:solidFill>
                <a:srgbClr val="000000"/>
              </a:solidFill>
            </a:endParaRPr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11379200" y="6400800"/>
            <a:ext cx="304800" cy="228600"/>
          </a:xfrm>
          <a:prstGeom prst="rect">
            <a:avLst/>
          </a:prstGeom>
          <a:solidFill>
            <a:srgbClr val="0039A6"/>
          </a:solidFill>
          <a:ln w="19050">
            <a:solidFill>
              <a:srgbClr val="0039A6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a-E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7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9A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9A6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9A6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9A6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9A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0039A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0039A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0039A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0039A6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bg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bg2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60999-0448-47EC-ACF3-2F6EF6C1977B}" type="datetimeFigureOut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6/6/2018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D5081-F0C7-43B3-B7FE-4FD3A9431C9D}" type="slidenum">
              <a:rPr lang="ca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467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rechos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hyperlink" Target="http://www.rechosp.org/" TargetMode="External"/><Relationship Id="rId1" Type="http://schemas.openxmlformats.org/officeDocument/2006/relationships/slideLayout" Target="../slideLayouts/slideLayout2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1952625" y="285750"/>
            <a:ext cx="8305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20000"/>
              </a:spcBef>
            </a:pPr>
            <a:endParaRPr lang="ca-ES" sz="2000" b="1">
              <a:solidFill>
                <a:prstClr val="black"/>
              </a:solidFill>
              <a:latin typeface="Verdana" pitchFamily="34" charset="0"/>
            </a:endParaRPr>
          </a:p>
        </p:txBody>
      </p:sp>
      <p:pic>
        <p:nvPicPr>
          <p:cNvPr id="1033" name="9 Imagen" descr="logo_rech_es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36"/>
          <a:stretch/>
        </p:blipFill>
        <p:spPr bwMode="auto">
          <a:xfrm>
            <a:off x="9130083" y="231180"/>
            <a:ext cx="2477676" cy="55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535328" y="6297637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dirty="0">
                <a:solidFill>
                  <a:prstClr val="black"/>
                </a:solidFill>
              </a:rPr>
              <a:t>Murcia, </a:t>
            </a:r>
            <a:r>
              <a:rPr lang="ca-ES" sz="1600" dirty="0" err="1">
                <a:solidFill>
                  <a:prstClr val="black"/>
                </a:solidFill>
              </a:rPr>
              <a:t>junio</a:t>
            </a:r>
            <a:r>
              <a:rPr lang="ca-ES" sz="1600" dirty="0">
                <a:solidFill>
                  <a:prstClr val="black"/>
                </a:solidFill>
              </a:rPr>
              <a:t> 2018</a:t>
            </a:r>
          </a:p>
        </p:txBody>
      </p:sp>
      <p:sp>
        <p:nvSpPr>
          <p:cNvPr id="2" name="1 Rectángulo"/>
          <p:cNvSpPr/>
          <p:nvPr/>
        </p:nvSpPr>
        <p:spPr>
          <a:xfrm>
            <a:off x="1501630" y="1576130"/>
            <a:ext cx="97480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2800" dirty="0" err="1">
                <a:solidFill>
                  <a:prstClr val="black"/>
                </a:solidFill>
              </a:rPr>
              <a:t>Herramientas</a:t>
            </a:r>
            <a:r>
              <a:rPr lang="ca-ES" sz="2800" dirty="0">
                <a:solidFill>
                  <a:prstClr val="black"/>
                </a:solidFill>
              </a:rPr>
              <a:t> para la </a:t>
            </a:r>
            <a:r>
              <a:rPr lang="ca-ES" sz="2800" dirty="0" err="1">
                <a:solidFill>
                  <a:prstClr val="black"/>
                </a:solidFill>
              </a:rPr>
              <a:t>mejora</a:t>
            </a:r>
            <a:r>
              <a:rPr lang="ca-ES" sz="2800" dirty="0">
                <a:solidFill>
                  <a:prstClr val="black"/>
                </a:solidFill>
              </a:rPr>
              <a:t> de la </a:t>
            </a:r>
            <a:r>
              <a:rPr lang="ca-ES" sz="2800" dirty="0" err="1">
                <a:solidFill>
                  <a:prstClr val="black"/>
                </a:solidFill>
              </a:rPr>
              <a:t>gestión</a:t>
            </a:r>
            <a:r>
              <a:rPr lang="ca-ES" sz="2800" dirty="0">
                <a:solidFill>
                  <a:prstClr val="black"/>
                </a:solidFill>
              </a:rPr>
              <a:t> clínica </a:t>
            </a:r>
            <a:r>
              <a:rPr lang="ca-ES" sz="2800" dirty="0" err="1">
                <a:solidFill>
                  <a:prstClr val="black"/>
                </a:solidFill>
              </a:rPr>
              <a:t>basadas</a:t>
            </a:r>
            <a:r>
              <a:rPr lang="ca-ES" sz="2800" dirty="0">
                <a:solidFill>
                  <a:prstClr val="black"/>
                </a:solidFill>
              </a:rPr>
              <a:t> en </a:t>
            </a:r>
            <a:r>
              <a:rPr lang="ca-ES" sz="2800" dirty="0" err="1">
                <a:solidFill>
                  <a:prstClr val="black"/>
                </a:solidFill>
              </a:rPr>
              <a:t>información</a:t>
            </a:r>
            <a:r>
              <a:rPr lang="ca-ES" sz="2800" dirty="0">
                <a:solidFill>
                  <a:prstClr val="black"/>
                </a:solidFill>
              </a:rPr>
              <a:t> de costes  (</a:t>
            </a:r>
            <a:r>
              <a:rPr lang="ca-ES" sz="2800" dirty="0" err="1">
                <a:solidFill>
                  <a:prstClr val="black"/>
                </a:solidFill>
              </a:rPr>
              <a:t>Proyecto</a:t>
            </a:r>
            <a:r>
              <a:rPr lang="ca-ES" sz="2800" dirty="0">
                <a:solidFill>
                  <a:prstClr val="black"/>
                </a:solidFill>
              </a:rPr>
              <a:t> RECH)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2135561" y="2406499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prstClr val="black"/>
                </a:solidFill>
              </a:rPr>
              <a:t>Francesc Cots</a:t>
            </a:r>
          </a:p>
          <a:p>
            <a:pPr algn="ctr"/>
            <a:r>
              <a:rPr lang="ca-ES" dirty="0">
                <a:solidFill>
                  <a:prstClr val="black"/>
                </a:solidFill>
              </a:rPr>
              <a:t>Director de Control de Gestió PSMar</a:t>
            </a:r>
          </a:p>
          <a:p>
            <a:pPr algn="ctr"/>
            <a:r>
              <a:rPr lang="ca-ES" dirty="0" err="1">
                <a:solidFill>
                  <a:prstClr val="black"/>
                </a:solidFill>
              </a:rPr>
              <a:t>Investgador</a:t>
            </a:r>
            <a:r>
              <a:rPr lang="ca-ES" dirty="0">
                <a:solidFill>
                  <a:prstClr val="black"/>
                </a:solidFill>
              </a:rPr>
              <a:t> Fundació IMIM 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806" y="3642269"/>
            <a:ext cx="6251745" cy="2903935"/>
          </a:xfrm>
          <a:prstGeom prst="rect">
            <a:avLst/>
          </a:prstGeom>
        </p:spPr>
      </p:pic>
      <p:pic>
        <p:nvPicPr>
          <p:cNvPr id="9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101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9150" y="71414"/>
            <a:ext cx="10972800" cy="5715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 fontAlgn="base">
              <a:lnSpc>
                <a:spcPct val="90000"/>
              </a:lnSpc>
              <a:spcAft>
                <a:spcPct val="0"/>
              </a:spcAft>
            </a:pPr>
            <a:r>
              <a:rPr lang="es-ES" sz="32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Definición de las 5 categorías de coste comunes con la BBDD RECH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67608" y="1916832"/>
            <a:ext cx="7527210" cy="2643776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s-ES" sz="1800" b="1" dirty="0">
                <a:latin typeface="Calibri" pitchFamily="34" charset="0"/>
                <a:cs typeface="Calibri" pitchFamily="34" charset="0"/>
              </a:rPr>
              <a:t>Modelización de las 5 distintas categorías de coste identificadas en la BBDD RECH</a:t>
            </a:r>
          </a:p>
          <a:p>
            <a:pPr lvl="1">
              <a:buFont typeface="Wingdings" pitchFamily="2" charset="2"/>
              <a:buChar char="Ø"/>
            </a:pPr>
            <a:r>
              <a:rPr lang="es-ES_tradnl" sz="1800" dirty="0">
                <a:latin typeface="Calibri" pitchFamily="34" charset="0"/>
                <a:cs typeface="Calibri" pitchFamily="34" charset="0"/>
              </a:rPr>
              <a:t>Hospitalización y costes directos</a:t>
            </a:r>
            <a:endParaRPr lang="es-ES" sz="1800" dirty="0">
              <a:latin typeface="Calibri" pitchFamily="34" charset="0"/>
              <a:cs typeface="Calibri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s-ES_tradnl" sz="1800" dirty="0">
                <a:latin typeface="Calibri" pitchFamily="34" charset="0"/>
                <a:cs typeface="Calibri" pitchFamily="34" charset="0"/>
              </a:rPr>
              <a:t>Bloque quirúrgico</a:t>
            </a:r>
          </a:p>
          <a:p>
            <a:pPr lvl="1">
              <a:buFont typeface="Wingdings" pitchFamily="2" charset="2"/>
              <a:buChar char="Ø"/>
            </a:pPr>
            <a:r>
              <a:rPr lang="es-ES_tradnl" sz="1800" dirty="0">
                <a:latin typeface="Calibri" pitchFamily="34" charset="0"/>
                <a:cs typeface="Calibri" pitchFamily="34" charset="0"/>
              </a:rPr>
              <a:t>Prótesis</a:t>
            </a:r>
          </a:p>
          <a:p>
            <a:pPr lvl="1">
              <a:buFont typeface="Wingdings" pitchFamily="2" charset="2"/>
              <a:buChar char="Ø"/>
            </a:pPr>
            <a:r>
              <a:rPr lang="es-ES_tradnl" sz="1800" dirty="0">
                <a:latin typeface="Calibri" pitchFamily="34" charset="0"/>
                <a:cs typeface="Calibri" pitchFamily="34" charset="0"/>
              </a:rPr>
              <a:t>Farmacia</a:t>
            </a:r>
          </a:p>
          <a:p>
            <a:pPr lvl="1">
              <a:buFont typeface="Wingdings" pitchFamily="2" charset="2"/>
              <a:buChar char="Ø"/>
            </a:pPr>
            <a:r>
              <a:rPr lang="es-ES_tradnl" sz="1800" dirty="0">
                <a:latin typeface="Calibri" pitchFamily="34" charset="0"/>
                <a:cs typeface="Calibri" pitchFamily="34" charset="0"/>
              </a:rPr>
              <a:t>Radiología</a:t>
            </a:r>
            <a:endParaRPr lang="es-ES" sz="1800" dirty="0">
              <a:latin typeface="Calibri" pitchFamily="34" charset="0"/>
              <a:cs typeface="Calibri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es-ES" sz="1800" dirty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es-ES" sz="1800" b="1" dirty="0">
              <a:latin typeface="Calibri" pitchFamily="34" charset="0"/>
              <a:cs typeface="Calibri" pitchFamily="34" charset="0"/>
            </a:endParaRPr>
          </a:p>
          <a:p>
            <a:endParaRPr lang="es-ES" sz="1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34 CuadroTexto"/>
          <p:cNvSpPr txBox="1"/>
          <p:nvPr/>
        </p:nvSpPr>
        <p:spPr>
          <a:xfrm>
            <a:off x="1706492" y="4853122"/>
            <a:ext cx="519492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ES" kern="0" dirty="0">
                <a:solidFill>
                  <a:sysClr val="windowText" lastClr="000000"/>
                </a:solidFill>
              </a:rPr>
              <a:t>Modelos GLM del logaritmo del coste</a:t>
            </a: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6960096" y="3933057"/>
            <a:ext cx="3384376" cy="189136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  <a:defRPr/>
            </a:pPr>
            <a:r>
              <a:rPr lang="es-ES" sz="1100" b="1" kern="0" dirty="0">
                <a:solidFill>
                  <a:srgbClr val="000000"/>
                </a:solidFill>
                <a:latin typeface="+mj-lt"/>
              </a:rPr>
              <a:t>Inclusión de ponderaciones especificas para cada categoría de coste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s-ES" sz="1100" b="1" kern="0" dirty="0">
                <a:solidFill>
                  <a:srgbClr val="000000"/>
                </a:solidFill>
                <a:latin typeface="+mj-lt"/>
              </a:rPr>
              <a:t>Definición de las combinaciones por procedimientos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s-ES_tradnl" sz="1100" b="1" kern="0" dirty="0">
                <a:solidFill>
                  <a:srgbClr val="000000"/>
                </a:solidFill>
                <a:latin typeface="+mj-lt"/>
              </a:rPr>
              <a:t>Variables de nivel de paciente (Edad, sexo, severidad)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s-ES_tradnl" sz="1100" b="1" kern="0" dirty="0">
                <a:solidFill>
                  <a:srgbClr val="000000"/>
                </a:solidFill>
                <a:latin typeface="+mj-lt"/>
              </a:rPr>
              <a:t>Variable de proceso(tipo de alta)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s-ES_tradnl" sz="1100" b="1" kern="0" dirty="0">
                <a:solidFill>
                  <a:srgbClr val="000000"/>
                </a:solidFill>
                <a:latin typeface="+mj-lt"/>
              </a:rPr>
              <a:t>Catálogo de tiempos quirúrgicos</a:t>
            </a:r>
          </a:p>
          <a:p>
            <a:pPr>
              <a:buFont typeface="Wingdings" pitchFamily="2" charset="2"/>
              <a:buChar char="Ø"/>
              <a:defRPr/>
            </a:pPr>
            <a:endParaRPr lang="es-ES" sz="1200" b="1" kern="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8" name="Imat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6262" y="125558"/>
            <a:ext cx="792549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27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62657" y="-172192"/>
            <a:ext cx="10515600" cy="132556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es-ES" sz="32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RECH: Pesos y Costes por GRD del SNS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-29" t="-884" r="-1"/>
          <a:stretch/>
        </p:blipFill>
        <p:spPr>
          <a:xfrm>
            <a:off x="1562657" y="1340768"/>
            <a:ext cx="9069847" cy="4896544"/>
          </a:xfrm>
          <a:prstGeom prst="rect">
            <a:avLst/>
          </a:prstGeom>
        </p:spPr>
      </p:pic>
      <p:pic>
        <p:nvPicPr>
          <p:cNvPr id="3" name="Imat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8078" y="161378"/>
            <a:ext cx="786452" cy="658425"/>
          </a:xfrm>
          <a:prstGeom prst="rect">
            <a:avLst/>
          </a:prstGeom>
        </p:spPr>
      </p:pic>
      <p:pic>
        <p:nvPicPr>
          <p:cNvPr id="6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49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uadreDeText 3"/>
          <p:cNvSpPr txBox="1"/>
          <p:nvPr/>
        </p:nvSpPr>
        <p:spPr>
          <a:xfrm>
            <a:off x="272263" y="5353719"/>
            <a:ext cx="108803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800" b="1" dirty="0"/>
              <a:t>1258 * 4     </a:t>
            </a:r>
            <a:r>
              <a:rPr lang="ca-ES" sz="2800" b="1" dirty="0" err="1"/>
              <a:t>Tarifas</a:t>
            </a:r>
            <a:r>
              <a:rPr lang="ca-ES" sz="2800" b="1" dirty="0"/>
              <a:t> </a:t>
            </a:r>
            <a:r>
              <a:rPr lang="ca-ES" sz="2800" b="1" dirty="0" err="1"/>
              <a:t>Hospitalización</a:t>
            </a:r>
            <a:endParaRPr lang="ca-ES" sz="2800" b="1" dirty="0"/>
          </a:p>
          <a:p>
            <a:r>
              <a:rPr lang="ca-ES" sz="2800" b="1" dirty="0"/>
              <a:t>128   * 4     </a:t>
            </a:r>
            <a:r>
              <a:rPr lang="ca-ES" sz="2800" b="1" dirty="0" err="1"/>
              <a:t>Tarifas</a:t>
            </a:r>
            <a:r>
              <a:rPr lang="ca-ES" sz="2800" b="1" dirty="0"/>
              <a:t> CMA</a:t>
            </a:r>
          </a:p>
          <a:p>
            <a:endParaRPr lang="ca-ES" sz="2400" dirty="0"/>
          </a:p>
        </p:txBody>
      </p:sp>
      <p:sp>
        <p:nvSpPr>
          <p:cNvPr id="7" name="Fletxa dreta 6"/>
          <p:cNvSpPr/>
          <p:nvPr/>
        </p:nvSpPr>
        <p:spPr>
          <a:xfrm>
            <a:off x="5488114" y="5730374"/>
            <a:ext cx="907552" cy="3485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sz="2400"/>
          </a:p>
        </p:txBody>
      </p:sp>
      <p:sp>
        <p:nvSpPr>
          <p:cNvPr id="8" name="QuadreDeText 7"/>
          <p:cNvSpPr txBox="1"/>
          <p:nvPr/>
        </p:nvSpPr>
        <p:spPr>
          <a:xfrm>
            <a:off x="5712429" y="4922832"/>
            <a:ext cx="66696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5.550 </a:t>
            </a:r>
            <a:r>
              <a:rPr lang="ca-ES" sz="36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tarifas</a:t>
            </a:r>
            <a:r>
              <a:rPr lang="ca-ES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</a:t>
            </a:r>
            <a:r>
              <a:rPr lang="ca-ES" sz="36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hospitalización</a:t>
            </a:r>
            <a:r>
              <a:rPr lang="ca-ES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para el SNS,</a:t>
            </a:r>
          </a:p>
          <a:p>
            <a:pPr algn="ctr"/>
            <a:r>
              <a:rPr lang="ca-ES" sz="36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reajustables</a:t>
            </a:r>
            <a:r>
              <a:rPr lang="ca-ES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para cada CCAA...</a:t>
            </a:r>
          </a:p>
        </p:txBody>
      </p:sp>
      <p:graphicFrame>
        <p:nvGraphicFramePr>
          <p:cNvPr id="9" name="Tau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014394"/>
              </p:ext>
            </p:extLst>
          </p:nvPr>
        </p:nvGraphicFramePr>
        <p:xfrm>
          <a:off x="1695240" y="1426872"/>
          <a:ext cx="8493300" cy="3304554"/>
        </p:xfrm>
        <a:graphic>
          <a:graphicData uri="http://schemas.openxmlformats.org/drawingml/2006/table">
            <a:tbl>
              <a:tblPr/>
              <a:tblGrid>
                <a:gridCol w="1179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41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56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13697"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Tipo Alta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Altas</a:t>
                      </a:r>
                      <a:endParaRPr lang="ca-E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Coste</a:t>
                      </a:r>
                      <a:r>
                        <a:rPr lang="ca-E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ca-ES" sz="3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medio</a:t>
                      </a:r>
                      <a:r>
                        <a:rPr lang="ca-E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ca-ES" sz="3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estimado</a:t>
                      </a:r>
                      <a:endParaRPr lang="ca-E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Coste</a:t>
                      </a:r>
                      <a:r>
                        <a:rPr lang="ca-E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</a:t>
                      </a:r>
                    </a:p>
                    <a:p>
                      <a:pPr algn="ctr" fontAlgn="b"/>
                      <a:r>
                        <a:rPr lang="ca-E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M€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619"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6.821.027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4.555 €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31.070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619"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1.357.719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1.028 €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1.396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3619"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8.178.746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3.970 €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a-E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32.466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" name="Picture 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210" y="118399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1032" y="-15836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ítulo 1"/>
          <p:cNvSpPr>
            <a:spLocks noGrp="1"/>
          </p:cNvSpPr>
          <p:nvPr>
            <p:ph type="title"/>
          </p:nvPr>
        </p:nvSpPr>
        <p:spPr>
          <a:xfrm>
            <a:off x="1676400" y="-114135"/>
            <a:ext cx="10515600" cy="132556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es-ES" sz="32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RECH: Pesos y Costes por GRD del SNS</a:t>
            </a:r>
          </a:p>
        </p:txBody>
      </p:sp>
      <p:pic>
        <p:nvPicPr>
          <p:cNvPr id="11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13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34916" y="2413733"/>
            <a:ext cx="10545884" cy="1476096"/>
          </a:xfrm>
        </p:spPr>
        <p:txBody>
          <a:bodyPr>
            <a:normAutofit/>
          </a:bodyPr>
          <a:lstStyle/>
          <a:p>
            <a:pPr algn="ctr"/>
            <a:r>
              <a:rPr lang="es-ES" noProof="0" dirty="0"/>
              <a:t>Ejemplo: Sustitución de Articulación de Rodilla</a:t>
            </a:r>
          </a:p>
        </p:txBody>
      </p:sp>
      <p:pic>
        <p:nvPicPr>
          <p:cNvPr id="3" name="Imat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1763" y="195943"/>
            <a:ext cx="792549" cy="670618"/>
          </a:xfrm>
          <a:prstGeom prst="rect">
            <a:avLst/>
          </a:prstGeom>
        </p:spPr>
      </p:pic>
      <p:pic>
        <p:nvPicPr>
          <p:cNvPr id="4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163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25880" y="61121"/>
            <a:ext cx="10512360" cy="744754"/>
          </a:xfrm>
        </p:spPr>
        <p:txBody>
          <a:bodyPr/>
          <a:lstStyle/>
          <a:p>
            <a:pPr algn="ctr"/>
            <a:r>
              <a:rPr lang="ca-ES" b="1" noProof="0" dirty="0">
                <a:solidFill>
                  <a:schemeClr val="accent1">
                    <a:lumMod val="50000"/>
                  </a:schemeClr>
                </a:solidFill>
              </a:rPr>
              <a:t>Resumen por Tipo de Hospital</a:t>
            </a:r>
          </a:p>
        </p:txBody>
      </p:sp>
      <p:graphicFrame>
        <p:nvGraphicFramePr>
          <p:cNvPr id="13" name="Tau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865343"/>
              </p:ext>
            </p:extLst>
          </p:nvPr>
        </p:nvGraphicFramePr>
        <p:xfrm>
          <a:off x="9052165" y="873908"/>
          <a:ext cx="2289603" cy="24905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9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2792"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b="1" u="none" strike="noStrike" dirty="0">
                          <a:effectLst/>
                        </a:rPr>
                        <a:t>Coste Medio (</a:t>
                      </a:r>
                      <a:r>
                        <a:rPr lang="es-ES" sz="2000" b="1" u="none" strike="noStrike" dirty="0" err="1">
                          <a:effectLst/>
                        </a:rPr>
                        <a:t>Inef</a:t>
                      </a:r>
                      <a:r>
                        <a:rPr lang="es-ES" sz="2000" b="1" u="none" strike="noStrike" dirty="0">
                          <a:effectLst/>
                        </a:rPr>
                        <a:t> %</a:t>
                      </a:r>
                      <a:r>
                        <a:rPr lang="es-ES" sz="1800" b="1" u="none" strike="noStrike" dirty="0">
                          <a:effectLst/>
                        </a:rPr>
                        <a:t>)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430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6.650 (8.38%)</a:t>
                      </a:r>
                      <a:endParaRPr lang="es-ES" sz="2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430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7.084 (9.6%)</a:t>
                      </a:r>
                      <a:endParaRPr lang="es-ES" sz="2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430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8.767 (7.08%)</a:t>
                      </a:r>
                      <a:endParaRPr lang="es-ES" sz="2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9430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8.653 (11.29%)</a:t>
                      </a:r>
                      <a:endParaRPr lang="es-ES" sz="2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4" name="Tau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405380"/>
              </p:ext>
            </p:extLst>
          </p:nvPr>
        </p:nvGraphicFramePr>
        <p:xfrm>
          <a:off x="594360" y="848750"/>
          <a:ext cx="2708910" cy="25156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8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29892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Tipo de Hospital</a:t>
                      </a:r>
                      <a:endParaRPr lang="es-ES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 – Pequeños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602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 – Generales</a:t>
                      </a:r>
                      <a:endParaRPr lang="es-ES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592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 –</a:t>
                      </a:r>
                      <a:r>
                        <a:rPr lang="es-ES" sz="2400" b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s-ES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Referencia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0296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4 – Alta Tecnología</a:t>
                      </a:r>
                      <a:endParaRPr lang="es-ES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5" name="Tabla 9"/>
          <p:cNvGraphicFramePr>
            <a:graphicFrameLocks noGrp="1"/>
          </p:cNvGraphicFramePr>
          <p:nvPr>
            <p:extLst/>
          </p:nvPr>
        </p:nvGraphicFramePr>
        <p:xfrm>
          <a:off x="1162382" y="5974538"/>
          <a:ext cx="9964654" cy="5807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6965">
                  <a:extLst>
                    <a:ext uri="{9D8B030D-6E8A-4147-A177-3AD203B41FA5}">
                      <a16:colId xmlns:a16="http://schemas.microsoft.com/office/drawing/2014/main" val="440597911"/>
                    </a:ext>
                  </a:extLst>
                </a:gridCol>
                <a:gridCol w="1262479">
                  <a:extLst>
                    <a:ext uri="{9D8B030D-6E8A-4147-A177-3AD203B41FA5}">
                      <a16:colId xmlns:a16="http://schemas.microsoft.com/office/drawing/2014/main" val="3040098711"/>
                    </a:ext>
                  </a:extLst>
                </a:gridCol>
                <a:gridCol w="1529690">
                  <a:extLst>
                    <a:ext uri="{9D8B030D-6E8A-4147-A177-3AD203B41FA5}">
                      <a16:colId xmlns:a16="http://schemas.microsoft.com/office/drawing/2014/main" val="1724487252"/>
                    </a:ext>
                  </a:extLst>
                </a:gridCol>
                <a:gridCol w="1217206">
                  <a:extLst>
                    <a:ext uri="{9D8B030D-6E8A-4147-A177-3AD203B41FA5}">
                      <a16:colId xmlns:a16="http://schemas.microsoft.com/office/drawing/2014/main" val="965717099"/>
                    </a:ext>
                  </a:extLst>
                </a:gridCol>
                <a:gridCol w="1480841">
                  <a:extLst>
                    <a:ext uri="{9D8B030D-6E8A-4147-A177-3AD203B41FA5}">
                      <a16:colId xmlns:a16="http://schemas.microsoft.com/office/drawing/2014/main" val="2251947644"/>
                    </a:ext>
                  </a:extLst>
                </a:gridCol>
                <a:gridCol w="1580707">
                  <a:extLst>
                    <a:ext uri="{9D8B030D-6E8A-4147-A177-3AD203B41FA5}">
                      <a16:colId xmlns:a16="http://schemas.microsoft.com/office/drawing/2014/main" val="2221135639"/>
                    </a:ext>
                  </a:extLst>
                </a:gridCol>
                <a:gridCol w="1806766">
                  <a:extLst>
                    <a:ext uri="{9D8B030D-6E8A-4147-A177-3AD203B41FA5}">
                      <a16:colId xmlns:a16="http://schemas.microsoft.com/office/drawing/2014/main" val="3308822125"/>
                    </a:ext>
                  </a:extLst>
                </a:gridCol>
              </a:tblGrid>
              <a:tr h="580799"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u="none" strike="noStrike" dirty="0">
                          <a:effectLst/>
                        </a:rPr>
                        <a:t>1.894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u="none" strike="noStrike" dirty="0">
                          <a:effectLst/>
                        </a:rPr>
                        <a:t>5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4,93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u="none" strike="noStrike" dirty="0">
                          <a:effectLst/>
                        </a:rPr>
                        <a:t>4,72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u="none" strike="noStrike" dirty="0">
                          <a:effectLst/>
                        </a:rPr>
                        <a:t>13.330.996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u="none" strike="noStrike" dirty="0">
                          <a:effectLst/>
                        </a:rPr>
                        <a:t>13.091.679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7.039</a:t>
                      </a:r>
                      <a:r>
                        <a:rPr lang="es-ES" sz="2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s-ES" sz="24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(1.8%)</a:t>
                      </a:r>
                      <a:endParaRPr lang="es-ES" sz="24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40577604"/>
                  </a:ext>
                </a:extLst>
              </a:tr>
            </a:tbl>
          </a:graphicData>
        </a:graphic>
      </p:graphicFrame>
      <p:graphicFrame>
        <p:nvGraphicFramePr>
          <p:cNvPr id="16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535862"/>
              </p:ext>
            </p:extLst>
          </p:nvPr>
        </p:nvGraphicFramePr>
        <p:xfrm>
          <a:off x="1162383" y="4079431"/>
          <a:ext cx="9964653" cy="16757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0752">
                  <a:extLst>
                    <a:ext uri="{9D8B030D-6E8A-4147-A177-3AD203B41FA5}">
                      <a16:colId xmlns:a16="http://schemas.microsoft.com/office/drawing/2014/main" val="2723734"/>
                    </a:ext>
                  </a:extLst>
                </a:gridCol>
                <a:gridCol w="1172878">
                  <a:extLst>
                    <a:ext uri="{9D8B030D-6E8A-4147-A177-3AD203B41FA5}">
                      <a16:colId xmlns:a16="http://schemas.microsoft.com/office/drawing/2014/main" val="111603955"/>
                    </a:ext>
                  </a:extLst>
                </a:gridCol>
                <a:gridCol w="1566408">
                  <a:extLst>
                    <a:ext uri="{9D8B030D-6E8A-4147-A177-3AD203B41FA5}">
                      <a16:colId xmlns:a16="http://schemas.microsoft.com/office/drawing/2014/main" val="833281483"/>
                    </a:ext>
                  </a:extLst>
                </a:gridCol>
                <a:gridCol w="1149037">
                  <a:extLst>
                    <a:ext uri="{9D8B030D-6E8A-4147-A177-3AD203B41FA5}">
                      <a16:colId xmlns:a16="http://schemas.microsoft.com/office/drawing/2014/main" val="1319686336"/>
                    </a:ext>
                  </a:extLst>
                </a:gridCol>
                <a:gridCol w="1552727">
                  <a:extLst>
                    <a:ext uri="{9D8B030D-6E8A-4147-A177-3AD203B41FA5}">
                      <a16:colId xmlns:a16="http://schemas.microsoft.com/office/drawing/2014/main" val="1642161259"/>
                    </a:ext>
                  </a:extLst>
                </a:gridCol>
                <a:gridCol w="1582378">
                  <a:extLst>
                    <a:ext uri="{9D8B030D-6E8A-4147-A177-3AD203B41FA5}">
                      <a16:colId xmlns:a16="http://schemas.microsoft.com/office/drawing/2014/main" val="3525995512"/>
                    </a:ext>
                  </a:extLst>
                </a:gridCol>
                <a:gridCol w="1790473">
                  <a:extLst>
                    <a:ext uri="{9D8B030D-6E8A-4147-A177-3AD203B41FA5}">
                      <a16:colId xmlns:a16="http://schemas.microsoft.com/office/drawing/2014/main" val="1669510082"/>
                    </a:ext>
                  </a:extLst>
                </a:gridCol>
              </a:tblGrid>
              <a:tr h="72608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Altas</a:t>
                      </a:r>
                      <a:endParaRPr lang="es-ES" sz="1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Hospitales</a:t>
                      </a:r>
                      <a:endParaRPr lang="es-ES" sz="1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Estancia Media</a:t>
                      </a:r>
                      <a:endParaRPr lang="es-ES" sz="1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Estancia </a:t>
                      </a:r>
                      <a:r>
                        <a:rPr lang="es-ES" sz="18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Benchmark</a:t>
                      </a:r>
                      <a:endParaRPr lang="es-ES" sz="1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Coste Global</a:t>
                      </a:r>
                      <a:endParaRPr lang="es-ES" sz="1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Benchmark</a:t>
                      </a:r>
                      <a:r>
                        <a:rPr lang="es-ES" sz="1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Global</a:t>
                      </a:r>
                      <a:endParaRPr lang="es-ES" sz="1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Coste Medio</a:t>
                      </a:r>
                      <a:r>
                        <a:rPr lang="es-ES" sz="1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(</a:t>
                      </a:r>
                      <a:r>
                        <a:rPr lang="es-ES" sz="14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Inef</a:t>
                      </a:r>
                      <a:r>
                        <a:rPr lang="es-ES" sz="1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%)</a:t>
                      </a:r>
                      <a:endParaRPr lang="es-ES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163694"/>
                  </a:ext>
                </a:extLst>
              </a:tr>
              <a:tr h="329808">
                <a:tc>
                  <a:txBody>
                    <a:bodyPr/>
                    <a:lstStyle/>
                    <a:p>
                      <a:pPr algn="ctr" fontAlgn="b"/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E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ES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ES" sz="2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9850"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u="none" strike="noStrike" dirty="0">
                          <a:effectLst/>
                        </a:rPr>
                        <a:t>18.466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u="none" strike="noStrike" dirty="0">
                          <a:effectLst/>
                        </a:rPr>
                        <a:t>49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6,00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u="none" strike="noStrike" dirty="0">
                          <a:effectLst/>
                        </a:rPr>
                        <a:t>4,78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u="none" strike="noStrike" dirty="0">
                          <a:effectLst/>
                        </a:rPr>
                        <a:t>144.413.096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u="none" strike="noStrike" dirty="0">
                          <a:effectLst/>
                        </a:rPr>
                        <a:t>131.605.187</a:t>
                      </a:r>
                      <a:endParaRPr lang="es-E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7.820</a:t>
                      </a:r>
                      <a:r>
                        <a:rPr lang="es-ES" sz="2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 (8.87%)</a:t>
                      </a:r>
                      <a:endParaRPr lang="es-ES" sz="2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08583868"/>
                  </a:ext>
                </a:extLst>
              </a:tr>
            </a:tbl>
          </a:graphicData>
        </a:graphic>
      </p:graphicFrame>
      <p:graphicFrame>
        <p:nvGraphicFramePr>
          <p:cNvPr id="17" name="Taul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268546"/>
              </p:ext>
            </p:extLst>
          </p:nvPr>
        </p:nvGraphicFramePr>
        <p:xfrm>
          <a:off x="3550098" y="873908"/>
          <a:ext cx="2016311" cy="24905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6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7243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Estancia Media</a:t>
                      </a:r>
                      <a:endParaRPr lang="es-ES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317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6,15</a:t>
                      </a:r>
                      <a:endParaRPr lang="es-ES" sz="2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317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5,67</a:t>
                      </a:r>
                      <a:endParaRPr lang="es-ES" sz="2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317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6,30</a:t>
                      </a:r>
                      <a:endParaRPr lang="es-ES" sz="24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317">
                <a:tc>
                  <a:txBody>
                    <a:bodyPr/>
                    <a:lstStyle/>
                    <a:p>
                      <a:pPr algn="ctr" fontAlgn="b"/>
                      <a:r>
                        <a:rPr lang="es-ES" sz="24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6,13</a:t>
                      </a:r>
                      <a:endParaRPr lang="es-ES" sz="2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QuadreDeText 17"/>
          <p:cNvSpPr txBox="1"/>
          <p:nvPr/>
        </p:nvSpPr>
        <p:spPr>
          <a:xfrm>
            <a:off x="3838163" y="5633054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400" b="1" dirty="0"/>
              <a:t>-1,07</a:t>
            </a:r>
          </a:p>
        </p:txBody>
      </p:sp>
      <p:sp>
        <p:nvSpPr>
          <p:cNvPr id="19" name="QuadreDeText 18"/>
          <p:cNvSpPr txBox="1"/>
          <p:nvPr/>
        </p:nvSpPr>
        <p:spPr>
          <a:xfrm>
            <a:off x="9362663" y="5633053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400" b="1" dirty="0"/>
              <a:t>-781</a:t>
            </a:r>
          </a:p>
        </p:txBody>
      </p:sp>
      <p:sp>
        <p:nvSpPr>
          <p:cNvPr id="20" name="QuadreDeText 19"/>
          <p:cNvSpPr txBox="1"/>
          <p:nvPr/>
        </p:nvSpPr>
        <p:spPr>
          <a:xfrm>
            <a:off x="5691253" y="1924476"/>
            <a:ext cx="7886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6600" dirty="0">
                <a:solidFill>
                  <a:schemeClr val="accent1">
                    <a:lumMod val="50000"/>
                  </a:schemeClr>
                </a:solidFill>
              </a:rPr>
              <a:t>=</a:t>
            </a:r>
          </a:p>
        </p:txBody>
      </p:sp>
      <p:sp>
        <p:nvSpPr>
          <p:cNvPr id="21" name="Fletxa corbada a la dreta 20"/>
          <p:cNvSpPr/>
          <p:nvPr/>
        </p:nvSpPr>
        <p:spPr>
          <a:xfrm>
            <a:off x="8241030" y="1771650"/>
            <a:ext cx="548640" cy="1396277"/>
          </a:xfrm>
          <a:prstGeom prst="curved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solidFill>
                <a:schemeClr val="tx1"/>
              </a:solidFill>
            </a:endParaRPr>
          </a:p>
        </p:txBody>
      </p:sp>
      <p:sp>
        <p:nvSpPr>
          <p:cNvPr id="22" name="QuadreDeText 21"/>
          <p:cNvSpPr txBox="1"/>
          <p:nvPr/>
        </p:nvSpPr>
        <p:spPr>
          <a:xfrm>
            <a:off x="0" y="5948767"/>
            <a:ext cx="132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 err="1">
                <a:solidFill>
                  <a:schemeClr val="accent1">
                    <a:lumMod val="50000"/>
                  </a:schemeClr>
                </a:solidFill>
              </a:rPr>
              <a:t>Hospitales</a:t>
            </a:r>
            <a:r>
              <a:rPr lang="ca-ES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ca-ES" b="1" dirty="0" err="1">
                <a:solidFill>
                  <a:schemeClr val="accent1">
                    <a:lumMod val="50000"/>
                  </a:schemeClr>
                </a:solidFill>
              </a:rPr>
              <a:t>bench</a:t>
            </a:r>
            <a:endParaRPr lang="ca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398" y="148650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85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438222DE-4BFE-4F58-AE42-B388B44EBA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82" y="-34636"/>
            <a:ext cx="10287000" cy="6858000"/>
          </a:xfrm>
          <a:prstGeom prst="rect">
            <a:avLst/>
          </a:prstGeom>
        </p:spPr>
      </p:pic>
      <p:sp>
        <p:nvSpPr>
          <p:cNvPr id="2" name="QuadreDeText 1"/>
          <p:cNvSpPr txBox="1"/>
          <p:nvPr/>
        </p:nvSpPr>
        <p:spPr>
          <a:xfrm>
            <a:off x="9452472" y="539827"/>
            <a:ext cx="2566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32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Severidad</a:t>
            </a:r>
            <a:r>
              <a:rPr lang="ca-E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398" y="60514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08" y="4445"/>
            <a:ext cx="3133616" cy="713294"/>
          </a:xfrm>
          <a:prstGeom prst="rect">
            <a:avLst/>
          </a:prstGeom>
        </p:spPr>
      </p:pic>
      <p:sp>
        <p:nvSpPr>
          <p:cNvPr id="6" name="Fletxa cap avall 5"/>
          <p:cNvSpPr/>
          <p:nvPr/>
        </p:nvSpPr>
        <p:spPr>
          <a:xfrm>
            <a:off x="5327243" y="843750"/>
            <a:ext cx="143691" cy="5617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7" name="Fletxa cap avall 6"/>
          <p:cNvSpPr/>
          <p:nvPr/>
        </p:nvSpPr>
        <p:spPr>
          <a:xfrm>
            <a:off x="5615874" y="843750"/>
            <a:ext cx="143691" cy="5617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98947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sp>
        <p:nvSpPr>
          <p:cNvPr id="4" name="QuadreDeText 3"/>
          <p:cNvSpPr txBox="1"/>
          <p:nvPr/>
        </p:nvSpPr>
        <p:spPr>
          <a:xfrm>
            <a:off x="9452472" y="608835"/>
            <a:ext cx="2566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32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Severidad</a:t>
            </a:r>
            <a:r>
              <a:rPr lang="ca-E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046" y="92581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  <p:sp>
        <p:nvSpPr>
          <p:cNvPr id="7" name="Fletxa dreta 6"/>
          <p:cNvSpPr/>
          <p:nvPr/>
        </p:nvSpPr>
        <p:spPr>
          <a:xfrm>
            <a:off x="2965450" y="4070350"/>
            <a:ext cx="1435100" cy="1206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8" name="Fletxa corbada cap avall 7"/>
          <p:cNvSpPr/>
          <p:nvPr/>
        </p:nvSpPr>
        <p:spPr>
          <a:xfrm>
            <a:off x="5708650" y="1504950"/>
            <a:ext cx="260350" cy="33655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54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398" y="148650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058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228087C-C1BD-46EB-81B2-8437FDAE99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70" y="-8626"/>
            <a:ext cx="10287000" cy="6858000"/>
          </a:xfrm>
          <a:prstGeom prst="rect">
            <a:avLst/>
          </a:prstGeom>
        </p:spPr>
      </p:pic>
      <p:sp>
        <p:nvSpPr>
          <p:cNvPr id="4" name="QuadreDeText 3"/>
          <p:cNvSpPr txBox="1"/>
          <p:nvPr/>
        </p:nvSpPr>
        <p:spPr>
          <a:xfrm>
            <a:off x="9625070" y="528810"/>
            <a:ext cx="2566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basal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398" y="148650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92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a-ES" noProof="0" dirty="0"/>
              <a:t>Resumen por Tipo de Hospital y </a:t>
            </a:r>
            <a:r>
              <a:rPr lang="ca-ES" noProof="0" dirty="0" err="1"/>
              <a:t>Severidad</a:t>
            </a:r>
            <a:endParaRPr lang="ca-ES" noProof="0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554899"/>
              </p:ext>
            </p:extLst>
          </p:nvPr>
        </p:nvGraphicFramePr>
        <p:xfrm>
          <a:off x="0" y="1690686"/>
          <a:ext cx="12085503" cy="43204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3137">
                  <a:extLst>
                    <a:ext uri="{9D8B030D-6E8A-4147-A177-3AD203B41FA5}">
                      <a16:colId xmlns:a16="http://schemas.microsoft.com/office/drawing/2014/main" val="2684072428"/>
                    </a:ext>
                  </a:extLst>
                </a:gridCol>
                <a:gridCol w="1251564">
                  <a:extLst>
                    <a:ext uri="{9D8B030D-6E8A-4147-A177-3AD203B41FA5}">
                      <a16:colId xmlns:a16="http://schemas.microsoft.com/office/drawing/2014/main" val="359576776"/>
                    </a:ext>
                  </a:extLst>
                </a:gridCol>
                <a:gridCol w="924076">
                  <a:extLst>
                    <a:ext uri="{9D8B030D-6E8A-4147-A177-3AD203B41FA5}">
                      <a16:colId xmlns:a16="http://schemas.microsoft.com/office/drawing/2014/main" val="2144753858"/>
                    </a:ext>
                  </a:extLst>
                </a:gridCol>
                <a:gridCol w="953137">
                  <a:extLst>
                    <a:ext uri="{9D8B030D-6E8A-4147-A177-3AD203B41FA5}">
                      <a16:colId xmlns:a16="http://schemas.microsoft.com/office/drawing/2014/main" val="2457589007"/>
                    </a:ext>
                  </a:extLst>
                </a:gridCol>
                <a:gridCol w="953137">
                  <a:extLst>
                    <a:ext uri="{9D8B030D-6E8A-4147-A177-3AD203B41FA5}">
                      <a16:colId xmlns:a16="http://schemas.microsoft.com/office/drawing/2014/main" val="269323876"/>
                    </a:ext>
                  </a:extLst>
                </a:gridCol>
                <a:gridCol w="953137">
                  <a:extLst>
                    <a:ext uri="{9D8B030D-6E8A-4147-A177-3AD203B41FA5}">
                      <a16:colId xmlns:a16="http://schemas.microsoft.com/office/drawing/2014/main" val="461581267"/>
                    </a:ext>
                  </a:extLst>
                </a:gridCol>
                <a:gridCol w="953137">
                  <a:extLst>
                    <a:ext uri="{9D8B030D-6E8A-4147-A177-3AD203B41FA5}">
                      <a16:colId xmlns:a16="http://schemas.microsoft.com/office/drawing/2014/main" val="1491999253"/>
                    </a:ext>
                  </a:extLst>
                </a:gridCol>
                <a:gridCol w="953137">
                  <a:extLst>
                    <a:ext uri="{9D8B030D-6E8A-4147-A177-3AD203B41FA5}">
                      <a16:colId xmlns:a16="http://schemas.microsoft.com/office/drawing/2014/main" val="2214767955"/>
                    </a:ext>
                  </a:extLst>
                </a:gridCol>
                <a:gridCol w="1331630">
                  <a:extLst>
                    <a:ext uri="{9D8B030D-6E8A-4147-A177-3AD203B41FA5}">
                      <a16:colId xmlns:a16="http://schemas.microsoft.com/office/drawing/2014/main" val="1942994523"/>
                    </a:ext>
                  </a:extLst>
                </a:gridCol>
                <a:gridCol w="953137">
                  <a:extLst>
                    <a:ext uri="{9D8B030D-6E8A-4147-A177-3AD203B41FA5}">
                      <a16:colId xmlns:a16="http://schemas.microsoft.com/office/drawing/2014/main" val="4155612234"/>
                    </a:ext>
                  </a:extLst>
                </a:gridCol>
                <a:gridCol w="953137">
                  <a:extLst>
                    <a:ext uri="{9D8B030D-6E8A-4147-A177-3AD203B41FA5}">
                      <a16:colId xmlns:a16="http://schemas.microsoft.com/office/drawing/2014/main" val="1596460269"/>
                    </a:ext>
                  </a:extLst>
                </a:gridCol>
                <a:gridCol w="953137">
                  <a:extLst>
                    <a:ext uri="{9D8B030D-6E8A-4147-A177-3AD203B41FA5}">
                      <a16:colId xmlns:a16="http://schemas.microsoft.com/office/drawing/2014/main" val="3232297035"/>
                    </a:ext>
                  </a:extLst>
                </a:gridCol>
              </a:tblGrid>
              <a:tr h="64127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Severidad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Tipo Hospital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Altas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Hospitales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 err="1">
                          <a:effectLst/>
                        </a:rPr>
                        <a:t>Est</a:t>
                      </a:r>
                      <a:r>
                        <a:rPr lang="es-ES" sz="1400" b="1" u="none" strike="noStrike" dirty="0">
                          <a:effectLst/>
                        </a:rPr>
                        <a:t>. Media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Estancia </a:t>
                      </a:r>
                      <a:r>
                        <a:rPr lang="es-ES" sz="1400" b="1" u="none" strike="noStrike" dirty="0" err="1">
                          <a:effectLst/>
                        </a:rPr>
                        <a:t>Benchmark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Coste Global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 err="1">
                          <a:effectLst/>
                        </a:rPr>
                        <a:t>Benchmark</a:t>
                      </a:r>
                      <a:r>
                        <a:rPr lang="es-ES" sz="1400" b="1" u="none" strike="noStrike" dirty="0">
                          <a:effectLst/>
                        </a:rPr>
                        <a:t> Global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Coste Medio (</a:t>
                      </a:r>
                      <a:r>
                        <a:rPr lang="es-ES" sz="1400" b="1" u="none" strike="noStrike" dirty="0" err="1">
                          <a:effectLst/>
                        </a:rPr>
                        <a:t>Inef</a:t>
                      </a:r>
                      <a:r>
                        <a:rPr lang="es-ES" sz="1400" b="1" u="none" strike="noStrike" dirty="0">
                          <a:effectLst/>
                        </a:rPr>
                        <a:t> %)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Altas EA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Coste EA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Coste Medio EA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50388925"/>
                  </a:ext>
                </a:extLst>
              </a:tr>
              <a:tr h="46632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effectLst/>
                        </a:rPr>
                        <a:t>1 – Pequeños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1.578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14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6,01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4,90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10.278.598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9.464.742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  6.514 (7.92%)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7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2.936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419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55082262"/>
                  </a:ext>
                </a:extLst>
              </a:tr>
              <a:tr h="43148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effectLst/>
                        </a:rPr>
                        <a:t>2 – Generales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5.693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22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5,24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4,25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38.908.435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35.372.127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  6.834 (9.09%)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58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124.176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2.141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05046501"/>
                  </a:ext>
                </a:extLst>
              </a:tr>
              <a:tr h="43148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effectLst/>
                        </a:rPr>
                        <a:t>3 –</a:t>
                      </a:r>
                      <a:r>
                        <a:rPr lang="es-ES" sz="1600" u="none" strike="noStrike" baseline="0" dirty="0">
                          <a:effectLst/>
                        </a:rPr>
                        <a:t> </a:t>
                      </a:r>
                      <a:r>
                        <a:rPr lang="es-ES" sz="1600" u="none" strike="noStrike" dirty="0">
                          <a:effectLst/>
                        </a:rPr>
                        <a:t>Referencia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4.215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9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5,86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4,81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35.658.742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33.271.501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  8.460 (6.69%)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42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64.457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1.535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6170763"/>
                  </a:ext>
                </a:extLst>
              </a:tr>
              <a:tr h="43148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effectLst/>
                        </a:rPr>
                        <a:t>4 – Alta Tecnología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2.090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4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5,17</a:t>
                      </a:r>
                      <a:endParaRPr lang="es-ES" sz="2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3,74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16.739.651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15.019.140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u="none" strike="noStrike" dirty="0">
                          <a:effectLst/>
                        </a:rPr>
                        <a:t> </a:t>
                      </a:r>
                      <a:r>
                        <a:rPr lang="es-ES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8.009</a:t>
                      </a:r>
                      <a:r>
                        <a:rPr lang="es-ES" sz="1600" b="1" u="none" strike="noStrike" dirty="0">
                          <a:effectLst/>
                        </a:rPr>
                        <a:t> </a:t>
                      </a:r>
                      <a:r>
                        <a:rPr lang="es-ES" sz="1600" u="none" strike="noStrike" dirty="0">
                          <a:effectLst/>
                        </a:rPr>
                        <a:t>(10.28%)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7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36.905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5.272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50080961"/>
                  </a:ext>
                </a:extLst>
              </a:tr>
              <a:tr h="43148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2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effectLst/>
                        </a:rPr>
                        <a:t>1 – Pequeños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572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12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6,53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5,32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4.018.533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3.634.926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  7.025 (9.55%)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69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46.359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672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39715410"/>
                  </a:ext>
                </a:extLst>
              </a:tr>
              <a:tr h="43148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2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effectLst/>
                        </a:rPr>
                        <a:t>2 – Generales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1.788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22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7,04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5,55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14.084.852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12.535.422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    7.877 (11%)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125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313.628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2.509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19079452"/>
                  </a:ext>
                </a:extLst>
              </a:tr>
              <a:tr h="43148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2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effectLst/>
                        </a:rPr>
                        <a:t>3 –</a:t>
                      </a:r>
                      <a:r>
                        <a:rPr lang="es-ES" sz="1600" u="none" strike="noStrike" baseline="0" dirty="0">
                          <a:effectLst/>
                        </a:rPr>
                        <a:t> </a:t>
                      </a:r>
                      <a:r>
                        <a:rPr lang="es-ES" sz="1600" u="none" strike="noStrike" dirty="0">
                          <a:effectLst/>
                        </a:rPr>
                        <a:t>Referencia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1.700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9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7,39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6,03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16.197.515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14.912.019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  9.528 (7.94%)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96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257.275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2.680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7523274"/>
                  </a:ext>
                </a:extLst>
              </a:tr>
              <a:tr h="43148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2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effectLst/>
                        </a:rPr>
                        <a:t>4 – Alta Tecnología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830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4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8,54</a:t>
                      </a:r>
                      <a:endParaRPr lang="es-ES" sz="2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6,02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8.526.769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7.395.310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10.273 </a:t>
                      </a:r>
                      <a:r>
                        <a:rPr lang="es-ES" sz="1600" u="none" strike="noStrike" dirty="0">
                          <a:effectLst/>
                        </a:rPr>
                        <a:t>(13.27%)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59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232.404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 dirty="0">
                          <a:effectLst/>
                        </a:rPr>
                        <a:t>3.939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84233751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398" y="148650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465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Título"/>
          <p:cNvSpPr>
            <a:spLocks noGrp="1"/>
          </p:cNvSpPr>
          <p:nvPr>
            <p:ph type="title"/>
          </p:nvPr>
        </p:nvSpPr>
        <p:spPr>
          <a:xfrm>
            <a:off x="3992259" y="25167"/>
            <a:ext cx="5733851" cy="1143000"/>
          </a:xfrm>
        </p:spPr>
        <p:txBody>
          <a:bodyPr/>
          <a:lstStyle/>
          <a:p>
            <a:pPr>
              <a:defRPr/>
            </a:pPr>
            <a:r>
              <a:rPr lang="ca-ES" sz="3600" b="1" dirty="0" err="1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Objetivo</a:t>
            </a:r>
            <a:r>
              <a:rPr lang="ca-ES" sz="36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... (</a:t>
            </a:r>
            <a:r>
              <a:rPr lang="ca-ES" sz="3600" b="1" dirty="0" err="1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hace</a:t>
            </a:r>
            <a:r>
              <a:rPr lang="ca-ES" sz="36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 20 </a:t>
            </a:r>
            <a:r>
              <a:rPr lang="ca-ES" sz="3600" b="1" dirty="0" err="1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años</a:t>
            </a:r>
            <a:r>
              <a:rPr lang="ca-ES" sz="36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)</a:t>
            </a:r>
            <a:endParaRPr lang="es-ES" b="1" kern="1200" dirty="0">
              <a:solidFill>
                <a:srgbClr val="002060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1507" name="2 Marcador de contenido"/>
          <p:cNvSpPr>
            <a:spLocks noGrp="1"/>
          </p:cNvSpPr>
          <p:nvPr>
            <p:ph idx="1"/>
          </p:nvPr>
        </p:nvSpPr>
        <p:spPr>
          <a:xfrm>
            <a:off x="652105" y="1023737"/>
            <a:ext cx="11029949" cy="1428750"/>
          </a:xfrm>
        </p:spPr>
        <p:txBody>
          <a:bodyPr/>
          <a:lstStyle/>
          <a:p>
            <a:pPr>
              <a:defRPr/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Crear un sistema de información de costes que posibilite cualquier agrupación y análisis que pueda interesar a los clínicos.  </a:t>
            </a:r>
          </a:p>
        </p:txBody>
      </p:sp>
      <p:grpSp>
        <p:nvGrpSpPr>
          <p:cNvPr id="3076" name="Group 71"/>
          <p:cNvGrpSpPr>
            <a:grpSpLocks/>
          </p:cNvGrpSpPr>
          <p:nvPr/>
        </p:nvGrpSpPr>
        <p:grpSpPr bwMode="auto">
          <a:xfrm rot="10793354">
            <a:off x="1524000" y="2590801"/>
            <a:ext cx="6178550" cy="3903663"/>
            <a:chOff x="-2090" y="2799"/>
            <a:chExt cx="4110" cy="2396"/>
          </a:xfrm>
        </p:grpSpPr>
        <p:sp>
          <p:nvSpPr>
            <p:cNvPr id="3083" name="Freeform 12"/>
            <p:cNvSpPr>
              <a:spLocks noEditPoints="1"/>
            </p:cNvSpPr>
            <p:nvPr/>
          </p:nvSpPr>
          <p:spPr bwMode="auto">
            <a:xfrm>
              <a:off x="-2090" y="2894"/>
              <a:ext cx="1855" cy="2301"/>
            </a:xfrm>
            <a:custGeom>
              <a:avLst/>
              <a:gdLst>
                <a:gd name="T0" fmla="*/ 912 w 1855"/>
                <a:gd name="T1" fmla="*/ 2301 h 2301"/>
                <a:gd name="T2" fmla="*/ 968 w 1855"/>
                <a:gd name="T3" fmla="*/ 2177 h 2301"/>
                <a:gd name="T4" fmla="*/ 879 w 1855"/>
                <a:gd name="T5" fmla="*/ 2106 h 2301"/>
                <a:gd name="T6" fmla="*/ 330 w 1855"/>
                <a:gd name="T7" fmla="*/ 1900 h 2301"/>
                <a:gd name="T8" fmla="*/ 94 w 1855"/>
                <a:gd name="T9" fmla="*/ 1843 h 2301"/>
                <a:gd name="T10" fmla="*/ 70 w 1855"/>
                <a:gd name="T11" fmla="*/ 1883 h 2301"/>
                <a:gd name="T12" fmla="*/ 618 w 1855"/>
                <a:gd name="T13" fmla="*/ 2088 h 2301"/>
                <a:gd name="T14" fmla="*/ 1808 w 1855"/>
                <a:gd name="T15" fmla="*/ 85 h 2301"/>
                <a:gd name="T16" fmla="*/ 1757 w 1855"/>
                <a:gd name="T17" fmla="*/ 65 h 2301"/>
                <a:gd name="T18" fmla="*/ 1781 w 1855"/>
                <a:gd name="T19" fmla="*/ 23 h 2301"/>
                <a:gd name="T20" fmla="*/ 1826 w 1855"/>
                <a:gd name="T21" fmla="*/ 11 h 2301"/>
                <a:gd name="T22" fmla="*/ 1840 w 1855"/>
                <a:gd name="T23" fmla="*/ 48 h 2301"/>
                <a:gd name="T24" fmla="*/ 1817 w 1855"/>
                <a:gd name="T25" fmla="*/ 89 h 2301"/>
                <a:gd name="T26" fmla="*/ 1799 w 1855"/>
                <a:gd name="T27" fmla="*/ 144 h 2301"/>
                <a:gd name="T28" fmla="*/ 1807 w 1855"/>
                <a:gd name="T29" fmla="*/ 106 h 2301"/>
                <a:gd name="T30" fmla="*/ 1749 w 1855"/>
                <a:gd name="T31" fmla="*/ 84 h 2301"/>
                <a:gd name="T32" fmla="*/ 1711 w 1855"/>
                <a:gd name="T33" fmla="*/ 99 h 2301"/>
                <a:gd name="T34" fmla="*/ 1687 w 1855"/>
                <a:gd name="T35" fmla="*/ 140 h 2301"/>
                <a:gd name="T36" fmla="*/ 1744 w 1855"/>
                <a:gd name="T37" fmla="*/ 162 h 2301"/>
                <a:gd name="T38" fmla="*/ 1727 w 1855"/>
                <a:gd name="T39" fmla="*/ 260 h 2301"/>
                <a:gd name="T40" fmla="*/ 1647 w 1855"/>
                <a:gd name="T41" fmla="*/ 228 h 2301"/>
                <a:gd name="T42" fmla="*/ 1631 w 1855"/>
                <a:gd name="T43" fmla="*/ 191 h 2301"/>
                <a:gd name="T44" fmla="*/ 1657 w 1855"/>
                <a:gd name="T45" fmla="*/ 151 h 2301"/>
                <a:gd name="T46" fmla="*/ 1735 w 1855"/>
                <a:gd name="T47" fmla="*/ 180 h 2301"/>
                <a:gd name="T48" fmla="*/ 1773 w 1855"/>
                <a:gd name="T49" fmla="*/ 217 h 2301"/>
                <a:gd name="T50" fmla="*/ 1748 w 1855"/>
                <a:gd name="T51" fmla="*/ 258 h 2301"/>
                <a:gd name="T52" fmla="*/ 1722 w 1855"/>
                <a:gd name="T53" fmla="*/ 330 h 2301"/>
                <a:gd name="T54" fmla="*/ 1748 w 1855"/>
                <a:gd name="T55" fmla="*/ 290 h 2301"/>
                <a:gd name="T56" fmla="*/ 1646 w 1855"/>
                <a:gd name="T57" fmla="*/ 250 h 2301"/>
                <a:gd name="T58" fmla="*/ 1576 w 1855"/>
                <a:gd name="T59" fmla="*/ 242 h 2301"/>
                <a:gd name="T60" fmla="*/ 1551 w 1855"/>
                <a:gd name="T61" fmla="*/ 283 h 2301"/>
                <a:gd name="T62" fmla="*/ 1627 w 1855"/>
                <a:gd name="T63" fmla="*/ 322 h 2301"/>
                <a:gd name="T64" fmla="*/ 1672 w 1855"/>
                <a:gd name="T65" fmla="*/ 443 h 2301"/>
                <a:gd name="T66" fmla="*/ 1550 w 1855"/>
                <a:gd name="T67" fmla="*/ 396 h 2301"/>
                <a:gd name="T68" fmla="*/ 1485 w 1855"/>
                <a:gd name="T69" fmla="*/ 351 h 2301"/>
                <a:gd name="T70" fmla="*/ 1511 w 1855"/>
                <a:gd name="T71" fmla="*/ 309 h 2301"/>
                <a:gd name="T72" fmla="*/ 1614 w 1855"/>
                <a:gd name="T73" fmla="*/ 340 h 2301"/>
                <a:gd name="T74" fmla="*/ 1707 w 1855"/>
                <a:gd name="T75" fmla="*/ 386 h 2301"/>
                <a:gd name="T76" fmla="*/ 1680 w 1855"/>
                <a:gd name="T77" fmla="*/ 426 h 2301"/>
                <a:gd name="T78" fmla="*/ 1645 w 1855"/>
                <a:gd name="T79" fmla="*/ 516 h 2301"/>
                <a:gd name="T80" fmla="*/ 1671 w 1855"/>
                <a:gd name="T81" fmla="*/ 474 h 2301"/>
                <a:gd name="T82" fmla="*/ 1561 w 1855"/>
                <a:gd name="T83" fmla="*/ 422 h 2301"/>
                <a:gd name="T84" fmla="*/ 1441 w 1855"/>
                <a:gd name="T85" fmla="*/ 386 h 2301"/>
                <a:gd name="T86" fmla="*/ 1415 w 1855"/>
                <a:gd name="T87" fmla="*/ 426 h 2301"/>
                <a:gd name="T88" fmla="*/ 1491 w 1855"/>
                <a:gd name="T89" fmla="*/ 476 h 2301"/>
                <a:gd name="T90" fmla="*/ 1636 w 1855"/>
                <a:gd name="T91" fmla="*/ 532 h 2301"/>
                <a:gd name="T92" fmla="*/ 1467 w 1855"/>
                <a:gd name="T93" fmla="*/ 569 h 2301"/>
                <a:gd name="T94" fmla="*/ 1341 w 1855"/>
                <a:gd name="T95" fmla="*/ 511 h 2301"/>
                <a:gd name="T96" fmla="*/ 1366 w 1855"/>
                <a:gd name="T97" fmla="*/ 470 h 2301"/>
                <a:gd name="T98" fmla="*/ 1474 w 1855"/>
                <a:gd name="T99" fmla="*/ 491 h 2301"/>
                <a:gd name="T100" fmla="*/ 1639 w 1855"/>
                <a:gd name="T101" fmla="*/ 555 h 2301"/>
                <a:gd name="T102" fmla="*/ 1613 w 1855"/>
                <a:gd name="T103" fmla="*/ 595 h 2301"/>
                <a:gd name="T104" fmla="*/ 1525 w 1855"/>
                <a:gd name="T105" fmla="*/ 694 h 2301"/>
                <a:gd name="T106" fmla="*/ 1339 w 1855"/>
                <a:gd name="T107" fmla="*/ 623 h 2301"/>
                <a:gd name="T108" fmla="*/ 1280 w 1855"/>
                <a:gd name="T109" fmla="*/ 571 h 2301"/>
                <a:gd name="T110" fmla="*/ 1306 w 1855"/>
                <a:gd name="T111" fmla="*/ 531 h 2301"/>
                <a:gd name="T112" fmla="*/ 1491 w 1855"/>
                <a:gd name="T113" fmla="*/ 601 h 2301"/>
                <a:gd name="T114" fmla="*/ 1592 w 1855"/>
                <a:gd name="T115" fmla="*/ 660 h 2301"/>
                <a:gd name="T116" fmla="*/ 1568 w 1855"/>
                <a:gd name="T117" fmla="*/ 701 h 23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855"/>
                <a:gd name="T178" fmla="*/ 0 h 2301"/>
                <a:gd name="T179" fmla="*/ 1855 w 1855"/>
                <a:gd name="T180" fmla="*/ 2301 h 230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855" h="2301">
                  <a:moveTo>
                    <a:pt x="912" y="2301"/>
                  </a:moveTo>
                  <a:lnTo>
                    <a:pt x="0" y="1960"/>
                  </a:lnTo>
                  <a:lnTo>
                    <a:pt x="41" y="1896"/>
                  </a:lnTo>
                  <a:lnTo>
                    <a:pt x="953" y="2235"/>
                  </a:lnTo>
                  <a:lnTo>
                    <a:pt x="912" y="2301"/>
                  </a:lnTo>
                  <a:close/>
                  <a:moveTo>
                    <a:pt x="948" y="2212"/>
                  </a:moveTo>
                  <a:lnTo>
                    <a:pt x="952" y="2202"/>
                  </a:lnTo>
                  <a:lnTo>
                    <a:pt x="957" y="2194"/>
                  </a:lnTo>
                  <a:lnTo>
                    <a:pt x="963" y="2186"/>
                  </a:lnTo>
                  <a:lnTo>
                    <a:pt x="968" y="2177"/>
                  </a:lnTo>
                  <a:lnTo>
                    <a:pt x="972" y="2169"/>
                  </a:lnTo>
                  <a:lnTo>
                    <a:pt x="978" y="2162"/>
                  </a:lnTo>
                  <a:lnTo>
                    <a:pt x="983" y="2154"/>
                  </a:lnTo>
                  <a:lnTo>
                    <a:pt x="989" y="2147"/>
                  </a:lnTo>
                  <a:lnTo>
                    <a:pt x="879" y="2106"/>
                  </a:lnTo>
                  <a:lnTo>
                    <a:pt x="769" y="2065"/>
                  </a:lnTo>
                  <a:lnTo>
                    <a:pt x="659" y="2023"/>
                  </a:lnTo>
                  <a:lnTo>
                    <a:pt x="550" y="1982"/>
                  </a:lnTo>
                  <a:lnTo>
                    <a:pt x="439" y="1941"/>
                  </a:lnTo>
                  <a:lnTo>
                    <a:pt x="330" y="1900"/>
                  </a:lnTo>
                  <a:lnTo>
                    <a:pt x="220" y="1860"/>
                  </a:lnTo>
                  <a:lnTo>
                    <a:pt x="112" y="1820"/>
                  </a:lnTo>
                  <a:lnTo>
                    <a:pt x="105" y="1827"/>
                  </a:lnTo>
                  <a:lnTo>
                    <a:pt x="101" y="1835"/>
                  </a:lnTo>
                  <a:lnTo>
                    <a:pt x="94" y="1843"/>
                  </a:lnTo>
                  <a:lnTo>
                    <a:pt x="90" y="1852"/>
                  </a:lnTo>
                  <a:lnTo>
                    <a:pt x="84" y="1859"/>
                  </a:lnTo>
                  <a:lnTo>
                    <a:pt x="79" y="1867"/>
                  </a:lnTo>
                  <a:lnTo>
                    <a:pt x="74" y="1875"/>
                  </a:lnTo>
                  <a:lnTo>
                    <a:pt x="70" y="1883"/>
                  </a:lnTo>
                  <a:lnTo>
                    <a:pt x="179" y="1923"/>
                  </a:lnTo>
                  <a:lnTo>
                    <a:pt x="289" y="1964"/>
                  </a:lnTo>
                  <a:lnTo>
                    <a:pt x="398" y="2006"/>
                  </a:lnTo>
                  <a:lnTo>
                    <a:pt x="509" y="2047"/>
                  </a:lnTo>
                  <a:lnTo>
                    <a:pt x="618" y="2088"/>
                  </a:lnTo>
                  <a:lnTo>
                    <a:pt x="728" y="2129"/>
                  </a:lnTo>
                  <a:lnTo>
                    <a:pt x="838" y="2171"/>
                  </a:lnTo>
                  <a:lnTo>
                    <a:pt x="948" y="2212"/>
                  </a:lnTo>
                  <a:close/>
                  <a:moveTo>
                    <a:pt x="1817" y="89"/>
                  </a:moveTo>
                  <a:lnTo>
                    <a:pt x="1808" y="85"/>
                  </a:lnTo>
                  <a:lnTo>
                    <a:pt x="1801" y="83"/>
                  </a:lnTo>
                  <a:lnTo>
                    <a:pt x="1793" y="80"/>
                  </a:lnTo>
                  <a:lnTo>
                    <a:pt x="1786" y="77"/>
                  </a:lnTo>
                  <a:lnTo>
                    <a:pt x="1771" y="70"/>
                  </a:lnTo>
                  <a:lnTo>
                    <a:pt x="1757" y="65"/>
                  </a:lnTo>
                  <a:lnTo>
                    <a:pt x="1762" y="56"/>
                  </a:lnTo>
                  <a:lnTo>
                    <a:pt x="1766" y="48"/>
                  </a:lnTo>
                  <a:lnTo>
                    <a:pt x="1771" y="40"/>
                  </a:lnTo>
                  <a:lnTo>
                    <a:pt x="1777" y="32"/>
                  </a:lnTo>
                  <a:lnTo>
                    <a:pt x="1781" y="23"/>
                  </a:lnTo>
                  <a:lnTo>
                    <a:pt x="1786" y="15"/>
                  </a:lnTo>
                  <a:lnTo>
                    <a:pt x="1792" y="7"/>
                  </a:lnTo>
                  <a:lnTo>
                    <a:pt x="1797" y="0"/>
                  </a:lnTo>
                  <a:lnTo>
                    <a:pt x="1811" y="4"/>
                  </a:lnTo>
                  <a:lnTo>
                    <a:pt x="1826" y="11"/>
                  </a:lnTo>
                  <a:lnTo>
                    <a:pt x="1840" y="17"/>
                  </a:lnTo>
                  <a:lnTo>
                    <a:pt x="1855" y="25"/>
                  </a:lnTo>
                  <a:lnTo>
                    <a:pt x="1850" y="32"/>
                  </a:lnTo>
                  <a:lnTo>
                    <a:pt x="1845" y="40"/>
                  </a:lnTo>
                  <a:lnTo>
                    <a:pt x="1840" y="48"/>
                  </a:lnTo>
                  <a:lnTo>
                    <a:pt x="1836" y="56"/>
                  </a:lnTo>
                  <a:lnTo>
                    <a:pt x="1830" y="65"/>
                  </a:lnTo>
                  <a:lnTo>
                    <a:pt x="1825" y="73"/>
                  </a:lnTo>
                  <a:lnTo>
                    <a:pt x="1821" y="81"/>
                  </a:lnTo>
                  <a:lnTo>
                    <a:pt x="1817" y="89"/>
                  </a:lnTo>
                  <a:close/>
                  <a:moveTo>
                    <a:pt x="1779" y="177"/>
                  </a:moveTo>
                  <a:lnTo>
                    <a:pt x="1784" y="169"/>
                  </a:lnTo>
                  <a:lnTo>
                    <a:pt x="1789" y="161"/>
                  </a:lnTo>
                  <a:lnTo>
                    <a:pt x="1793" y="153"/>
                  </a:lnTo>
                  <a:lnTo>
                    <a:pt x="1799" y="144"/>
                  </a:lnTo>
                  <a:lnTo>
                    <a:pt x="1803" y="136"/>
                  </a:lnTo>
                  <a:lnTo>
                    <a:pt x="1808" y="128"/>
                  </a:lnTo>
                  <a:lnTo>
                    <a:pt x="1814" y="120"/>
                  </a:lnTo>
                  <a:lnTo>
                    <a:pt x="1819" y="111"/>
                  </a:lnTo>
                  <a:lnTo>
                    <a:pt x="1807" y="106"/>
                  </a:lnTo>
                  <a:lnTo>
                    <a:pt x="1796" y="102"/>
                  </a:lnTo>
                  <a:lnTo>
                    <a:pt x="1784" y="98"/>
                  </a:lnTo>
                  <a:lnTo>
                    <a:pt x="1773" y="94"/>
                  </a:lnTo>
                  <a:lnTo>
                    <a:pt x="1760" y="88"/>
                  </a:lnTo>
                  <a:lnTo>
                    <a:pt x="1749" y="84"/>
                  </a:lnTo>
                  <a:lnTo>
                    <a:pt x="1738" y="80"/>
                  </a:lnTo>
                  <a:lnTo>
                    <a:pt x="1727" y="76"/>
                  </a:lnTo>
                  <a:lnTo>
                    <a:pt x="1722" y="83"/>
                  </a:lnTo>
                  <a:lnTo>
                    <a:pt x="1716" y="91"/>
                  </a:lnTo>
                  <a:lnTo>
                    <a:pt x="1711" y="99"/>
                  </a:lnTo>
                  <a:lnTo>
                    <a:pt x="1707" y="107"/>
                  </a:lnTo>
                  <a:lnTo>
                    <a:pt x="1701" y="116"/>
                  </a:lnTo>
                  <a:lnTo>
                    <a:pt x="1696" y="124"/>
                  </a:lnTo>
                  <a:lnTo>
                    <a:pt x="1691" y="132"/>
                  </a:lnTo>
                  <a:lnTo>
                    <a:pt x="1687" y="140"/>
                  </a:lnTo>
                  <a:lnTo>
                    <a:pt x="1698" y="144"/>
                  </a:lnTo>
                  <a:lnTo>
                    <a:pt x="1709" y="149"/>
                  </a:lnTo>
                  <a:lnTo>
                    <a:pt x="1720" y="153"/>
                  </a:lnTo>
                  <a:lnTo>
                    <a:pt x="1733" y="158"/>
                  </a:lnTo>
                  <a:lnTo>
                    <a:pt x="1744" y="162"/>
                  </a:lnTo>
                  <a:lnTo>
                    <a:pt x="1756" y="168"/>
                  </a:lnTo>
                  <a:lnTo>
                    <a:pt x="1767" y="172"/>
                  </a:lnTo>
                  <a:lnTo>
                    <a:pt x="1779" y="177"/>
                  </a:lnTo>
                  <a:close/>
                  <a:moveTo>
                    <a:pt x="1744" y="267"/>
                  </a:moveTo>
                  <a:lnTo>
                    <a:pt x="1727" y="260"/>
                  </a:lnTo>
                  <a:lnTo>
                    <a:pt x="1712" y="253"/>
                  </a:lnTo>
                  <a:lnTo>
                    <a:pt x="1696" y="246"/>
                  </a:lnTo>
                  <a:lnTo>
                    <a:pt x="1680" y="241"/>
                  </a:lnTo>
                  <a:lnTo>
                    <a:pt x="1664" y="234"/>
                  </a:lnTo>
                  <a:lnTo>
                    <a:pt x="1647" y="228"/>
                  </a:lnTo>
                  <a:lnTo>
                    <a:pt x="1632" y="221"/>
                  </a:lnTo>
                  <a:lnTo>
                    <a:pt x="1617" y="216"/>
                  </a:lnTo>
                  <a:lnTo>
                    <a:pt x="1621" y="208"/>
                  </a:lnTo>
                  <a:lnTo>
                    <a:pt x="1625" y="199"/>
                  </a:lnTo>
                  <a:lnTo>
                    <a:pt x="1631" y="191"/>
                  </a:lnTo>
                  <a:lnTo>
                    <a:pt x="1636" y="183"/>
                  </a:lnTo>
                  <a:lnTo>
                    <a:pt x="1641" y="175"/>
                  </a:lnTo>
                  <a:lnTo>
                    <a:pt x="1646" y="166"/>
                  </a:lnTo>
                  <a:lnTo>
                    <a:pt x="1652" y="158"/>
                  </a:lnTo>
                  <a:lnTo>
                    <a:pt x="1657" y="151"/>
                  </a:lnTo>
                  <a:lnTo>
                    <a:pt x="1672" y="155"/>
                  </a:lnTo>
                  <a:lnTo>
                    <a:pt x="1689" y="162"/>
                  </a:lnTo>
                  <a:lnTo>
                    <a:pt x="1704" y="168"/>
                  </a:lnTo>
                  <a:lnTo>
                    <a:pt x="1720" y="175"/>
                  </a:lnTo>
                  <a:lnTo>
                    <a:pt x="1735" y="180"/>
                  </a:lnTo>
                  <a:lnTo>
                    <a:pt x="1752" y="187"/>
                  </a:lnTo>
                  <a:lnTo>
                    <a:pt x="1767" y="194"/>
                  </a:lnTo>
                  <a:lnTo>
                    <a:pt x="1784" y="201"/>
                  </a:lnTo>
                  <a:lnTo>
                    <a:pt x="1778" y="209"/>
                  </a:lnTo>
                  <a:lnTo>
                    <a:pt x="1773" y="217"/>
                  </a:lnTo>
                  <a:lnTo>
                    <a:pt x="1767" y="226"/>
                  </a:lnTo>
                  <a:lnTo>
                    <a:pt x="1763" y="234"/>
                  </a:lnTo>
                  <a:lnTo>
                    <a:pt x="1757" y="242"/>
                  </a:lnTo>
                  <a:lnTo>
                    <a:pt x="1753" y="250"/>
                  </a:lnTo>
                  <a:lnTo>
                    <a:pt x="1748" y="258"/>
                  </a:lnTo>
                  <a:lnTo>
                    <a:pt x="1744" y="267"/>
                  </a:lnTo>
                  <a:close/>
                  <a:moveTo>
                    <a:pt x="1708" y="355"/>
                  </a:moveTo>
                  <a:lnTo>
                    <a:pt x="1712" y="346"/>
                  </a:lnTo>
                  <a:lnTo>
                    <a:pt x="1718" y="338"/>
                  </a:lnTo>
                  <a:lnTo>
                    <a:pt x="1722" y="330"/>
                  </a:lnTo>
                  <a:lnTo>
                    <a:pt x="1727" y="322"/>
                  </a:lnTo>
                  <a:lnTo>
                    <a:pt x="1731" y="313"/>
                  </a:lnTo>
                  <a:lnTo>
                    <a:pt x="1737" y="305"/>
                  </a:lnTo>
                  <a:lnTo>
                    <a:pt x="1742" y="297"/>
                  </a:lnTo>
                  <a:lnTo>
                    <a:pt x="1748" y="290"/>
                  </a:lnTo>
                  <a:lnTo>
                    <a:pt x="1727" y="282"/>
                  </a:lnTo>
                  <a:lnTo>
                    <a:pt x="1707" y="274"/>
                  </a:lnTo>
                  <a:lnTo>
                    <a:pt x="1686" y="265"/>
                  </a:lnTo>
                  <a:lnTo>
                    <a:pt x="1667" y="258"/>
                  </a:lnTo>
                  <a:lnTo>
                    <a:pt x="1646" y="250"/>
                  </a:lnTo>
                  <a:lnTo>
                    <a:pt x="1627" y="242"/>
                  </a:lnTo>
                  <a:lnTo>
                    <a:pt x="1606" y="234"/>
                  </a:lnTo>
                  <a:lnTo>
                    <a:pt x="1587" y="227"/>
                  </a:lnTo>
                  <a:lnTo>
                    <a:pt x="1581" y="234"/>
                  </a:lnTo>
                  <a:lnTo>
                    <a:pt x="1576" y="242"/>
                  </a:lnTo>
                  <a:lnTo>
                    <a:pt x="1570" y="250"/>
                  </a:lnTo>
                  <a:lnTo>
                    <a:pt x="1566" y="258"/>
                  </a:lnTo>
                  <a:lnTo>
                    <a:pt x="1561" y="267"/>
                  </a:lnTo>
                  <a:lnTo>
                    <a:pt x="1555" y="275"/>
                  </a:lnTo>
                  <a:lnTo>
                    <a:pt x="1551" y="283"/>
                  </a:lnTo>
                  <a:lnTo>
                    <a:pt x="1547" y="291"/>
                  </a:lnTo>
                  <a:lnTo>
                    <a:pt x="1566" y="298"/>
                  </a:lnTo>
                  <a:lnTo>
                    <a:pt x="1586" y="307"/>
                  </a:lnTo>
                  <a:lnTo>
                    <a:pt x="1606" y="313"/>
                  </a:lnTo>
                  <a:lnTo>
                    <a:pt x="1627" y="322"/>
                  </a:lnTo>
                  <a:lnTo>
                    <a:pt x="1646" y="330"/>
                  </a:lnTo>
                  <a:lnTo>
                    <a:pt x="1667" y="338"/>
                  </a:lnTo>
                  <a:lnTo>
                    <a:pt x="1687" y="346"/>
                  </a:lnTo>
                  <a:lnTo>
                    <a:pt x="1708" y="355"/>
                  </a:lnTo>
                  <a:close/>
                  <a:moveTo>
                    <a:pt x="1672" y="443"/>
                  </a:moveTo>
                  <a:lnTo>
                    <a:pt x="1647" y="433"/>
                  </a:lnTo>
                  <a:lnTo>
                    <a:pt x="1623" y="423"/>
                  </a:lnTo>
                  <a:lnTo>
                    <a:pt x="1598" y="414"/>
                  </a:lnTo>
                  <a:lnTo>
                    <a:pt x="1575" y="406"/>
                  </a:lnTo>
                  <a:lnTo>
                    <a:pt x="1550" y="396"/>
                  </a:lnTo>
                  <a:lnTo>
                    <a:pt x="1525" y="386"/>
                  </a:lnTo>
                  <a:lnTo>
                    <a:pt x="1500" y="377"/>
                  </a:lnTo>
                  <a:lnTo>
                    <a:pt x="1477" y="367"/>
                  </a:lnTo>
                  <a:lnTo>
                    <a:pt x="1481" y="359"/>
                  </a:lnTo>
                  <a:lnTo>
                    <a:pt x="1485" y="351"/>
                  </a:lnTo>
                  <a:lnTo>
                    <a:pt x="1491" y="342"/>
                  </a:lnTo>
                  <a:lnTo>
                    <a:pt x="1496" y="334"/>
                  </a:lnTo>
                  <a:lnTo>
                    <a:pt x="1500" y="326"/>
                  </a:lnTo>
                  <a:lnTo>
                    <a:pt x="1506" y="318"/>
                  </a:lnTo>
                  <a:lnTo>
                    <a:pt x="1511" y="309"/>
                  </a:lnTo>
                  <a:lnTo>
                    <a:pt x="1517" y="302"/>
                  </a:lnTo>
                  <a:lnTo>
                    <a:pt x="1540" y="311"/>
                  </a:lnTo>
                  <a:lnTo>
                    <a:pt x="1565" y="320"/>
                  </a:lnTo>
                  <a:lnTo>
                    <a:pt x="1590" y="330"/>
                  </a:lnTo>
                  <a:lnTo>
                    <a:pt x="1614" y="340"/>
                  </a:lnTo>
                  <a:lnTo>
                    <a:pt x="1638" y="348"/>
                  </a:lnTo>
                  <a:lnTo>
                    <a:pt x="1663" y="359"/>
                  </a:lnTo>
                  <a:lnTo>
                    <a:pt x="1687" y="368"/>
                  </a:lnTo>
                  <a:lnTo>
                    <a:pt x="1712" y="379"/>
                  </a:lnTo>
                  <a:lnTo>
                    <a:pt x="1707" y="386"/>
                  </a:lnTo>
                  <a:lnTo>
                    <a:pt x="1701" y="395"/>
                  </a:lnTo>
                  <a:lnTo>
                    <a:pt x="1696" y="403"/>
                  </a:lnTo>
                  <a:lnTo>
                    <a:pt x="1691" y="411"/>
                  </a:lnTo>
                  <a:lnTo>
                    <a:pt x="1686" y="418"/>
                  </a:lnTo>
                  <a:lnTo>
                    <a:pt x="1680" y="426"/>
                  </a:lnTo>
                  <a:lnTo>
                    <a:pt x="1676" y="434"/>
                  </a:lnTo>
                  <a:lnTo>
                    <a:pt x="1672" y="443"/>
                  </a:lnTo>
                  <a:close/>
                  <a:moveTo>
                    <a:pt x="1636" y="532"/>
                  </a:moveTo>
                  <a:lnTo>
                    <a:pt x="1641" y="524"/>
                  </a:lnTo>
                  <a:lnTo>
                    <a:pt x="1645" y="516"/>
                  </a:lnTo>
                  <a:lnTo>
                    <a:pt x="1650" y="507"/>
                  </a:lnTo>
                  <a:lnTo>
                    <a:pt x="1656" y="499"/>
                  </a:lnTo>
                  <a:lnTo>
                    <a:pt x="1660" y="491"/>
                  </a:lnTo>
                  <a:lnTo>
                    <a:pt x="1665" y="483"/>
                  </a:lnTo>
                  <a:lnTo>
                    <a:pt x="1671" y="474"/>
                  </a:lnTo>
                  <a:lnTo>
                    <a:pt x="1676" y="466"/>
                  </a:lnTo>
                  <a:lnTo>
                    <a:pt x="1647" y="454"/>
                  </a:lnTo>
                  <a:lnTo>
                    <a:pt x="1619" y="443"/>
                  </a:lnTo>
                  <a:lnTo>
                    <a:pt x="1590" y="432"/>
                  </a:lnTo>
                  <a:lnTo>
                    <a:pt x="1561" y="422"/>
                  </a:lnTo>
                  <a:lnTo>
                    <a:pt x="1532" y="410"/>
                  </a:lnTo>
                  <a:lnTo>
                    <a:pt x="1503" y="400"/>
                  </a:lnTo>
                  <a:lnTo>
                    <a:pt x="1474" y="389"/>
                  </a:lnTo>
                  <a:lnTo>
                    <a:pt x="1447" y="379"/>
                  </a:lnTo>
                  <a:lnTo>
                    <a:pt x="1441" y="386"/>
                  </a:lnTo>
                  <a:lnTo>
                    <a:pt x="1436" y="395"/>
                  </a:lnTo>
                  <a:lnTo>
                    <a:pt x="1430" y="403"/>
                  </a:lnTo>
                  <a:lnTo>
                    <a:pt x="1426" y="411"/>
                  </a:lnTo>
                  <a:lnTo>
                    <a:pt x="1421" y="418"/>
                  </a:lnTo>
                  <a:lnTo>
                    <a:pt x="1415" y="426"/>
                  </a:lnTo>
                  <a:lnTo>
                    <a:pt x="1411" y="434"/>
                  </a:lnTo>
                  <a:lnTo>
                    <a:pt x="1407" y="443"/>
                  </a:lnTo>
                  <a:lnTo>
                    <a:pt x="1434" y="454"/>
                  </a:lnTo>
                  <a:lnTo>
                    <a:pt x="1463" y="465"/>
                  </a:lnTo>
                  <a:lnTo>
                    <a:pt x="1491" y="476"/>
                  </a:lnTo>
                  <a:lnTo>
                    <a:pt x="1520" y="487"/>
                  </a:lnTo>
                  <a:lnTo>
                    <a:pt x="1548" y="498"/>
                  </a:lnTo>
                  <a:lnTo>
                    <a:pt x="1577" y="509"/>
                  </a:lnTo>
                  <a:lnTo>
                    <a:pt x="1606" y="520"/>
                  </a:lnTo>
                  <a:lnTo>
                    <a:pt x="1636" y="532"/>
                  </a:lnTo>
                  <a:close/>
                  <a:moveTo>
                    <a:pt x="1599" y="620"/>
                  </a:moveTo>
                  <a:lnTo>
                    <a:pt x="1566" y="606"/>
                  </a:lnTo>
                  <a:lnTo>
                    <a:pt x="1533" y="594"/>
                  </a:lnTo>
                  <a:lnTo>
                    <a:pt x="1500" y="582"/>
                  </a:lnTo>
                  <a:lnTo>
                    <a:pt x="1467" y="569"/>
                  </a:lnTo>
                  <a:lnTo>
                    <a:pt x="1434" y="557"/>
                  </a:lnTo>
                  <a:lnTo>
                    <a:pt x="1401" y="544"/>
                  </a:lnTo>
                  <a:lnTo>
                    <a:pt x="1368" y="532"/>
                  </a:lnTo>
                  <a:lnTo>
                    <a:pt x="1337" y="520"/>
                  </a:lnTo>
                  <a:lnTo>
                    <a:pt x="1341" y="511"/>
                  </a:lnTo>
                  <a:lnTo>
                    <a:pt x="1345" y="503"/>
                  </a:lnTo>
                  <a:lnTo>
                    <a:pt x="1350" y="495"/>
                  </a:lnTo>
                  <a:lnTo>
                    <a:pt x="1356" y="487"/>
                  </a:lnTo>
                  <a:lnTo>
                    <a:pt x="1360" y="478"/>
                  </a:lnTo>
                  <a:lnTo>
                    <a:pt x="1366" y="470"/>
                  </a:lnTo>
                  <a:lnTo>
                    <a:pt x="1371" y="462"/>
                  </a:lnTo>
                  <a:lnTo>
                    <a:pt x="1377" y="455"/>
                  </a:lnTo>
                  <a:lnTo>
                    <a:pt x="1408" y="466"/>
                  </a:lnTo>
                  <a:lnTo>
                    <a:pt x="1441" y="478"/>
                  </a:lnTo>
                  <a:lnTo>
                    <a:pt x="1474" y="491"/>
                  </a:lnTo>
                  <a:lnTo>
                    <a:pt x="1507" y="503"/>
                  </a:lnTo>
                  <a:lnTo>
                    <a:pt x="1540" y="516"/>
                  </a:lnTo>
                  <a:lnTo>
                    <a:pt x="1573" y="529"/>
                  </a:lnTo>
                  <a:lnTo>
                    <a:pt x="1606" y="542"/>
                  </a:lnTo>
                  <a:lnTo>
                    <a:pt x="1639" y="555"/>
                  </a:lnTo>
                  <a:lnTo>
                    <a:pt x="1634" y="562"/>
                  </a:lnTo>
                  <a:lnTo>
                    <a:pt x="1628" y="571"/>
                  </a:lnTo>
                  <a:lnTo>
                    <a:pt x="1623" y="579"/>
                  </a:lnTo>
                  <a:lnTo>
                    <a:pt x="1619" y="587"/>
                  </a:lnTo>
                  <a:lnTo>
                    <a:pt x="1613" y="595"/>
                  </a:lnTo>
                  <a:lnTo>
                    <a:pt x="1609" y="604"/>
                  </a:lnTo>
                  <a:lnTo>
                    <a:pt x="1603" y="612"/>
                  </a:lnTo>
                  <a:lnTo>
                    <a:pt x="1599" y="620"/>
                  </a:lnTo>
                  <a:close/>
                  <a:moveTo>
                    <a:pt x="1564" y="709"/>
                  </a:moveTo>
                  <a:lnTo>
                    <a:pt x="1525" y="694"/>
                  </a:lnTo>
                  <a:lnTo>
                    <a:pt x="1488" y="680"/>
                  </a:lnTo>
                  <a:lnTo>
                    <a:pt x="1451" y="665"/>
                  </a:lnTo>
                  <a:lnTo>
                    <a:pt x="1414" y="652"/>
                  </a:lnTo>
                  <a:lnTo>
                    <a:pt x="1377" y="637"/>
                  </a:lnTo>
                  <a:lnTo>
                    <a:pt x="1339" y="623"/>
                  </a:lnTo>
                  <a:lnTo>
                    <a:pt x="1302" y="608"/>
                  </a:lnTo>
                  <a:lnTo>
                    <a:pt x="1267" y="595"/>
                  </a:lnTo>
                  <a:lnTo>
                    <a:pt x="1271" y="587"/>
                  </a:lnTo>
                  <a:lnTo>
                    <a:pt x="1275" y="579"/>
                  </a:lnTo>
                  <a:lnTo>
                    <a:pt x="1280" y="571"/>
                  </a:lnTo>
                  <a:lnTo>
                    <a:pt x="1286" y="562"/>
                  </a:lnTo>
                  <a:lnTo>
                    <a:pt x="1290" y="554"/>
                  </a:lnTo>
                  <a:lnTo>
                    <a:pt x="1295" y="546"/>
                  </a:lnTo>
                  <a:lnTo>
                    <a:pt x="1301" y="538"/>
                  </a:lnTo>
                  <a:lnTo>
                    <a:pt x="1306" y="531"/>
                  </a:lnTo>
                  <a:lnTo>
                    <a:pt x="1342" y="543"/>
                  </a:lnTo>
                  <a:lnTo>
                    <a:pt x="1379" y="558"/>
                  </a:lnTo>
                  <a:lnTo>
                    <a:pt x="1416" y="572"/>
                  </a:lnTo>
                  <a:lnTo>
                    <a:pt x="1454" y="587"/>
                  </a:lnTo>
                  <a:lnTo>
                    <a:pt x="1491" y="601"/>
                  </a:lnTo>
                  <a:lnTo>
                    <a:pt x="1528" y="616"/>
                  </a:lnTo>
                  <a:lnTo>
                    <a:pt x="1565" y="630"/>
                  </a:lnTo>
                  <a:lnTo>
                    <a:pt x="1603" y="645"/>
                  </a:lnTo>
                  <a:lnTo>
                    <a:pt x="1598" y="652"/>
                  </a:lnTo>
                  <a:lnTo>
                    <a:pt x="1592" y="660"/>
                  </a:lnTo>
                  <a:lnTo>
                    <a:pt x="1587" y="668"/>
                  </a:lnTo>
                  <a:lnTo>
                    <a:pt x="1583" y="676"/>
                  </a:lnTo>
                  <a:lnTo>
                    <a:pt x="1577" y="685"/>
                  </a:lnTo>
                  <a:lnTo>
                    <a:pt x="1573" y="693"/>
                  </a:lnTo>
                  <a:lnTo>
                    <a:pt x="1568" y="701"/>
                  </a:lnTo>
                  <a:lnTo>
                    <a:pt x="1564" y="709"/>
                  </a:lnTo>
                  <a:close/>
                </a:path>
              </a:pathLst>
            </a:custGeom>
            <a:solidFill>
              <a:srgbClr val="D6A154"/>
            </a:solidFill>
            <a:ln w="1588">
              <a:solidFill>
                <a:srgbClr val="E3AD61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84" name="Freeform 13"/>
            <p:cNvSpPr>
              <a:spLocks noEditPoints="1"/>
            </p:cNvSpPr>
            <p:nvPr/>
          </p:nvSpPr>
          <p:spPr bwMode="auto">
            <a:xfrm>
              <a:off x="-2053" y="3500"/>
              <a:ext cx="1531" cy="1635"/>
            </a:xfrm>
            <a:custGeom>
              <a:avLst/>
              <a:gdLst>
                <a:gd name="T0" fmla="*/ 1531 w 1531"/>
                <a:gd name="T1" fmla="*/ 125 h 1635"/>
                <a:gd name="T2" fmla="*/ 1194 w 1531"/>
                <a:gd name="T3" fmla="*/ 7 h 1635"/>
                <a:gd name="T4" fmla="*/ 1239 w 1531"/>
                <a:gd name="T5" fmla="*/ 95 h 1635"/>
                <a:gd name="T6" fmla="*/ 1462 w 1531"/>
                <a:gd name="T7" fmla="*/ 263 h 1635"/>
                <a:gd name="T8" fmla="*/ 1356 w 1531"/>
                <a:gd name="T9" fmla="*/ 160 h 1635"/>
                <a:gd name="T10" fmla="*/ 1107 w 1531"/>
                <a:gd name="T11" fmla="*/ 107 h 1635"/>
                <a:gd name="T12" fmla="*/ 1315 w 1531"/>
                <a:gd name="T13" fmla="*/ 227 h 1635"/>
                <a:gd name="T14" fmla="*/ 1166 w 1531"/>
                <a:gd name="T15" fmla="*/ 272 h 1635"/>
                <a:gd name="T16" fmla="*/ 1047 w 1531"/>
                <a:gd name="T17" fmla="*/ 168 h 1635"/>
                <a:gd name="T18" fmla="*/ 1408 w 1531"/>
                <a:gd name="T19" fmla="*/ 282 h 1635"/>
                <a:gd name="T20" fmla="*/ 1417 w 1531"/>
                <a:gd name="T21" fmla="*/ 369 h 1635"/>
                <a:gd name="T22" fmla="*/ 946 w 1531"/>
                <a:gd name="T23" fmla="*/ 294 h 1635"/>
                <a:gd name="T24" fmla="*/ 1043 w 1531"/>
                <a:gd name="T25" fmla="*/ 248 h 1635"/>
                <a:gd name="T26" fmla="*/ 1411 w 1531"/>
                <a:gd name="T27" fmla="*/ 407 h 1635"/>
                <a:gd name="T28" fmla="*/ 1353 w 1531"/>
                <a:gd name="T29" fmla="*/ 528 h 1635"/>
                <a:gd name="T30" fmla="*/ 1209 w 1531"/>
                <a:gd name="T31" fmla="*/ 413 h 1635"/>
                <a:gd name="T32" fmla="*/ 895 w 1531"/>
                <a:gd name="T33" fmla="*/ 336 h 1635"/>
                <a:gd name="T34" fmla="*/ 1168 w 1531"/>
                <a:gd name="T35" fmla="*/ 477 h 1635"/>
                <a:gd name="T36" fmla="*/ 1333 w 1531"/>
                <a:gd name="T37" fmla="*/ 591 h 1635"/>
                <a:gd name="T38" fmla="*/ 972 w 1531"/>
                <a:gd name="T39" fmla="*/ 425 h 1635"/>
                <a:gd name="T40" fmla="*/ 810 w 1531"/>
                <a:gd name="T41" fmla="*/ 437 h 1635"/>
                <a:gd name="T42" fmla="*/ 1309 w 1531"/>
                <a:gd name="T43" fmla="*/ 634 h 1635"/>
                <a:gd name="T44" fmla="*/ 1315 w 1531"/>
                <a:gd name="T45" fmla="*/ 656 h 1635"/>
                <a:gd name="T46" fmla="*/ 770 w 1531"/>
                <a:gd name="T47" fmla="*/ 463 h 1635"/>
                <a:gd name="T48" fmla="*/ 869 w 1531"/>
                <a:gd name="T49" fmla="*/ 569 h 1635"/>
                <a:gd name="T50" fmla="*/ 1093 w 1531"/>
                <a:gd name="T51" fmla="*/ 755 h 1635"/>
                <a:gd name="T52" fmla="*/ 680 w 1531"/>
                <a:gd name="T53" fmla="*/ 571 h 1635"/>
                <a:gd name="T54" fmla="*/ 992 w 1531"/>
                <a:gd name="T55" fmla="*/ 637 h 1635"/>
                <a:gd name="T56" fmla="*/ 1252 w 1531"/>
                <a:gd name="T57" fmla="*/ 785 h 1635"/>
                <a:gd name="T58" fmla="*/ 821 w 1531"/>
                <a:gd name="T59" fmla="*/ 755 h 1635"/>
                <a:gd name="T60" fmla="*/ 625 w 1531"/>
                <a:gd name="T61" fmla="*/ 622 h 1635"/>
                <a:gd name="T62" fmla="*/ 1165 w 1531"/>
                <a:gd name="T63" fmla="*/ 803 h 1635"/>
                <a:gd name="T64" fmla="*/ 1201 w 1531"/>
                <a:gd name="T65" fmla="*/ 899 h 1635"/>
                <a:gd name="T66" fmla="*/ 526 w 1531"/>
                <a:gd name="T67" fmla="*/ 747 h 1635"/>
                <a:gd name="T68" fmla="*/ 645 w 1531"/>
                <a:gd name="T69" fmla="*/ 711 h 1635"/>
                <a:gd name="T70" fmla="*/ 1194 w 1531"/>
                <a:gd name="T71" fmla="*/ 936 h 1635"/>
                <a:gd name="T72" fmla="*/ 1137 w 1531"/>
                <a:gd name="T73" fmla="*/ 1057 h 1635"/>
                <a:gd name="T74" fmla="*/ 915 w 1531"/>
                <a:gd name="T75" fmla="*/ 913 h 1635"/>
                <a:gd name="T76" fmla="*/ 475 w 1531"/>
                <a:gd name="T77" fmla="*/ 791 h 1635"/>
                <a:gd name="T78" fmla="*/ 873 w 1531"/>
                <a:gd name="T79" fmla="*/ 979 h 1635"/>
                <a:gd name="T80" fmla="*/ 1115 w 1531"/>
                <a:gd name="T81" fmla="*/ 1122 h 1635"/>
                <a:gd name="T82" fmla="*/ 601 w 1531"/>
                <a:gd name="T83" fmla="*/ 899 h 1635"/>
                <a:gd name="T84" fmla="*/ 388 w 1531"/>
                <a:gd name="T85" fmla="*/ 891 h 1635"/>
                <a:gd name="T86" fmla="*/ 1092 w 1531"/>
                <a:gd name="T87" fmla="*/ 1165 h 1635"/>
                <a:gd name="T88" fmla="*/ 314 w 1531"/>
                <a:gd name="T89" fmla="*/ 975 h 1635"/>
                <a:gd name="T90" fmla="*/ 447 w 1531"/>
                <a:gd name="T91" fmla="*/ 943 h 1635"/>
                <a:gd name="T92" fmla="*/ 1085 w 1531"/>
                <a:gd name="T93" fmla="*/ 1202 h 1635"/>
                <a:gd name="T94" fmla="*/ 1030 w 1531"/>
                <a:gd name="T95" fmla="*/ 1323 h 1635"/>
                <a:gd name="T96" fmla="*/ 768 w 1531"/>
                <a:gd name="T97" fmla="*/ 1166 h 1635"/>
                <a:gd name="T98" fmla="*/ 263 w 1531"/>
                <a:gd name="T99" fmla="*/ 1019 h 1635"/>
                <a:gd name="T100" fmla="*/ 728 w 1531"/>
                <a:gd name="T101" fmla="*/ 1231 h 1635"/>
                <a:gd name="T102" fmla="*/ 1008 w 1531"/>
                <a:gd name="T103" fmla="*/ 1387 h 1635"/>
                <a:gd name="T104" fmla="*/ 417 w 1531"/>
                <a:gd name="T105" fmla="*/ 1136 h 1635"/>
                <a:gd name="T106" fmla="*/ 178 w 1531"/>
                <a:gd name="T107" fmla="*/ 1118 h 1635"/>
                <a:gd name="T108" fmla="*/ 985 w 1531"/>
                <a:gd name="T109" fmla="*/ 1430 h 1635"/>
                <a:gd name="T110" fmla="*/ 989 w 1531"/>
                <a:gd name="T111" fmla="*/ 1452 h 1635"/>
                <a:gd name="T112" fmla="*/ 138 w 1531"/>
                <a:gd name="T113" fmla="*/ 1145 h 1635"/>
                <a:gd name="T114" fmla="*/ 314 w 1531"/>
                <a:gd name="T115" fmla="*/ 1280 h 1635"/>
                <a:gd name="T116" fmla="*/ 20 w 1531"/>
                <a:gd name="T117" fmla="*/ 1272 h 163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31"/>
                <a:gd name="T178" fmla="*/ 0 h 1635"/>
                <a:gd name="T179" fmla="*/ 1531 w 1531"/>
                <a:gd name="T180" fmla="*/ 1635 h 163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31" h="1635">
                  <a:moveTo>
                    <a:pt x="1491" y="191"/>
                  </a:moveTo>
                  <a:lnTo>
                    <a:pt x="1495" y="183"/>
                  </a:lnTo>
                  <a:lnTo>
                    <a:pt x="1500" y="175"/>
                  </a:lnTo>
                  <a:lnTo>
                    <a:pt x="1505" y="167"/>
                  </a:lnTo>
                  <a:lnTo>
                    <a:pt x="1510" y="158"/>
                  </a:lnTo>
                  <a:lnTo>
                    <a:pt x="1514" y="150"/>
                  </a:lnTo>
                  <a:lnTo>
                    <a:pt x="1520" y="142"/>
                  </a:lnTo>
                  <a:lnTo>
                    <a:pt x="1525" y="134"/>
                  </a:lnTo>
                  <a:lnTo>
                    <a:pt x="1531" y="125"/>
                  </a:lnTo>
                  <a:lnTo>
                    <a:pt x="1488" y="109"/>
                  </a:lnTo>
                  <a:lnTo>
                    <a:pt x="1447" y="94"/>
                  </a:lnTo>
                  <a:lnTo>
                    <a:pt x="1406" y="77"/>
                  </a:lnTo>
                  <a:lnTo>
                    <a:pt x="1364" y="62"/>
                  </a:lnTo>
                  <a:lnTo>
                    <a:pt x="1323" y="46"/>
                  </a:lnTo>
                  <a:lnTo>
                    <a:pt x="1282" y="31"/>
                  </a:lnTo>
                  <a:lnTo>
                    <a:pt x="1241" y="15"/>
                  </a:lnTo>
                  <a:lnTo>
                    <a:pt x="1199" y="0"/>
                  </a:lnTo>
                  <a:lnTo>
                    <a:pt x="1194" y="7"/>
                  </a:lnTo>
                  <a:lnTo>
                    <a:pt x="1188" y="15"/>
                  </a:lnTo>
                  <a:lnTo>
                    <a:pt x="1183" y="24"/>
                  </a:lnTo>
                  <a:lnTo>
                    <a:pt x="1177" y="32"/>
                  </a:lnTo>
                  <a:lnTo>
                    <a:pt x="1172" y="40"/>
                  </a:lnTo>
                  <a:lnTo>
                    <a:pt x="1166" y="48"/>
                  </a:lnTo>
                  <a:lnTo>
                    <a:pt x="1161" y="57"/>
                  </a:lnTo>
                  <a:lnTo>
                    <a:pt x="1157" y="65"/>
                  </a:lnTo>
                  <a:lnTo>
                    <a:pt x="1198" y="80"/>
                  </a:lnTo>
                  <a:lnTo>
                    <a:pt x="1239" y="95"/>
                  </a:lnTo>
                  <a:lnTo>
                    <a:pt x="1280" y="112"/>
                  </a:lnTo>
                  <a:lnTo>
                    <a:pt x="1323" y="128"/>
                  </a:lnTo>
                  <a:lnTo>
                    <a:pt x="1364" y="143"/>
                  </a:lnTo>
                  <a:lnTo>
                    <a:pt x="1407" y="160"/>
                  </a:lnTo>
                  <a:lnTo>
                    <a:pt x="1448" y="175"/>
                  </a:lnTo>
                  <a:lnTo>
                    <a:pt x="1491" y="191"/>
                  </a:lnTo>
                  <a:close/>
                  <a:moveTo>
                    <a:pt x="1452" y="279"/>
                  </a:moveTo>
                  <a:lnTo>
                    <a:pt x="1456" y="271"/>
                  </a:lnTo>
                  <a:lnTo>
                    <a:pt x="1462" y="263"/>
                  </a:lnTo>
                  <a:lnTo>
                    <a:pt x="1467" y="255"/>
                  </a:lnTo>
                  <a:lnTo>
                    <a:pt x="1473" y="246"/>
                  </a:lnTo>
                  <a:lnTo>
                    <a:pt x="1478" y="238"/>
                  </a:lnTo>
                  <a:lnTo>
                    <a:pt x="1484" y="230"/>
                  </a:lnTo>
                  <a:lnTo>
                    <a:pt x="1489" y="222"/>
                  </a:lnTo>
                  <a:lnTo>
                    <a:pt x="1495" y="215"/>
                  </a:lnTo>
                  <a:lnTo>
                    <a:pt x="1448" y="195"/>
                  </a:lnTo>
                  <a:lnTo>
                    <a:pt x="1403" y="178"/>
                  </a:lnTo>
                  <a:lnTo>
                    <a:pt x="1356" y="160"/>
                  </a:lnTo>
                  <a:lnTo>
                    <a:pt x="1311" y="143"/>
                  </a:lnTo>
                  <a:lnTo>
                    <a:pt x="1265" y="125"/>
                  </a:lnTo>
                  <a:lnTo>
                    <a:pt x="1220" y="109"/>
                  </a:lnTo>
                  <a:lnTo>
                    <a:pt x="1175" y="92"/>
                  </a:lnTo>
                  <a:lnTo>
                    <a:pt x="1129" y="76"/>
                  </a:lnTo>
                  <a:lnTo>
                    <a:pt x="1122" y="83"/>
                  </a:lnTo>
                  <a:lnTo>
                    <a:pt x="1118" y="91"/>
                  </a:lnTo>
                  <a:lnTo>
                    <a:pt x="1111" y="99"/>
                  </a:lnTo>
                  <a:lnTo>
                    <a:pt x="1107" y="107"/>
                  </a:lnTo>
                  <a:lnTo>
                    <a:pt x="1102" y="116"/>
                  </a:lnTo>
                  <a:lnTo>
                    <a:pt x="1096" y="124"/>
                  </a:lnTo>
                  <a:lnTo>
                    <a:pt x="1091" y="132"/>
                  </a:lnTo>
                  <a:lnTo>
                    <a:pt x="1087" y="142"/>
                  </a:lnTo>
                  <a:lnTo>
                    <a:pt x="1132" y="158"/>
                  </a:lnTo>
                  <a:lnTo>
                    <a:pt x="1177" y="176"/>
                  </a:lnTo>
                  <a:lnTo>
                    <a:pt x="1223" y="193"/>
                  </a:lnTo>
                  <a:lnTo>
                    <a:pt x="1269" y="211"/>
                  </a:lnTo>
                  <a:lnTo>
                    <a:pt x="1315" y="227"/>
                  </a:lnTo>
                  <a:lnTo>
                    <a:pt x="1360" y="245"/>
                  </a:lnTo>
                  <a:lnTo>
                    <a:pt x="1406" y="261"/>
                  </a:lnTo>
                  <a:lnTo>
                    <a:pt x="1452" y="279"/>
                  </a:lnTo>
                  <a:close/>
                  <a:moveTo>
                    <a:pt x="1417" y="369"/>
                  </a:moveTo>
                  <a:lnTo>
                    <a:pt x="1366" y="349"/>
                  </a:lnTo>
                  <a:lnTo>
                    <a:pt x="1316" y="330"/>
                  </a:lnTo>
                  <a:lnTo>
                    <a:pt x="1267" y="311"/>
                  </a:lnTo>
                  <a:lnTo>
                    <a:pt x="1217" y="293"/>
                  </a:lnTo>
                  <a:lnTo>
                    <a:pt x="1166" y="272"/>
                  </a:lnTo>
                  <a:lnTo>
                    <a:pt x="1117" y="255"/>
                  </a:lnTo>
                  <a:lnTo>
                    <a:pt x="1066" y="235"/>
                  </a:lnTo>
                  <a:lnTo>
                    <a:pt x="1016" y="219"/>
                  </a:lnTo>
                  <a:lnTo>
                    <a:pt x="1021" y="209"/>
                  </a:lnTo>
                  <a:lnTo>
                    <a:pt x="1026" y="201"/>
                  </a:lnTo>
                  <a:lnTo>
                    <a:pt x="1032" y="193"/>
                  </a:lnTo>
                  <a:lnTo>
                    <a:pt x="1037" y="184"/>
                  </a:lnTo>
                  <a:lnTo>
                    <a:pt x="1041" y="176"/>
                  </a:lnTo>
                  <a:lnTo>
                    <a:pt x="1047" y="168"/>
                  </a:lnTo>
                  <a:lnTo>
                    <a:pt x="1052" y="160"/>
                  </a:lnTo>
                  <a:lnTo>
                    <a:pt x="1059" y="151"/>
                  </a:lnTo>
                  <a:lnTo>
                    <a:pt x="1109" y="169"/>
                  </a:lnTo>
                  <a:lnTo>
                    <a:pt x="1158" y="189"/>
                  </a:lnTo>
                  <a:lnTo>
                    <a:pt x="1208" y="206"/>
                  </a:lnTo>
                  <a:lnTo>
                    <a:pt x="1258" y="226"/>
                  </a:lnTo>
                  <a:lnTo>
                    <a:pt x="1308" y="244"/>
                  </a:lnTo>
                  <a:lnTo>
                    <a:pt x="1357" y="263"/>
                  </a:lnTo>
                  <a:lnTo>
                    <a:pt x="1408" y="282"/>
                  </a:lnTo>
                  <a:lnTo>
                    <a:pt x="1459" y="301"/>
                  </a:lnTo>
                  <a:lnTo>
                    <a:pt x="1454" y="310"/>
                  </a:lnTo>
                  <a:lnTo>
                    <a:pt x="1448" y="318"/>
                  </a:lnTo>
                  <a:lnTo>
                    <a:pt x="1443" y="326"/>
                  </a:lnTo>
                  <a:lnTo>
                    <a:pt x="1437" y="334"/>
                  </a:lnTo>
                  <a:lnTo>
                    <a:pt x="1432" y="343"/>
                  </a:lnTo>
                  <a:lnTo>
                    <a:pt x="1426" y="351"/>
                  </a:lnTo>
                  <a:lnTo>
                    <a:pt x="1421" y="359"/>
                  </a:lnTo>
                  <a:lnTo>
                    <a:pt x="1417" y="369"/>
                  </a:lnTo>
                  <a:close/>
                  <a:moveTo>
                    <a:pt x="1381" y="457"/>
                  </a:moveTo>
                  <a:lnTo>
                    <a:pt x="1326" y="436"/>
                  </a:lnTo>
                  <a:lnTo>
                    <a:pt x="1272" y="415"/>
                  </a:lnTo>
                  <a:lnTo>
                    <a:pt x="1217" y="395"/>
                  </a:lnTo>
                  <a:lnTo>
                    <a:pt x="1164" y="374"/>
                  </a:lnTo>
                  <a:lnTo>
                    <a:pt x="1109" y="354"/>
                  </a:lnTo>
                  <a:lnTo>
                    <a:pt x="1055" y="333"/>
                  </a:lnTo>
                  <a:lnTo>
                    <a:pt x="1000" y="314"/>
                  </a:lnTo>
                  <a:lnTo>
                    <a:pt x="946" y="294"/>
                  </a:lnTo>
                  <a:lnTo>
                    <a:pt x="950" y="285"/>
                  </a:lnTo>
                  <a:lnTo>
                    <a:pt x="956" y="277"/>
                  </a:lnTo>
                  <a:lnTo>
                    <a:pt x="961" y="268"/>
                  </a:lnTo>
                  <a:lnTo>
                    <a:pt x="967" y="260"/>
                  </a:lnTo>
                  <a:lnTo>
                    <a:pt x="971" y="252"/>
                  </a:lnTo>
                  <a:lnTo>
                    <a:pt x="977" y="244"/>
                  </a:lnTo>
                  <a:lnTo>
                    <a:pt x="982" y="235"/>
                  </a:lnTo>
                  <a:lnTo>
                    <a:pt x="989" y="228"/>
                  </a:lnTo>
                  <a:lnTo>
                    <a:pt x="1043" y="248"/>
                  </a:lnTo>
                  <a:lnTo>
                    <a:pt x="1096" y="268"/>
                  </a:lnTo>
                  <a:lnTo>
                    <a:pt x="1150" y="288"/>
                  </a:lnTo>
                  <a:lnTo>
                    <a:pt x="1203" y="308"/>
                  </a:lnTo>
                  <a:lnTo>
                    <a:pt x="1257" y="329"/>
                  </a:lnTo>
                  <a:lnTo>
                    <a:pt x="1312" y="349"/>
                  </a:lnTo>
                  <a:lnTo>
                    <a:pt x="1367" y="370"/>
                  </a:lnTo>
                  <a:lnTo>
                    <a:pt x="1422" y="391"/>
                  </a:lnTo>
                  <a:lnTo>
                    <a:pt x="1417" y="399"/>
                  </a:lnTo>
                  <a:lnTo>
                    <a:pt x="1411" y="407"/>
                  </a:lnTo>
                  <a:lnTo>
                    <a:pt x="1406" y="415"/>
                  </a:lnTo>
                  <a:lnTo>
                    <a:pt x="1401" y="424"/>
                  </a:lnTo>
                  <a:lnTo>
                    <a:pt x="1396" y="432"/>
                  </a:lnTo>
                  <a:lnTo>
                    <a:pt x="1390" y="440"/>
                  </a:lnTo>
                  <a:lnTo>
                    <a:pt x="1385" y="448"/>
                  </a:lnTo>
                  <a:lnTo>
                    <a:pt x="1381" y="457"/>
                  </a:lnTo>
                  <a:close/>
                  <a:moveTo>
                    <a:pt x="1345" y="545"/>
                  </a:moveTo>
                  <a:lnTo>
                    <a:pt x="1349" y="536"/>
                  </a:lnTo>
                  <a:lnTo>
                    <a:pt x="1353" y="528"/>
                  </a:lnTo>
                  <a:lnTo>
                    <a:pt x="1359" y="520"/>
                  </a:lnTo>
                  <a:lnTo>
                    <a:pt x="1364" y="512"/>
                  </a:lnTo>
                  <a:lnTo>
                    <a:pt x="1368" y="503"/>
                  </a:lnTo>
                  <a:lnTo>
                    <a:pt x="1375" y="495"/>
                  </a:lnTo>
                  <a:lnTo>
                    <a:pt x="1379" y="487"/>
                  </a:lnTo>
                  <a:lnTo>
                    <a:pt x="1386" y="480"/>
                  </a:lnTo>
                  <a:lnTo>
                    <a:pt x="1327" y="457"/>
                  </a:lnTo>
                  <a:lnTo>
                    <a:pt x="1268" y="435"/>
                  </a:lnTo>
                  <a:lnTo>
                    <a:pt x="1209" y="413"/>
                  </a:lnTo>
                  <a:lnTo>
                    <a:pt x="1151" y="391"/>
                  </a:lnTo>
                  <a:lnTo>
                    <a:pt x="1092" y="369"/>
                  </a:lnTo>
                  <a:lnTo>
                    <a:pt x="1034" y="347"/>
                  </a:lnTo>
                  <a:lnTo>
                    <a:pt x="977" y="325"/>
                  </a:lnTo>
                  <a:lnTo>
                    <a:pt x="919" y="304"/>
                  </a:lnTo>
                  <a:lnTo>
                    <a:pt x="912" y="311"/>
                  </a:lnTo>
                  <a:lnTo>
                    <a:pt x="906" y="319"/>
                  </a:lnTo>
                  <a:lnTo>
                    <a:pt x="900" y="327"/>
                  </a:lnTo>
                  <a:lnTo>
                    <a:pt x="895" y="336"/>
                  </a:lnTo>
                  <a:lnTo>
                    <a:pt x="890" y="344"/>
                  </a:lnTo>
                  <a:lnTo>
                    <a:pt x="886" y="352"/>
                  </a:lnTo>
                  <a:lnTo>
                    <a:pt x="880" y="360"/>
                  </a:lnTo>
                  <a:lnTo>
                    <a:pt x="876" y="370"/>
                  </a:lnTo>
                  <a:lnTo>
                    <a:pt x="934" y="391"/>
                  </a:lnTo>
                  <a:lnTo>
                    <a:pt x="992" y="411"/>
                  </a:lnTo>
                  <a:lnTo>
                    <a:pt x="1051" y="433"/>
                  </a:lnTo>
                  <a:lnTo>
                    <a:pt x="1110" y="455"/>
                  </a:lnTo>
                  <a:lnTo>
                    <a:pt x="1168" y="477"/>
                  </a:lnTo>
                  <a:lnTo>
                    <a:pt x="1227" y="499"/>
                  </a:lnTo>
                  <a:lnTo>
                    <a:pt x="1286" y="521"/>
                  </a:lnTo>
                  <a:lnTo>
                    <a:pt x="1345" y="545"/>
                  </a:lnTo>
                  <a:close/>
                  <a:moveTo>
                    <a:pt x="1309" y="634"/>
                  </a:moveTo>
                  <a:lnTo>
                    <a:pt x="1313" y="624"/>
                  </a:lnTo>
                  <a:lnTo>
                    <a:pt x="1318" y="616"/>
                  </a:lnTo>
                  <a:lnTo>
                    <a:pt x="1323" y="608"/>
                  </a:lnTo>
                  <a:lnTo>
                    <a:pt x="1329" y="600"/>
                  </a:lnTo>
                  <a:lnTo>
                    <a:pt x="1333" y="591"/>
                  </a:lnTo>
                  <a:lnTo>
                    <a:pt x="1340" y="583"/>
                  </a:lnTo>
                  <a:lnTo>
                    <a:pt x="1344" y="575"/>
                  </a:lnTo>
                  <a:lnTo>
                    <a:pt x="1351" y="567"/>
                  </a:lnTo>
                  <a:lnTo>
                    <a:pt x="1286" y="542"/>
                  </a:lnTo>
                  <a:lnTo>
                    <a:pt x="1223" y="518"/>
                  </a:lnTo>
                  <a:lnTo>
                    <a:pt x="1159" y="495"/>
                  </a:lnTo>
                  <a:lnTo>
                    <a:pt x="1098" y="473"/>
                  </a:lnTo>
                  <a:lnTo>
                    <a:pt x="1034" y="448"/>
                  </a:lnTo>
                  <a:lnTo>
                    <a:pt x="972" y="425"/>
                  </a:lnTo>
                  <a:lnTo>
                    <a:pt x="909" y="402"/>
                  </a:lnTo>
                  <a:lnTo>
                    <a:pt x="847" y="380"/>
                  </a:lnTo>
                  <a:lnTo>
                    <a:pt x="840" y="388"/>
                  </a:lnTo>
                  <a:lnTo>
                    <a:pt x="835" y="396"/>
                  </a:lnTo>
                  <a:lnTo>
                    <a:pt x="829" y="404"/>
                  </a:lnTo>
                  <a:lnTo>
                    <a:pt x="825" y="413"/>
                  </a:lnTo>
                  <a:lnTo>
                    <a:pt x="820" y="421"/>
                  </a:lnTo>
                  <a:lnTo>
                    <a:pt x="816" y="429"/>
                  </a:lnTo>
                  <a:lnTo>
                    <a:pt x="810" y="437"/>
                  </a:lnTo>
                  <a:lnTo>
                    <a:pt x="806" y="446"/>
                  </a:lnTo>
                  <a:lnTo>
                    <a:pt x="868" y="468"/>
                  </a:lnTo>
                  <a:lnTo>
                    <a:pt x="931" y="491"/>
                  </a:lnTo>
                  <a:lnTo>
                    <a:pt x="994" y="513"/>
                  </a:lnTo>
                  <a:lnTo>
                    <a:pt x="1058" y="538"/>
                  </a:lnTo>
                  <a:lnTo>
                    <a:pt x="1120" y="561"/>
                  </a:lnTo>
                  <a:lnTo>
                    <a:pt x="1183" y="586"/>
                  </a:lnTo>
                  <a:lnTo>
                    <a:pt x="1246" y="609"/>
                  </a:lnTo>
                  <a:lnTo>
                    <a:pt x="1309" y="634"/>
                  </a:lnTo>
                  <a:close/>
                  <a:moveTo>
                    <a:pt x="1272" y="721"/>
                  </a:moveTo>
                  <a:lnTo>
                    <a:pt x="1276" y="712"/>
                  </a:lnTo>
                  <a:lnTo>
                    <a:pt x="1282" y="704"/>
                  </a:lnTo>
                  <a:lnTo>
                    <a:pt x="1287" y="696"/>
                  </a:lnTo>
                  <a:lnTo>
                    <a:pt x="1293" y="688"/>
                  </a:lnTo>
                  <a:lnTo>
                    <a:pt x="1297" y="679"/>
                  </a:lnTo>
                  <a:lnTo>
                    <a:pt x="1304" y="671"/>
                  </a:lnTo>
                  <a:lnTo>
                    <a:pt x="1308" y="663"/>
                  </a:lnTo>
                  <a:lnTo>
                    <a:pt x="1315" y="656"/>
                  </a:lnTo>
                  <a:lnTo>
                    <a:pt x="1246" y="630"/>
                  </a:lnTo>
                  <a:lnTo>
                    <a:pt x="1179" y="605"/>
                  </a:lnTo>
                  <a:lnTo>
                    <a:pt x="1111" y="579"/>
                  </a:lnTo>
                  <a:lnTo>
                    <a:pt x="1045" y="554"/>
                  </a:lnTo>
                  <a:lnTo>
                    <a:pt x="977" y="529"/>
                  </a:lnTo>
                  <a:lnTo>
                    <a:pt x="909" y="505"/>
                  </a:lnTo>
                  <a:lnTo>
                    <a:pt x="842" y="480"/>
                  </a:lnTo>
                  <a:lnTo>
                    <a:pt x="776" y="455"/>
                  </a:lnTo>
                  <a:lnTo>
                    <a:pt x="770" y="463"/>
                  </a:lnTo>
                  <a:lnTo>
                    <a:pt x="765" y="472"/>
                  </a:lnTo>
                  <a:lnTo>
                    <a:pt x="759" y="480"/>
                  </a:lnTo>
                  <a:lnTo>
                    <a:pt x="755" y="488"/>
                  </a:lnTo>
                  <a:lnTo>
                    <a:pt x="750" y="495"/>
                  </a:lnTo>
                  <a:lnTo>
                    <a:pt x="746" y="503"/>
                  </a:lnTo>
                  <a:lnTo>
                    <a:pt x="740" y="512"/>
                  </a:lnTo>
                  <a:lnTo>
                    <a:pt x="736" y="520"/>
                  </a:lnTo>
                  <a:lnTo>
                    <a:pt x="802" y="545"/>
                  </a:lnTo>
                  <a:lnTo>
                    <a:pt x="869" y="569"/>
                  </a:lnTo>
                  <a:lnTo>
                    <a:pt x="937" y="594"/>
                  </a:lnTo>
                  <a:lnTo>
                    <a:pt x="1004" y="620"/>
                  </a:lnTo>
                  <a:lnTo>
                    <a:pt x="1070" y="645"/>
                  </a:lnTo>
                  <a:lnTo>
                    <a:pt x="1137" y="670"/>
                  </a:lnTo>
                  <a:lnTo>
                    <a:pt x="1205" y="694"/>
                  </a:lnTo>
                  <a:lnTo>
                    <a:pt x="1272" y="721"/>
                  </a:lnTo>
                  <a:close/>
                  <a:moveTo>
                    <a:pt x="1236" y="810"/>
                  </a:moveTo>
                  <a:lnTo>
                    <a:pt x="1164" y="781"/>
                  </a:lnTo>
                  <a:lnTo>
                    <a:pt x="1093" y="755"/>
                  </a:lnTo>
                  <a:lnTo>
                    <a:pt x="1021" y="727"/>
                  </a:lnTo>
                  <a:lnTo>
                    <a:pt x="950" y="701"/>
                  </a:lnTo>
                  <a:lnTo>
                    <a:pt x="879" y="674"/>
                  </a:lnTo>
                  <a:lnTo>
                    <a:pt x="807" y="648"/>
                  </a:lnTo>
                  <a:lnTo>
                    <a:pt x="736" y="622"/>
                  </a:lnTo>
                  <a:lnTo>
                    <a:pt x="666" y="595"/>
                  </a:lnTo>
                  <a:lnTo>
                    <a:pt x="670" y="587"/>
                  </a:lnTo>
                  <a:lnTo>
                    <a:pt x="675" y="579"/>
                  </a:lnTo>
                  <a:lnTo>
                    <a:pt x="680" y="571"/>
                  </a:lnTo>
                  <a:lnTo>
                    <a:pt x="685" y="562"/>
                  </a:lnTo>
                  <a:lnTo>
                    <a:pt x="689" y="554"/>
                  </a:lnTo>
                  <a:lnTo>
                    <a:pt x="695" y="546"/>
                  </a:lnTo>
                  <a:lnTo>
                    <a:pt x="700" y="538"/>
                  </a:lnTo>
                  <a:lnTo>
                    <a:pt x="706" y="531"/>
                  </a:lnTo>
                  <a:lnTo>
                    <a:pt x="776" y="556"/>
                  </a:lnTo>
                  <a:lnTo>
                    <a:pt x="847" y="583"/>
                  </a:lnTo>
                  <a:lnTo>
                    <a:pt x="919" y="609"/>
                  </a:lnTo>
                  <a:lnTo>
                    <a:pt x="992" y="637"/>
                  </a:lnTo>
                  <a:lnTo>
                    <a:pt x="1062" y="663"/>
                  </a:lnTo>
                  <a:lnTo>
                    <a:pt x="1135" y="690"/>
                  </a:lnTo>
                  <a:lnTo>
                    <a:pt x="1206" y="716"/>
                  </a:lnTo>
                  <a:lnTo>
                    <a:pt x="1279" y="744"/>
                  </a:lnTo>
                  <a:lnTo>
                    <a:pt x="1272" y="752"/>
                  </a:lnTo>
                  <a:lnTo>
                    <a:pt x="1268" y="760"/>
                  </a:lnTo>
                  <a:lnTo>
                    <a:pt x="1261" y="769"/>
                  </a:lnTo>
                  <a:lnTo>
                    <a:pt x="1257" y="777"/>
                  </a:lnTo>
                  <a:lnTo>
                    <a:pt x="1252" y="785"/>
                  </a:lnTo>
                  <a:lnTo>
                    <a:pt x="1246" y="793"/>
                  </a:lnTo>
                  <a:lnTo>
                    <a:pt x="1241" y="802"/>
                  </a:lnTo>
                  <a:lnTo>
                    <a:pt x="1236" y="810"/>
                  </a:lnTo>
                  <a:close/>
                  <a:moveTo>
                    <a:pt x="1201" y="899"/>
                  </a:moveTo>
                  <a:lnTo>
                    <a:pt x="1124" y="870"/>
                  </a:lnTo>
                  <a:lnTo>
                    <a:pt x="1049" y="842"/>
                  </a:lnTo>
                  <a:lnTo>
                    <a:pt x="972" y="813"/>
                  </a:lnTo>
                  <a:lnTo>
                    <a:pt x="898" y="784"/>
                  </a:lnTo>
                  <a:lnTo>
                    <a:pt x="821" y="755"/>
                  </a:lnTo>
                  <a:lnTo>
                    <a:pt x="746" y="727"/>
                  </a:lnTo>
                  <a:lnTo>
                    <a:pt x="670" y="699"/>
                  </a:lnTo>
                  <a:lnTo>
                    <a:pt x="596" y="671"/>
                  </a:lnTo>
                  <a:lnTo>
                    <a:pt x="600" y="663"/>
                  </a:lnTo>
                  <a:lnTo>
                    <a:pt x="605" y="655"/>
                  </a:lnTo>
                  <a:lnTo>
                    <a:pt x="609" y="646"/>
                  </a:lnTo>
                  <a:lnTo>
                    <a:pt x="615" y="638"/>
                  </a:lnTo>
                  <a:lnTo>
                    <a:pt x="619" y="630"/>
                  </a:lnTo>
                  <a:lnTo>
                    <a:pt x="625" y="622"/>
                  </a:lnTo>
                  <a:lnTo>
                    <a:pt x="630" y="613"/>
                  </a:lnTo>
                  <a:lnTo>
                    <a:pt x="636" y="606"/>
                  </a:lnTo>
                  <a:lnTo>
                    <a:pt x="711" y="634"/>
                  </a:lnTo>
                  <a:lnTo>
                    <a:pt x="787" y="661"/>
                  </a:lnTo>
                  <a:lnTo>
                    <a:pt x="862" y="690"/>
                  </a:lnTo>
                  <a:lnTo>
                    <a:pt x="938" y="719"/>
                  </a:lnTo>
                  <a:lnTo>
                    <a:pt x="1014" y="747"/>
                  </a:lnTo>
                  <a:lnTo>
                    <a:pt x="1089" y="774"/>
                  </a:lnTo>
                  <a:lnTo>
                    <a:pt x="1165" y="803"/>
                  </a:lnTo>
                  <a:lnTo>
                    <a:pt x="1241" y="832"/>
                  </a:lnTo>
                  <a:lnTo>
                    <a:pt x="1235" y="840"/>
                  </a:lnTo>
                  <a:lnTo>
                    <a:pt x="1230" y="848"/>
                  </a:lnTo>
                  <a:lnTo>
                    <a:pt x="1224" y="857"/>
                  </a:lnTo>
                  <a:lnTo>
                    <a:pt x="1220" y="865"/>
                  </a:lnTo>
                  <a:lnTo>
                    <a:pt x="1214" y="873"/>
                  </a:lnTo>
                  <a:lnTo>
                    <a:pt x="1210" y="881"/>
                  </a:lnTo>
                  <a:lnTo>
                    <a:pt x="1205" y="890"/>
                  </a:lnTo>
                  <a:lnTo>
                    <a:pt x="1201" y="899"/>
                  </a:lnTo>
                  <a:close/>
                  <a:moveTo>
                    <a:pt x="1165" y="986"/>
                  </a:moveTo>
                  <a:lnTo>
                    <a:pt x="1084" y="956"/>
                  </a:lnTo>
                  <a:lnTo>
                    <a:pt x="1004" y="925"/>
                  </a:lnTo>
                  <a:lnTo>
                    <a:pt x="924" y="895"/>
                  </a:lnTo>
                  <a:lnTo>
                    <a:pt x="845" y="866"/>
                  </a:lnTo>
                  <a:lnTo>
                    <a:pt x="763" y="836"/>
                  </a:lnTo>
                  <a:lnTo>
                    <a:pt x="685" y="806"/>
                  </a:lnTo>
                  <a:lnTo>
                    <a:pt x="604" y="776"/>
                  </a:lnTo>
                  <a:lnTo>
                    <a:pt x="526" y="747"/>
                  </a:lnTo>
                  <a:lnTo>
                    <a:pt x="530" y="738"/>
                  </a:lnTo>
                  <a:lnTo>
                    <a:pt x="535" y="730"/>
                  </a:lnTo>
                  <a:lnTo>
                    <a:pt x="539" y="722"/>
                  </a:lnTo>
                  <a:lnTo>
                    <a:pt x="545" y="714"/>
                  </a:lnTo>
                  <a:lnTo>
                    <a:pt x="549" y="705"/>
                  </a:lnTo>
                  <a:lnTo>
                    <a:pt x="554" y="697"/>
                  </a:lnTo>
                  <a:lnTo>
                    <a:pt x="560" y="689"/>
                  </a:lnTo>
                  <a:lnTo>
                    <a:pt x="565" y="682"/>
                  </a:lnTo>
                  <a:lnTo>
                    <a:pt x="645" y="711"/>
                  </a:lnTo>
                  <a:lnTo>
                    <a:pt x="725" y="741"/>
                  </a:lnTo>
                  <a:lnTo>
                    <a:pt x="805" y="771"/>
                  </a:lnTo>
                  <a:lnTo>
                    <a:pt x="884" y="802"/>
                  </a:lnTo>
                  <a:lnTo>
                    <a:pt x="964" y="831"/>
                  </a:lnTo>
                  <a:lnTo>
                    <a:pt x="1044" y="861"/>
                  </a:lnTo>
                  <a:lnTo>
                    <a:pt x="1124" y="891"/>
                  </a:lnTo>
                  <a:lnTo>
                    <a:pt x="1205" y="921"/>
                  </a:lnTo>
                  <a:lnTo>
                    <a:pt x="1199" y="928"/>
                  </a:lnTo>
                  <a:lnTo>
                    <a:pt x="1194" y="936"/>
                  </a:lnTo>
                  <a:lnTo>
                    <a:pt x="1188" y="945"/>
                  </a:lnTo>
                  <a:lnTo>
                    <a:pt x="1184" y="953"/>
                  </a:lnTo>
                  <a:lnTo>
                    <a:pt x="1179" y="961"/>
                  </a:lnTo>
                  <a:lnTo>
                    <a:pt x="1173" y="969"/>
                  </a:lnTo>
                  <a:lnTo>
                    <a:pt x="1169" y="978"/>
                  </a:lnTo>
                  <a:lnTo>
                    <a:pt x="1165" y="986"/>
                  </a:lnTo>
                  <a:close/>
                  <a:moveTo>
                    <a:pt x="1129" y="1075"/>
                  </a:moveTo>
                  <a:lnTo>
                    <a:pt x="1133" y="1066"/>
                  </a:lnTo>
                  <a:lnTo>
                    <a:pt x="1137" y="1057"/>
                  </a:lnTo>
                  <a:lnTo>
                    <a:pt x="1143" y="1049"/>
                  </a:lnTo>
                  <a:lnTo>
                    <a:pt x="1148" y="1041"/>
                  </a:lnTo>
                  <a:lnTo>
                    <a:pt x="1153" y="1033"/>
                  </a:lnTo>
                  <a:lnTo>
                    <a:pt x="1158" y="1024"/>
                  </a:lnTo>
                  <a:lnTo>
                    <a:pt x="1164" y="1016"/>
                  </a:lnTo>
                  <a:lnTo>
                    <a:pt x="1169" y="1009"/>
                  </a:lnTo>
                  <a:lnTo>
                    <a:pt x="1084" y="976"/>
                  </a:lnTo>
                  <a:lnTo>
                    <a:pt x="1000" y="946"/>
                  </a:lnTo>
                  <a:lnTo>
                    <a:pt x="915" y="913"/>
                  </a:lnTo>
                  <a:lnTo>
                    <a:pt x="832" y="883"/>
                  </a:lnTo>
                  <a:lnTo>
                    <a:pt x="747" y="851"/>
                  </a:lnTo>
                  <a:lnTo>
                    <a:pt x="663" y="821"/>
                  </a:lnTo>
                  <a:lnTo>
                    <a:pt x="578" y="789"/>
                  </a:lnTo>
                  <a:lnTo>
                    <a:pt x="495" y="759"/>
                  </a:lnTo>
                  <a:lnTo>
                    <a:pt x="490" y="766"/>
                  </a:lnTo>
                  <a:lnTo>
                    <a:pt x="484" y="774"/>
                  </a:lnTo>
                  <a:lnTo>
                    <a:pt x="479" y="782"/>
                  </a:lnTo>
                  <a:lnTo>
                    <a:pt x="475" y="791"/>
                  </a:lnTo>
                  <a:lnTo>
                    <a:pt x="469" y="798"/>
                  </a:lnTo>
                  <a:lnTo>
                    <a:pt x="464" y="806"/>
                  </a:lnTo>
                  <a:lnTo>
                    <a:pt x="458" y="814"/>
                  </a:lnTo>
                  <a:lnTo>
                    <a:pt x="454" y="822"/>
                  </a:lnTo>
                  <a:lnTo>
                    <a:pt x="538" y="854"/>
                  </a:lnTo>
                  <a:lnTo>
                    <a:pt x="622" y="885"/>
                  </a:lnTo>
                  <a:lnTo>
                    <a:pt x="706" y="917"/>
                  </a:lnTo>
                  <a:lnTo>
                    <a:pt x="791" y="949"/>
                  </a:lnTo>
                  <a:lnTo>
                    <a:pt x="873" y="979"/>
                  </a:lnTo>
                  <a:lnTo>
                    <a:pt x="959" y="1012"/>
                  </a:lnTo>
                  <a:lnTo>
                    <a:pt x="1043" y="1042"/>
                  </a:lnTo>
                  <a:lnTo>
                    <a:pt x="1129" y="1075"/>
                  </a:lnTo>
                  <a:close/>
                  <a:moveTo>
                    <a:pt x="1092" y="1165"/>
                  </a:moveTo>
                  <a:lnTo>
                    <a:pt x="1096" y="1155"/>
                  </a:lnTo>
                  <a:lnTo>
                    <a:pt x="1102" y="1147"/>
                  </a:lnTo>
                  <a:lnTo>
                    <a:pt x="1106" y="1138"/>
                  </a:lnTo>
                  <a:lnTo>
                    <a:pt x="1111" y="1130"/>
                  </a:lnTo>
                  <a:lnTo>
                    <a:pt x="1115" y="1122"/>
                  </a:lnTo>
                  <a:lnTo>
                    <a:pt x="1121" y="1114"/>
                  </a:lnTo>
                  <a:lnTo>
                    <a:pt x="1126" y="1105"/>
                  </a:lnTo>
                  <a:lnTo>
                    <a:pt x="1132" y="1097"/>
                  </a:lnTo>
                  <a:lnTo>
                    <a:pt x="1043" y="1064"/>
                  </a:lnTo>
                  <a:lnTo>
                    <a:pt x="955" y="1031"/>
                  </a:lnTo>
                  <a:lnTo>
                    <a:pt x="867" y="998"/>
                  </a:lnTo>
                  <a:lnTo>
                    <a:pt x="779" y="965"/>
                  </a:lnTo>
                  <a:lnTo>
                    <a:pt x="689" y="932"/>
                  </a:lnTo>
                  <a:lnTo>
                    <a:pt x="601" y="899"/>
                  </a:lnTo>
                  <a:lnTo>
                    <a:pt x="513" y="866"/>
                  </a:lnTo>
                  <a:lnTo>
                    <a:pt x="425" y="835"/>
                  </a:lnTo>
                  <a:lnTo>
                    <a:pt x="420" y="842"/>
                  </a:lnTo>
                  <a:lnTo>
                    <a:pt x="414" y="850"/>
                  </a:lnTo>
                  <a:lnTo>
                    <a:pt x="409" y="858"/>
                  </a:lnTo>
                  <a:lnTo>
                    <a:pt x="405" y="866"/>
                  </a:lnTo>
                  <a:lnTo>
                    <a:pt x="399" y="874"/>
                  </a:lnTo>
                  <a:lnTo>
                    <a:pt x="394" y="883"/>
                  </a:lnTo>
                  <a:lnTo>
                    <a:pt x="388" y="891"/>
                  </a:lnTo>
                  <a:lnTo>
                    <a:pt x="384" y="899"/>
                  </a:lnTo>
                  <a:lnTo>
                    <a:pt x="472" y="932"/>
                  </a:lnTo>
                  <a:lnTo>
                    <a:pt x="560" y="965"/>
                  </a:lnTo>
                  <a:lnTo>
                    <a:pt x="648" y="998"/>
                  </a:lnTo>
                  <a:lnTo>
                    <a:pt x="737" y="1031"/>
                  </a:lnTo>
                  <a:lnTo>
                    <a:pt x="825" y="1064"/>
                  </a:lnTo>
                  <a:lnTo>
                    <a:pt x="915" y="1097"/>
                  </a:lnTo>
                  <a:lnTo>
                    <a:pt x="1003" y="1130"/>
                  </a:lnTo>
                  <a:lnTo>
                    <a:pt x="1092" y="1165"/>
                  </a:lnTo>
                  <a:close/>
                  <a:moveTo>
                    <a:pt x="1056" y="1251"/>
                  </a:moveTo>
                  <a:lnTo>
                    <a:pt x="963" y="1215"/>
                  </a:lnTo>
                  <a:lnTo>
                    <a:pt x="871" y="1181"/>
                  </a:lnTo>
                  <a:lnTo>
                    <a:pt x="777" y="1147"/>
                  </a:lnTo>
                  <a:lnTo>
                    <a:pt x="685" y="1112"/>
                  </a:lnTo>
                  <a:lnTo>
                    <a:pt x="592" y="1077"/>
                  </a:lnTo>
                  <a:lnTo>
                    <a:pt x="499" y="1044"/>
                  </a:lnTo>
                  <a:lnTo>
                    <a:pt x="406" y="1008"/>
                  </a:lnTo>
                  <a:lnTo>
                    <a:pt x="314" y="975"/>
                  </a:lnTo>
                  <a:lnTo>
                    <a:pt x="318" y="967"/>
                  </a:lnTo>
                  <a:lnTo>
                    <a:pt x="323" y="958"/>
                  </a:lnTo>
                  <a:lnTo>
                    <a:pt x="329" y="950"/>
                  </a:lnTo>
                  <a:lnTo>
                    <a:pt x="334" y="942"/>
                  </a:lnTo>
                  <a:lnTo>
                    <a:pt x="339" y="934"/>
                  </a:lnTo>
                  <a:lnTo>
                    <a:pt x="344" y="925"/>
                  </a:lnTo>
                  <a:lnTo>
                    <a:pt x="350" y="917"/>
                  </a:lnTo>
                  <a:lnTo>
                    <a:pt x="355" y="910"/>
                  </a:lnTo>
                  <a:lnTo>
                    <a:pt x="447" y="943"/>
                  </a:lnTo>
                  <a:lnTo>
                    <a:pt x="541" y="979"/>
                  </a:lnTo>
                  <a:lnTo>
                    <a:pt x="633" y="1012"/>
                  </a:lnTo>
                  <a:lnTo>
                    <a:pt x="726" y="1048"/>
                  </a:lnTo>
                  <a:lnTo>
                    <a:pt x="818" y="1082"/>
                  </a:lnTo>
                  <a:lnTo>
                    <a:pt x="911" y="1116"/>
                  </a:lnTo>
                  <a:lnTo>
                    <a:pt x="1003" y="1151"/>
                  </a:lnTo>
                  <a:lnTo>
                    <a:pt x="1096" y="1187"/>
                  </a:lnTo>
                  <a:lnTo>
                    <a:pt x="1091" y="1193"/>
                  </a:lnTo>
                  <a:lnTo>
                    <a:pt x="1085" y="1202"/>
                  </a:lnTo>
                  <a:lnTo>
                    <a:pt x="1080" y="1210"/>
                  </a:lnTo>
                  <a:lnTo>
                    <a:pt x="1076" y="1218"/>
                  </a:lnTo>
                  <a:lnTo>
                    <a:pt x="1070" y="1226"/>
                  </a:lnTo>
                  <a:lnTo>
                    <a:pt x="1066" y="1235"/>
                  </a:lnTo>
                  <a:lnTo>
                    <a:pt x="1060" y="1243"/>
                  </a:lnTo>
                  <a:lnTo>
                    <a:pt x="1056" y="1251"/>
                  </a:lnTo>
                  <a:close/>
                  <a:moveTo>
                    <a:pt x="1021" y="1340"/>
                  </a:moveTo>
                  <a:lnTo>
                    <a:pt x="1025" y="1331"/>
                  </a:lnTo>
                  <a:lnTo>
                    <a:pt x="1030" y="1323"/>
                  </a:lnTo>
                  <a:lnTo>
                    <a:pt x="1034" y="1314"/>
                  </a:lnTo>
                  <a:lnTo>
                    <a:pt x="1040" y="1306"/>
                  </a:lnTo>
                  <a:lnTo>
                    <a:pt x="1044" y="1298"/>
                  </a:lnTo>
                  <a:lnTo>
                    <a:pt x="1049" y="1290"/>
                  </a:lnTo>
                  <a:lnTo>
                    <a:pt x="1055" y="1281"/>
                  </a:lnTo>
                  <a:lnTo>
                    <a:pt x="1060" y="1274"/>
                  </a:lnTo>
                  <a:lnTo>
                    <a:pt x="963" y="1237"/>
                  </a:lnTo>
                  <a:lnTo>
                    <a:pt x="865" y="1202"/>
                  </a:lnTo>
                  <a:lnTo>
                    <a:pt x="768" y="1166"/>
                  </a:lnTo>
                  <a:lnTo>
                    <a:pt x="671" y="1130"/>
                  </a:lnTo>
                  <a:lnTo>
                    <a:pt x="574" y="1093"/>
                  </a:lnTo>
                  <a:lnTo>
                    <a:pt x="477" y="1057"/>
                  </a:lnTo>
                  <a:lnTo>
                    <a:pt x="380" y="1022"/>
                  </a:lnTo>
                  <a:lnTo>
                    <a:pt x="285" y="986"/>
                  </a:lnTo>
                  <a:lnTo>
                    <a:pt x="278" y="994"/>
                  </a:lnTo>
                  <a:lnTo>
                    <a:pt x="274" y="1002"/>
                  </a:lnTo>
                  <a:lnTo>
                    <a:pt x="267" y="1011"/>
                  </a:lnTo>
                  <a:lnTo>
                    <a:pt x="263" y="1019"/>
                  </a:lnTo>
                  <a:lnTo>
                    <a:pt x="257" y="1026"/>
                  </a:lnTo>
                  <a:lnTo>
                    <a:pt x="252" y="1034"/>
                  </a:lnTo>
                  <a:lnTo>
                    <a:pt x="248" y="1042"/>
                  </a:lnTo>
                  <a:lnTo>
                    <a:pt x="244" y="1050"/>
                  </a:lnTo>
                  <a:lnTo>
                    <a:pt x="340" y="1086"/>
                  </a:lnTo>
                  <a:lnTo>
                    <a:pt x="438" y="1122"/>
                  </a:lnTo>
                  <a:lnTo>
                    <a:pt x="534" y="1158"/>
                  </a:lnTo>
                  <a:lnTo>
                    <a:pt x="631" y="1195"/>
                  </a:lnTo>
                  <a:lnTo>
                    <a:pt x="728" y="1231"/>
                  </a:lnTo>
                  <a:lnTo>
                    <a:pt x="825" y="1268"/>
                  </a:lnTo>
                  <a:lnTo>
                    <a:pt x="922" y="1303"/>
                  </a:lnTo>
                  <a:lnTo>
                    <a:pt x="1021" y="1340"/>
                  </a:lnTo>
                  <a:close/>
                  <a:moveTo>
                    <a:pt x="985" y="1430"/>
                  </a:moveTo>
                  <a:lnTo>
                    <a:pt x="989" y="1420"/>
                  </a:lnTo>
                  <a:lnTo>
                    <a:pt x="993" y="1412"/>
                  </a:lnTo>
                  <a:lnTo>
                    <a:pt x="999" y="1404"/>
                  </a:lnTo>
                  <a:lnTo>
                    <a:pt x="1004" y="1395"/>
                  </a:lnTo>
                  <a:lnTo>
                    <a:pt x="1008" y="1387"/>
                  </a:lnTo>
                  <a:lnTo>
                    <a:pt x="1014" y="1379"/>
                  </a:lnTo>
                  <a:lnTo>
                    <a:pt x="1019" y="1371"/>
                  </a:lnTo>
                  <a:lnTo>
                    <a:pt x="1025" y="1362"/>
                  </a:lnTo>
                  <a:lnTo>
                    <a:pt x="923" y="1324"/>
                  </a:lnTo>
                  <a:lnTo>
                    <a:pt x="821" y="1287"/>
                  </a:lnTo>
                  <a:lnTo>
                    <a:pt x="719" y="1248"/>
                  </a:lnTo>
                  <a:lnTo>
                    <a:pt x="619" y="1211"/>
                  </a:lnTo>
                  <a:lnTo>
                    <a:pt x="517" y="1173"/>
                  </a:lnTo>
                  <a:lnTo>
                    <a:pt x="417" y="1136"/>
                  </a:lnTo>
                  <a:lnTo>
                    <a:pt x="315" y="1099"/>
                  </a:lnTo>
                  <a:lnTo>
                    <a:pt x="215" y="1061"/>
                  </a:lnTo>
                  <a:lnTo>
                    <a:pt x="208" y="1070"/>
                  </a:lnTo>
                  <a:lnTo>
                    <a:pt x="204" y="1078"/>
                  </a:lnTo>
                  <a:lnTo>
                    <a:pt x="197" y="1086"/>
                  </a:lnTo>
                  <a:lnTo>
                    <a:pt x="193" y="1094"/>
                  </a:lnTo>
                  <a:lnTo>
                    <a:pt x="187" y="1101"/>
                  </a:lnTo>
                  <a:lnTo>
                    <a:pt x="182" y="1110"/>
                  </a:lnTo>
                  <a:lnTo>
                    <a:pt x="178" y="1118"/>
                  </a:lnTo>
                  <a:lnTo>
                    <a:pt x="174" y="1126"/>
                  </a:lnTo>
                  <a:lnTo>
                    <a:pt x="274" y="1163"/>
                  </a:lnTo>
                  <a:lnTo>
                    <a:pt x="376" y="1202"/>
                  </a:lnTo>
                  <a:lnTo>
                    <a:pt x="476" y="1240"/>
                  </a:lnTo>
                  <a:lnTo>
                    <a:pt x="579" y="1279"/>
                  </a:lnTo>
                  <a:lnTo>
                    <a:pt x="680" y="1316"/>
                  </a:lnTo>
                  <a:lnTo>
                    <a:pt x="781" y="1354"/>
                  </a:lnTo>
                  <a:lnTo>
                    <a:pt x="882" y="1391"/>
                  </a:lnTo>
                  <a:lnTo>
                    <a:pt x="985" y="1430"/>
                  </a:lnTo>
                  <a:close/>
                  <a:moveTo>
                    <a:pt x="949" y="1516"/>
                  </a:moveTo>
                  <a:lnTo>
                    <a:pt x="953" y="1508"/>
                  </a:lnTo>
                  <a:lnTo>
                    <a:pt x="957" y="1500"/>
                  </a:lnTo>
                  <a:lnTo>
                    <a:pt x="963" y="1492"/>
                  </a:lnTo>
                  <a:lnTo>
                    <a:pt x="968" y="1483"/>
                  </a:lnTo>
                  <a:lnTo>
                    <a:pt x="972" y="1475"/>
                  </a:lnTo>
                  <a:lnTo>
                    <a:pt x="978" y="1467"/>
                  </a:lnTo>
                  <a:lnTo>
                    <a:pt x="983" y="1459"/>
                  </a:lnTo>
                  <a:lnTo>
                    <a:pt x="989" y="1452"/>
                  </a:lnTo>
                  <a:lnTo>
                    <a:pt x="882" y="1412"/>
                  </a:lnTo>
                  <a:lnTo>
                    <a:pt x="777" y="1372"/>
                  </a:lnTo>
                  <a:lnTo>
                    <a:pt x="670" y="1332"/>
                  </a:lnTo>
                  <a:lnTo>
                    <a:pt x="565" y="1294"/>
                  </a:lnTo>
                  <a:lnTo>
                    <a:pt x="460" y="1254"/>
                  </a:lnTo>
                  <a:lnTo>
                    <a:pt x="355" y="1215"/>
                  </a:lnTo>
                  <a:lnTo>
                    <a:pt x="249" y="1176"/>
                  </a:lnTo>
                  <a:lnTo>
                    <a:pt x="145" y="1137"/>
                  </a:lnTo>
                  <a:lnTo>
                    <a:pt x="138" y="1145"/>
                  </a:lnTo>
                  <a:lnTo>
                    <a:pt x="132" y="1154"/>
                  </a:lnTo>
                  <a:lnTo>
                    <a:pt x="127" y="1162"/>
                  </a:lnTo>
                  <a:lnTo>
                    <a:pt x="123" y="1170"/>
                  </a:lnTo>
                  <a:lnTo>
                    <a:pt x="117" y="1177"/>
                  </a:lnTo>
                  <a:lnTo>
                    <a:pt x="112" y="1185"/>
                  </a:lnTo>
                  <a:lnTo>
                    <a:pt x="108" y="1193"/>
                  </a:lnTo>
                  <a:lnTo>
                    <a:pt x="103" y="1202"/>
                  </a:lnTo>
                  <a:lnTo>
                    <a:pt x="208" y="1240"/>
                  </a:lnTo>
                  <a:lnTo>
                    <a:pt x="314" y="1280"/>
                  </a:lnTo>
                  <a:lnTo>
                    <a:pt x="418" y="1318"/>
                  </a:lnTo>
                  <a:lnTo>
                    <a:pt x="526" y="1358"/>
                  </a:lnTo>
                  <a:lnTo>
                    <a:pt x="630" y="1397"/>
                  </a:lnTo>
                  <a:lnTo>
                    <a:pt x="736" y="1437"/>
                  </a:lnTo>
                  <a:lnTo>
                    <a:pt x="842" y="1477"/>
                  </a:lnTo>
                  <a:lnTo>
                    <a:pt x="949" y="1516"/>
                  </a:lnTo>
                  <a:close/>
                  <a:moveTo>
                    <a:pt x="915" y="1635"/>
                  </a:moveTo>
                  <a:lnTo>
                    <a:pt x="0" y="1292"/>
                  </a:lnTo>
                  <a:lnTo>
                    <a:pt x="20" y="1272"/>
                  </a:lnTo>
                  <a:lnTo>
                    <a:pt x="926" y="1611"/>
                  </a:lnTo>
                  <a:lnTo>
                    <a:pt x="915" y="1635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85" name="Freeform 14"/>
            <p:cNvSpPr>
              <a:spLocks/>
            </p:cNvSpPr>
            <p:nvPr/>
          </p:nvSpPr>
          <p:spPr bwMode="auto">
            <a:xfrm>
              <a:off x="-1983" y="4696"/>
              <a:ext cx="891" cy="349"/>
            </a:xfrm>
            <a:custGeom>
              <a:avLst/>
              <a:gdLst>
                <a:gd name="T0" fmla="*/ 880 w 891"/>
                <a:gd name="T1" fmla="*/ 349 h 349"/>
                <a:gd name="T2" fmla="*/ 769 w 891"/>
                <a:gd name="T3" fmla="*/ 308 h 349"/>
                <a:gd name="T4" fmla="*/ 659 w 891"/>
                <a:gd name="T5" fmla="*/ 267 h 349"/>
                <a:gd name="T6" fmla="*/ 549 w 891"/>
                <a:gd name="T7" fmla="*/ 226 h 349"/>
                <a:gd name="T8" fmla="*/ 440 w 891"/>
                <a:gd name="T9" fmla="*/ 184 h 349"/>
                <a:gd name="T10" fmla="*/ 329 w 891"/>
                <a:gd name="T11" fmla="*/ 143 h 349"/>
                <a:gd name="T12" fmla="*/ 220 w 891"/>
                <a:gd name="T13" fmla="*/ 102 h 349"/>
                <a:gd name="T14" fmla="*/ 109 w 891"/>
                <a:gd name="T15" fmla="*/ 61 h 349"/>
                <a:gd name="T16" fmla="*/ 0 w 891"/>
                <a:gd name="T17" fmla="*/ 21 h 349"/>
                <a:gd name="T18" fmla="*/ 10 w 891"/>
                <a:gd name="T19" fmla="*/ 11 h 349"/>
                <a:gd name="T20" fmla="*/ 20 w 891"/>
                <a:gd name="T21" fmla="*/ 0 h 349"/>
                <a:gd name="T22" fmla="*/ 127 w 891"/>
                <a:gd name="T23" fmla="*/ 40 h 349"/>
                <a:gd name="T24" fmla="*/ 237 w 891"/>
                <a:gd name="T25" fmla="*/ 81 h 349"/>
                <a:gd name="T26" fmla="*/ 346 w 891"/>
                <a:gd name="T27" fmla="*/ 122 h 349"/>
                <a:gd name="T28" fmla="*/ 456 w 891"/>
                <a:gd name="T29" fmla="*/ 164 h 349"/>
                <a:gd name="T30" fmla="*/ 563 w 891"/>
                <a:gd name="T31" fmla="*/ 204 h 349"/>
                <a:gd name="T32" fmla="*/ 673 w 891"/>
                <a:gd name="T33" fmla="*/ 245 h 349"/>
                <a:gd name="T34" fmla="*/ 781 w 891"/>
                <a:gd name="T35" fmla="*/ 285 h 349"/>
                <a:gd name="T36" fmla="*/ 891 w 891"/>
                <a:gd name="T37" fmla="*/ 326 h 349"/>
                <a:gd name="T38" fmla="*/ 886 w 891"/>
                <a:gd name="T39" fmla="*/ 337 h 349"/>
                <a:gd name="T40" fmla="*/ 880 w 891"/>
                <a:gd name="T41" fmla="*/ 349 h 34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91"/>
                <a:gd name="T64" fmla="*/ 0 h 349"/>
                <a:gd name="T65" fmla="*/ 891 w 891"/>
                <a:gd name="T66" fmla="*/ 349 h 34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91" h="349">
                  <a:moveTo>
                    <a:pt x="880" y="349"/>
                  </a:moveTo>
                  <a:lnTo>
                    <a:pt x="769" y="308"/>
                  </a:lnTo>
                  <a:lnTo>
                    <a:pt x="659" y="267"/>
                  </a:lnTo>
                  <a:lnTo>
                    <a:pt x="549" y="226"/>
                  </a:lnTo>
                  <a:lnTo>
                    <a:pt x="440" y="184"/>
                  </a:lnTo>
                  <a:lnTo>
                    <a:pt x="329" y="143"/>
                  </a:lnTo>
                  <a:lnTo>
                    <a:pt x="220" y="102"/>
                  </a:lnTo>
                  <a:lnTo>
                    <a:pt x="109" y="61"/>
                  </a:lnTo>
                  <a:lnTo>
                    <a:pt x="0" y="21"/>
                  </a:lnTo>
                  <a:lnTo>
                    <a:pt x="10" y="11"/>
                  </a:lnTo>
                  <a:lnTo>
                    <a:pt x="20" y="0"/>
                  </a:lnTo>
                  <a:lnTo>
                    <a:pt x="127" y="40"/>
                  </a:lnTo>
                  <a:lnTo>
                    <a:pt x="237" y="81"/>
                  </a:lnTo>
                  <a:lnTo>
                    <a:pt x="346" y="122"/>
                  </a:lnTo>
                  <a:lnTo>
                    <a:pt x="456" y="164"/>
                  </a:lnTo>
                  <a:lnTo>
                    <a:pt x="563" y="204"/>
                  </a:lnTo>
                  <a:lnTo>
                    <a:pt x="673" y="245"/>
                  </a:lnTo>
                  <a:lnTo>
                    <a:pt x="781" y="285"/>
                  </a:lnTo>
                  <a:lnTo>
                    <a:pt x="891" y="326"/>
                  </a:lnTo>
                  <a:lnTo>
                    <a:pt x="886" y="337"/>
                  </a:lnTo>
                  <a:lnTo>
                    <a:pt x="880" y="349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86" name="Freeform 15"/>
            <p:cNvSpPr>
              <a:spLocks/>
            </p:cNvSpPr>
            <p:nvPr/>
          </p:nvSpPr>
          <p:spPr bwMode="auto">
            <a:xfrm>
              <a:off x="-1912" y="4621"/>
              <a:ext cx="859" cy="335"/>
            </a:xfrm>
            <a:custGeom>
              <a:avLst/>
              <a:gdLst>
                <a:gd name="T0" fmla="*/ 845 w 859"/>
                <a:gd name="T1" fmla="*/ 335 h 335"/>
                <a:gd name="T2" fmla="*/ 738 w 859"/>
                <a:gd name="T3" fmla="*/ 295 h 335"/>
                <a:gd name="T4" fmla="*/ 633 w 859"/>
                <a:gd name="T5" fmla="*/ 255 h 335"/>
                <a:gd name="T6" fmla="*/ 526 w 859"/>
                <a:gd name="T7" fmla="*/ 215 h 335"/>
                <a:gd name="T8" fmla="*/ 422 w 859"/>
                <a:gd name="T9" fmla="*/ 177 h 335"/>
                <a:gd name="T10" fmla="*/ 316 w 859"/>
                <a:gd name="T11" fmla="*/ 137 h 335"/>
                <a:gd name="T12" fmla="*/ 210 w 859"/>
                <a:gd name="T13" fmla="*/ 99 h 335"/>
                <a:gd name="T14" fmla="*/ 104 w 859"/>
                <a:gd name="T15" fmla="*/ 59 h 335"/>
                <a:gd name="T16" fmla="*/ 0 w 859"/>
                <a:gd name="T17" fmla="*/ 20 h 335"/>
                <a:gd name="T18" fmla="*/ 9 w 859"/>
                <a:gd name="T19" fmla="*/ 9 h 335"/>
                <a:gd name="T20" fmla="*/ 19 w 859"/>
                <a:gd name="T21" fmla="*/ 0 h 335"/>
                <a:gd name="T22" fmla="*/ 122 w 859"/>
                <a:gd name="T23" fmla="*/ 38 h 335"/>
                <a:gd name="T24" fmla="*/ 228 w 859"/>
                <a:gd name="T25" fmla="*/ 78 h 335"/>
                <a:gd name="T26" fmla="*/ 332 w 859"/>
                <a:gd name="T27" fmla="*/ 116 h 335"/>
                <a:gd name="T28" fmla="*/ 438 w 859"/>
                <a:gd name="T29" fmla="*/ 156 h 335"/>
                <a:gd name="T30" fmla="*/ 543 w 859"/>
                <a:gd name="T31" fmla="*/ 195 h 335"/>
                <a:gd name="T32" fmla="*/ 649 w 859"/>
                <a:gd name="T33" fmla="*/ 235 h 335"/>
                <a:gd name="T34" fmla="*/ 753 w 859"/>
                <a:gd name="T35" fmla="*/ 273 h 335"/>
                <a:gd name="T36" fmla="*/ 859 w 859"/>
                <a:gd name="T37" fmla="*/ 314 h 335"/>
                <a:gd name="T38" fmla="*/ 851 w 859"/>
                <a:gd name="T39" fmla="*/ 324 h 335"/>
                <a:gd name="T40" fmla="*/ 845 w 859"/>
                <a:gd name="T41" fmla="*/ 335 h 33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59"/>
                <a:gd name="T64" fmla="*/ 0 h 335"/>
                <a:gd name="T65" fmla="*/ 859 w 859"/>
                <a:gd name="T66" fmla="*/ 335 h 33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59" h="335">
                  <a:moveTo>
                    <a:pt x="845" y="335"/>
                  </a:moveTo>
                  <a:lnTo>
                    <a:pt x="738" y="295"/>
                  </a:lnTo>
                  <a:lnTo>
                    <a:pt x="633" y="255"/>
                  </a:lnTo>
                  <a:lnTo>
                    <a:pt x="526" y="215"/>
                  </a:lnTo>
                  <a:lnTo>
                    <a:pt x="422" y="177"/>
                  </a:lnTo>
                  <a:lnTo>
                    <a:pt x="316" y="137"/>
                  </a:lnTo>
                  <a:lnTo>
                    <a:pt x="210" y="99"/>
                  </a:lnTo>
                  <a:lnTo>
                    <a:pt x="104" y="59"/>
                  </a:lnTo>
                  <a:lnTo>
                    <a:pt x="0" y="20"/>
                  </a:lnTo>
                  <a:lnTo>
                    <a:pt x="9" y="9"/>
                  </a:lnTo>
                  <a:lnTo>
                    <a:pt x="19" y="0"/>
                  </a:lnTo>
                  <a:lnTo>
                    <a:pt x="122" y="38"/>
                  </a:lnTo>
                  <a:lnTo>
                    <a:pt x="228" y="78"/>
                  </a:lnTo>
                  <a:lnTo>
                    <a:pt x="332" y="116"/>
                  </a:lnTo>
                  <a:lnTo>
                    <a:pt x="438" y="156"/>
                  </a:lnTo>
                  <a:lnTo>
                    <a:pt x="543" y="195"/>
                  </a:lnTo>
                  <a:lnTo>
                    <a:pt x="649" y="235"/>
                  </a:lnTo>
                  <a:lnTo>
                    <a:pt x="753" y="273"/>
                  </a:lnTo>
                  <a:lnTo>
                    <a:pt x="859" y="314"/>
                  </a:lnTo>
                  <a:lnTo>
                    <a:pt x="851" y="324"/>
                  </a:lnTo>
                  <a:lnTo>
                    <a:pt x="845" y="335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87" name="Freeform 16"/>
            <p:cNvSpPr>
              <a:spLocks/>
            </p:cNvSpPr>
            <p:nvPr/>
          </p:nvSpPr>
          <p:spPr bwMode="auto">
            <a:xfrm>
              <a:off x="-1842" y="4545"/>
              <a:ext cx="825" cy="324"/>
            </a:xfrm>
            <a:custGeom>
              <a:avLst/>
              <a:gdLst>
                <a:gd name="T0" fmla="*/ 811 w 825"/>
                <a:gd name="T1" fmla="*/ 324 h 324"/>
                <a:gd name="T2" fmla="*/ 708 w 825"/>
                <a:gd name="T3" fmla="*/ 284 h 324"/>
                <a:gd name="T4" fmla="*/ 607 w 825"/>
                <a:gd name="T5" fmla="*/ 246 h 324"/>
                <a:gd name="T6" fmla="*/ 506 w 825"/>
                <a:gd name="T7" fmla="*/ 208 h 324"/>
                <a:gd name="T8" fmla="*/ 405 w 825"/>
                <a:gd name="T9" fmla="*/ 170 h 324"/>
                <a:gd name="T10" fmla="*/ 302 w 825"/>
                <a:gd name="T11" fmla="*/ 132 h 324"/>
                <a:gd name="T12" fmla="*/ 202 w 825"/>
                <a:gd name="T13" fmla="*/ 95 h 324"/>
                <a:gd name="T14" fmla="*/ 100 w 825"/>
                <a:gd name="T15" fmla="*/ 58 h 324"/>
                <a:gd name="T16" fmla="*/ 0 w 825"/>
                <a:gd name="T17" fmla="*/ 21 h 324"/>
                <a:gd name="T18" fmla="*/ 9 w 825"/>
                <a:gd name="T19" fmla="*/ 10 h 324"/>
                <a:gd name="T20" fmla="*/ 19 w 825"/>
                <a:gd name="T21" fmla="*/ 0 h 324"/>
                <a:gd name="T22" fmla="*/ 118 w 825"/>
                <a:gd name="T23" fmla="*/ 37 h 324"/>
                <a:gd name="T24" fmla="*/ 218 w 825"/>
                <a:gd name="T25" fmla="*/ 74 h 324"/>
                <a:gd name="T26" fmla="*/ 319 w 825"/>
                <a:gd name="T27" fmla="*/ 111 h 324"/>
                <a:gd name="T28" fmla="*/ 420 w 825"/>
                <a:gd name="T29" fmla="*/ 150 h 324"/>
                <a:gd name="T30" fmla="*/ 521 w 825"/>
                <a:gd name="T31" fmla="*/ 187 h 324"/>
                <a:gd name="T32" fmla="*/ 623 w 825"/>
                <a:gd name="T33" fmla="*/ 225 h 324"/>
                <a:gd name="T34" fmla="*/ 723 w 825"/>
                <a:gd name="T35" fmla="*/ 262 h 324"/>
                <a:gd name="T36" fmla="*/ 825 w 825"/>
                <a:gd name="T37" fmla="*/ 301 h 324"/>
                <a:gd name="T38" fmla="*/ 816 w 825"/>
                <a:gd name="T39" fmla="*/ 312 h 324"/>
                <a:gd name="T40" fmla="*/ 811 w 825"/>
                <a:gd name="T41" fmla="*/ 324 h 3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25"/>
                <a:gd name="T64" fmla="*/ 0 h 324"/>
                <a:gd name="T65" fmla="*/ 825 w 825"/>
                <a:gd name="T66" fmla="*/ 324 h 3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25" h="324">
                  <a:moveTo>
                    <a:pt x="811" y="324"/>
                  </a:moveTo>
                  <a:lnTo>
                    <a:pt x="708" y="284"/>
                  </a:lnTo>
                  <a:lnTo>
                    <a:pt x="607" y="246"/>
                  </a:lnTo>
                  <a:lnTo>
                    <a:pt x="506" y="208"/>
                  </a:lnTo>
                  <a:lnTo>
                    <a:pt x="405" y="170"/>
                  </a:lnTo>
                  <a:lnTo>
                    <a:pt x="302" y="132"/>
                  </a:lnTo>
                  <a:lnTo>
                    <a:pt x="202" y="95"/>
                  </a:lnTo>
                  <a:lnTo>
                    <a:pt x="100" y="58"/>
                  </a:lnTo>
                  <a:lnTo>
                    <a:pt x="0" y="21"/>
                  </a:lnTo>
                  <a:lnTo>
                    <a:pt x="9" y="10"/>
                  </a:lnTo>
                  <a:lnTo>
                    <a:pt x="19" y="0"/>
                  </a:lnTo>
                  <a:lnTo>
                    <a:pt x="118" y="37"/>
                  </a:lnTo>
                  <a:lnTo>
                    <a:pt x="218" y="74"/>
                  </a:lnTo>
                  <a:lnTo>
                    <a:pt x="319" y="111"/>
                  </a:lnTo>
                  <a:lnTo>
                    <a:pt x="420" y="150"/>
                  </a:lnTo>
                  <a:lnTo>
                    <a:pt x="521" y="187"/>
                  </a:lnTo>
                  <a:lnTo>
                    <a:pt x="623" y="225"/>
                  </a:lnTo>
                  <a:lnTo>
                    <a:pt x="723" y="262"/>
                  </a:lnTo>
                  <a:lnTo>
                    <a:pt x="825" y="301"/>
                  </a:lnTo>
                  <a:lnTo>
                    <a:pt x="816" y="312"/>
                  </a:lnTo>
                  <a:lnTo>
                    <a:pt x="811" y="324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88" name="Freeform 17"/>
            <p:cNvSpPr>
              <a:spLocks/>
            </p:cNvSpPr>
            <p:nvPr/>
          </p:nvSpPr>
          <p:spPr bwMode="auto">
            <a:xfrm>
              <a:off x="-1772" y="4469"/>
              <a:ext cx="790" cy="311"/>
            </a:xfrm>
            <a:custGeom>
              <a:avLst/>
              <a:gdLst>
                <a:gd name="T0" fmla="*/ 778 w 790"/>
                <a:gd name="T1" fmla="*/ 311 h 311"/>
                <a:gd name="T2" fmla="*/ 679 w 790"/>
                <a:gd name="T3" fmla="*/ 274 h 311"/>
                <a:gd name="T4" fmla="*/ 583 w 790"/>
                <a:gd name="T5" fmla="*/ 237 h 311"/>
                <a:gd name="T6" fmla="*/ 485 w 790"/>
                <a:gd name="T7" fmla="*/ 201 h 311"/>
                <a:gd name="T8" fmla="*/ 389 w 790"/>
                <a:gd name="T9" fmla="*/ 165 h 311"/>
                <a:gd name="T10" fmla="*/ 290 w 790"/>
                <a:gd name="T11" fmla="*/ 128 h 311"/>
                <a:gd name="T12" fmla="*/ 194 w 790"/>
                <a:gd name="T13" fmla="*/ 92 h 311"/>
                <a:gd name="T14" fmla="*/ 96 w 790"/>
                <a:gd name="T15" fmla="*/ 57 h 311"/>
                <a:gd name="T16" fmla="*/ 0 w 790"/>
                <a:gd name="T17" fmla="*/ 21 h 311"/>
                <a:gd name="T18" fmla="*/ 9 w 790"/>
                <a:gd name="T19" fmla="*/ 10 h 311"/>
                <a:gd name="T20" fmla="*/ 19 w 790"/>
                <a:gd name="T21" fmla="*/ 0 h 311"/>
                <a:gd name="T22" fmla="*/ 114 w 790"/>
                <a:gd name="T23" fmla="*/ 35 h 311"/>
                <a:gd name="T24" fmla="*/ 210 w 790"/>
                <a:gd name="T25" fmla="*/ 72 h 311"/>
                <a:gd name="T26" fmla="*/ 306 w 790"/>
                <a:gd name="T27" fmla="*/ 106 h 311"/>
                <a:gd name="T28" fmla="*/ 404 w 790"/>
                <a:gd name="T29" fmla="*/ 143 h 311"/>
                <a:gd name="T30" fmla="*/ 499 w 790"/>
                <a:gd name="T31" fmla="*/ 179 h 311"/>
                <a:gd name="T32" fmla="*/ 597 w 790"/>
                <a:gd name="T33" fmla="*/ 215 h 311"/>
                <a:gd name="T34" fmla="*/ 693 w 790"/>
                <a:gd name="T35" fmla="*/ 251 h 311"/>
                <a:gd name="T36" fmla="*/ 790 w 790"/>
                <a:gd name="T37" fmla="*/ 288 h 311"/>
                <a:gd name="T38" fmla="*/ 782 w 790"/>
                <a:gd name="T39" fmla="*/ 299 h 311"/>
                <a:gd name="T40" fmla="*/ 778 w 790"/>
                <a:gd name="T41" fmla="*/ 311 h 3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90"/>
                <a:gd name="T64" fmla="*/ 0 h 311"/>
                <a:gd name="T65" fmla="*/ 790 w 790"/>
                <a:gd name="T66" fmla="*/ 311 h 3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90" h="311">
                  <a:moveTo>
                    <a:pt x="778" y="311"/>
                  </a:moveTo>
                  <a:lnTo>
                    <a:pt x="679" y="274"/>
                  </a:lnTo>
                  <a:lnTo>
                    <a:pt x="583" y="237"/>
                  </a:lnTo>
                  <a:lnTo>
                    <a:pt x="485" y="201"/>
                  </a:lnTo>
                  <a:lnTo>
                    <a:pt x="389" y="165"/>
                  </a:lnTo>
                  <a:lnTo>
                    <a:pt x="290" y="128"/>
                  </a:lnTo>
                  <a:lnTo>
                    <a:pt x="194" y="92"/>
                  </a:lnTo>
                  <a:lnTo>
                    <a:pt x="96" y="57"/>
                  </a:lnTo>
                  <a:lnTo>
                    <a:pt x="0" y="21"/>
                  </a:lnTo>
                  <a:lnTo>
                    <a:pt x="9" y="10"/>
                  </a:lnTo>
                  <a:lnTo>
                    <a:pt x="19" y="0"/>
                  </a:lnTo>
                  <a:lnTo>
                    <a:pt x="114" y="35"/>
                  </a:lnTo>
                  <a:lnTo>
                    <a:pt x="210" y="72"/>
                  </a:lnTo>
                  <a:lnTo>
                    <a:pt x="306" y="106"/>
                  </a:lnTo>
                  <a:lnTo>
                    <a:pt x="404" y="143"/>
                  </a:lnTo>
                  <a:lnTo>
                    <a:pt x="499" y="179"/>
                  </a:lnTo>
                  <a:lnTo>
                    <a:pt x="597" y="215"/>
                  </a:lnTo>
                  <a:lnTo>
                    <a:pt x="693" y="251"/>
                  </a:lnTo>
                  <a:lnTo>
                    <a:pt x="790" y="288"/>
                  </a:lnTo>
                  <a:lnTo>
                    <a:pt x="782" y="299"/>
                  </a:lnTo>
                  <a:lnTo>
                    <a:pt x="778" y="311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89" name="Freeform 18"/>
            <p:cNvSpPr>
              <a:spLocks/>
            </p:cNvSpPr>
            <p:nvPr/>
          </p:nvSpPr>
          <p:spPr bwMode="auto">
            <a:xfrm>
              <a:off x="-1699" y="4394"/>
              <a:ext cx="753" cy="297"/>
            </a:xfrm>
            <a:custGeom>
              <a:avLst/>
              <a:gdLst>
                <a:gd name="T0" fmla="*/ 741 w 753"/>
                <a:gd name="T1" fmla="*/ 297 h 297"/>
                <a:gd name="T2" fmla="*/ 647 w 753"/>
                <a:gd name="T3" fmla="*/ 261 h 297"/>
                <a:gd name="T4" fmla="*/ 555 w 753"/>
                <a:gd name="T5" fmla="*/ 227 h 297"/>
                <a:gd name="T6" fmla="*/ 462 w 753"/>
                <a:gd name="T7" fmla="*/ 192 h 297"/>
                <a:gd name="T8" fmla="*/ 370 w 753"/>
                <a:gd name="T9" fmla="*/ 158 h 297"/>
                <a:gd name="T10" fmla="*/ 276 w 753"/>
                <a:gd name="T11" fmla="*/ 122 h 297"/>
                <a:gd name="T12" fmla="*/ 184 w 753"/>
                <a:gd name="T13" fmla="*/ 89 h 297"/>
                <a:gd name="T14" fmla="*/ 90 w 753"/>
                <a:gd name="T15" fmla="*/ 53 h 297"/>
                <a:gd name="T16" fmla="*/ 0 w 753"/>
                <a:gd name="T17" fmla="*/ 20 h 297"/>
                <a:gd name="T18" fmla="*/ 8 w 753"/>
                <a:gd name="T19" fmla="*/ 9 h 297"/>
                <a:gd name="T20" fmla="*/ 16 w 753"/>
                <a:gd name="T21" fmla="*/ 0 h 297"/>
                <a:gd name="T22" fmla="*/ 107 w 753"/>
                <a:gd name="T23" fmla="*/ 33 h 297"/>
                <a:gd name="T24" fmla="*/ 199 w 753"/>
                <a:gd name="T25" fmla="*/ 67 h 297"/>
                <a:gd name="T26" fmla="*/ 291 w 753"/>
                <a:gd name="T27" fmla="*/ 101 h 297"/>
                <a:gd name="T28" fmla="*/ 383 w 753"/>
                <a:gd name="T29" fmla="*/ 136 h 297"/>
                <a:gd name="T30" fmla="*/ 475 w 753"/>
                <a:gd name="T31" fmla="*/ 170 h 297"/>
                <a:gd name="T32" fmla="*/ 568 w 753"/>
                <a:gd name="T33" fmla="*/ 206 h 297"/>
                <a:gd name="T34" fmla="*/ 660 w 753"/>
                <a:gd name="T35" fmla="*/ 240 h 297"/>
                <a:gd name="T36" fmla="*/ 753 w 753"/>
                <a:gd name="T37" fmla="*/ 276 h 297"/>
                <a:gd name="T38" fmla="*/ 746 w 753"/>
                <a:gd name="T39" fmla="*/ 286 h 297"/>
                <a:gd name="T40" fmla="*/ 741 w 753"/>
                <a:gd name="T41" fmla="*/ 297 h 2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53"/>
                <a:gd name="T64" fmla="*/ 0 h 297"/>
                <a:gd name="T65" fmla="*/ 753 w 753"/>
                <a:gd name="T66" fmla="*/ 297 h 2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53" h="297">
                  <a:moveTo>
                    <a:pt x="741" y="297"/>
                  </a:moveTo>
                  <a:lnTo>
                    <a:pt x="647" y="261"/>
                  </a:lnTo>
                  <a:lnTo>
                    <a:pt x="555" y="227"/>
                  </a:lnTo>
                  <a:lnTo>
                    <a:pt x="462" y="192"/>
                  </a:lnTo>
                  <a:lnTo>
                    <a:pt x="370" y="158"/>
                  </a:lnTo>
                  <a:lnTo>
                    <a:pt x="276" y="122"/>
                  </a:lnTo>
                  <a:lnTo>
                    <a:pt x="184" y="89"/>
                  </a:lnTo>
                  <a:lnTo>
                    <a:pt x="90" y="53"/>
                  </a:lnTo>
                  <a:lnTo>
                    <a:pt x="0" y="20"/>
                  </a:lnTo>
                  <a:lnTo>
                    <a:pt x="8" y="9"/>
                  </a:lnTo>
                  <a:lnTo>
                    <a:pt x="16" y="0"/>
                  </a:lnTo>
                  <a:lnTo>
                    <a:pt x="107" y="33"/>
                  </a:lnTo>
                  <a:lnTo>
                    <a:pt x="199" y="67"/>
                  </a:lnTo>
                  <a:lnTo>
                    <a:pt x="291" y="101"/>
                  </a:lnTo>
                  <a:lnTo>
                    <a:pt x="383" y="136"/>
                  </a:lnTo>
                  <a:lnTo>
                    <a:pt x="475" y="170"/>
                  </a:lnTo>
                  <a:lnTo>
                    <a:pt x="568" y="206"/>
                  </a:lnTo>
                  <a:lnTo>
                    <a:pt x="660" y="240"/>
                  </a:lnTo>
                  <a:lnTo>
                    <a:pt x="753" y="276"/>
                  </a:lnTo>
                  <a:lnTo>
                    <a:pt x="746" y="286"/>
                  </a:lnTo>
                  <a:lnTo>
                    <a:pt x="741" y="297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90" name="Freeform 19"/>
            <p:cNvSpPr>
              <a:spLocks/>
            </p:cNvSpPr>
            <p:nvPr/>
          </p:nvSpPr>
          <p:spPr bwMode="auto">
            <a:xfrm>
              <a:off x="-1629" y="4317"/>
              <a:ext cx="720" cy="284"/>
            </a:xfrm>
            <a:custGeom>
              <a:avLst/>
              <a:gdLst>
                <a:gd name="T0" fmla="*/ 707 w 720"/>
                <a:gd name="T1" fmla="*/ 284 h 284"/>
                <a:gd name="T2" fmla="*/ 617 w 720"/>
                <a:gd name="T3" fmla="*/ 251 h 284"/>
                <a:gd name="T4" fmla="*/ 529 w 720"/>
                <a:gd name="T5" fmla="*/ 218 h 284"/>
                <a:gd name="T6" fmla="*/ 440 w 720"/>
                <a:gd name="T7" fmla="*/ 185 h 284"/>
                <a:gd name="T8" fmla="*/ 353 w 720"/>
                <a:gd name="T9" fmla="*/ 152 h 284"/>
                <a:gd name="T10" fmla="*/ 264 w 720"/>
                <a:gd name="T11" fmla="*/ 119 h 284"/>
                <a:gd name="T12" fmla="*/ 176 w 720"/>
                <a:gd name="T13" fmla="*/ 86 h 284"/>
                <a:gd name="T14" fmla="*/ 86 w 720"/>
                <a:gd name="T15" fmla="*/ 53 h 284"/>
                <a:gd name="T16" fmla="*/ 0 w 720"/>
                <a:gd name="T17" fmla="*/ 22 h 284"/>
                <a:gd name="T18" fmla="*/ 8 w 720"/>
                <a:gd name="T19" fmla="*/ 11 h 284"/>
                <a:gd name="T20" fmla="*/ 16 w 720"/>
                <a:gd name="T21" fmla="*/ 0 h 284"/>
                <a:gd name="T22" fmla="*/ 103 w 720"/>
                <a:gd name="T23" fmla="*/ 33 h 284"/>
                <a:gd name="T24" fmla="*/ 191 w 720"/>
                <a:gd name="T25" fmla="*/ 66 h 284"/>
                <a:gd name="T26" fmla="*/ 279 w 720"/>
                <a:gd name="T27" fmla="*/ 99 h 284"/>
                <a:gd name="T28" fmla="*/ 368 w 720"/>
                <a:gd name="T29" fmla="*/ 132 h 284"/>
                <a:gd name="T30" fmla="*/ 455 w 720"/>
                <a:gd name="T31" fmla="*/ 165 h 284"/>
                <a:gd name="T32" fmla="*/ 543 w 720"/>
                <a:gd name="T33" fmla="*/ 198 h 284"/>
                <a:gd name="T34" fmla="*/ 631 w 720"/>
                <a:gd name="T35" fmla="*/ 231 h 284"/>
                <a:gd name="T36" fmla="*/ 720 w 720"/>
                <a:gd name="T37" fmla="*/ 264 h 284"/>
                <a:gd name="T38" fmla="*/ 713 w 720"/>
                <a:gd name="T39" fmla="*/ 275 h 284"/>
                <a:gd name="T40" fmla="*/ 707 w 720"/>
                <a:gd name="T41" fmla="*/ 284 h 2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20"/>
                <a:gd name="T64" fmla="*/ 0 h 284"/>
                <a:gd name="T65" fmla="*/ 720 w 720"/>
                <a:gd name="T66" fmla="*/ 284 h 2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20" h="284">
                  <a:moveTo>
                    <a:pt x="707" y="284"/>
                  </a:moveTo>
                  <a:lnTo>
                    <a:pt x="617" y="251"/>
                  </a:lnTo>
                  <a:lnTo>
                    <a:pt x="529" y="218"/>
                  </a:lnTo>
                  <a:lnTo>
                    <a:pt x="440" y="185"/>
                  </a:lnTo>
                  <a:lnTo>
                    <a:pt x="353" y="152"/>
                  </a:lnTo>
                  <a:lnTo>
                    <a:pt x="264" y="119"/>
                  </a:lnTo>
                  <a:lnTo>
                    <a:pt x="176" y="86"/>
                  </a:lnTo>
                  <a:lnTo>
                    <a:pt x="86" y="53"/>
                  </a:lnTo>
                  <a:lnTo>
                    <a:pt x="0" y="22"/>
                  </a:lnTo>
                  <a:lnTo>
                    <a:pt x="8" y="11"/>
                  </a:lnTo>
                  <a:lnTo>
                    <a:pt x="16" y="0"/>
                  </a:lnTo>
                  <a:lnTo>
                    <a:pt x="103" y="33"/>
                  </a:lnTo>
                  <a:lnTo>
                    <a:pt x="191" y="66"/>
                  </a:lnTo>
                  <a:lnTo>
                    <a:pt x="279" y="99"/>
                  </a:lnTo>
                  <a:lnTo>
                    <a:pt x="368" y="132"/>
                  </a:lnTo>
                  <a:lnTo>
                    <a:pt x="455" y="165"/>
                  </a:lnTo>
                  <a:lnTo>
                    <a:pt x="543" y="198"/>
                  </a:lnTo>
                  <a:lnTo>
                    <a:pt x="631" y="231"/>
                  </a:lnTo>
                  <a:lnTo>
                    <a:pt x="720" y="264"/>
                  </a:lnTo>
                  <a:lnTo>
                    <a:pt x="713" y="275"/>
                  </a:lnTo>
                  <a:lnTo>
                    <a:pt x="707" y="284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91" name="Freeform 20"/>
            <p:cNvSpPr>
              <a:spLocks/>
            </p:cNvSpPr>
            <p:nvPr/>
          </p:nvSpPr>
          <p:spPr bwMode="auto">
            <a:xfrm>
              <a:off x="-1559" y="4241"/>
              <a:ext cx="686" cy="274"/>
            </a:xfrm>
            <a:custGeom>
              <a:avLst/>
              <a:gdLst>
                <a:gd name="T0" fmla="*/ 672 w 686"/>
                <a:gd name="T1" fmla="*/ 274 h 274"/>
                <a:gd name="T2" fmla="*/ 587 w 686"/>
                <a:gd name="T3" fmla="*/ 241 h 274"/>
                <a:gd name="T4" fmla="*/ 503 w 686"/>
                <a:gd name="T5" fmla="*/ 209 h 274"/>
                <a:gd name="T6" fmla="*/ 418 w 686"/>
                <a:gd name="T7" fmla="*/ 177 h 274"/>
                <a:gd name="T8" fmla="*/ 335 w 686"/>
                <a:gd name="T9" fmla="*/ 147 h 274"/>
                <a:gd name="T10" fmla="*/ 250 w 686"/>
                <a:gd name="T11" fmla="*/ 114 h 274"/>
                <a:gd name="T12" fmla="*/ 166 w 686"/>
                <a:gd name="T13" fmla="*/ 83 h 274"/>
                <a:gd name="T14" fmla="*/ 82 w 686"/>
                <a:gd name="T15" fmla="*/ 51 h 274"/>
                <a:gd name="T16" fmla="*/ 0 w 686"/>
                <a:gd name="T17" fmla="*/ 21 h 274"/>
                <a:gd name="T18" fmla="*/ 8 w 686"/>
                <a:gd name="T19" fmla="*/ 10 h 274"/>
                <a:gd name="T20" fmla="*/ 16 w 686"/>
                <a:gd name="T21" fmla="*/ 0 h 274"/>
                <a:gd name="T22" fmla="*/ 99 w 686"/>
                <a:gd name="T23" fmla="*/ 30 h 274"/>
                <a:gd name="T24" fmla="*/ 181 w 686"/>
                <a:gd name="T25" fmla="*/ 62 h 274"/>
                <a:gd name="T26" fmla="*/ 265 w 686"/>
                <a:gd name="T27" fmla="*/ 94 h 274"/>
                <a:gd name="T28" fmla="*/ 349 w 686"/>
                <a:gd name="T29" fmla="*/ 125 h 274"/>
                <a:gd name="T30" fmla="*/ 433 w 686"/>
                <a:gd name="T31" fmla="*/ 157 h 274"/>
                <a:gd name="T32" fmla="*/ 517 w 686"/>
                <a:gd name="T33" fmla="*/ 188 h 274"/>
                <a:gd name="T34" fmla="*/ 601 w 686"/>
                <a:gd name="T35" fmla="*/ 220 h 274"/>
                <a:gd name="T36" fmla="*/ 686 w 686"/>
                <a:gd name="T37" fmla="*/ 253 h 274"/>
                <a:gd name="T38" fmla="*/ 679 w 686"/>
                <a:gd name="T39" fmla="*/ 261 h 274"/>
                <a:gd name="T40" fmla="*/ 672 w 686"/>
                <a:gd name="T41" fmla="*/ 274 h 27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86"/>
                <a:gd name="T64" fmla="*/ 0 h 274"/>
                <a:gd name="T65" fmla="*/ 686 w 686"/>
                <a:gd name="T66" fmla="*/ 274 h 27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86" h="274">
                  <a:moveTo>
                    <a:pt x="672" y="274"/>
                  </a:moveTo>
                  <a:lnTo>
                    <a:pt x="587" y="241"/>
                  </a:lnTo>
                  <a:lnTo>
                    <a:pt x="503" y="209"/>
                  </a:lnTo>
                  <a:lnTo>
                    <a:pt x="418" y="177"/>
                  </a:lnTo>
                  <a:lnTo>
                    <a:pt x="335" y="147"/>
                  </a:lnTo>
                  <a:lnTo>
                    <a:pt x="250" y="114"/>
                  </a:lnTo>
                  <a:lnTo>
                    <a:pt x="166" y="83"/>
                  </a:lnTo>
                  <a:lnTo>
                    <a:pt x="82" y="51"/>
                  </a:lnTo>
                  <a:lnTo>
                    <a:pt x="0" y="21"/>
                  </a:lnTo>
                  <a:lnTo>
                    <a:pt x="8" y="10"/>
                  </a:lnTo>
                  <a:lnTo>
                    <a:pt x="16" y="0"/>
                  </a:lnTo>
                  <a:lnTo>
                    <a:pt x="99" y="30"/>
                  </a:lnTo>
                  <a:lnTo>
                    <a:pt x="181" y="62"/>
                  </a:lnTo>
                  <a:lnTo>
                    <a:pt x="265" y="94"/>
                  </a:lnTo>
                  <a:lnTo>
                    <a:pt x="349" y="125"/>
                  </a:lnTo>
                  <a:lnTo>
                    <a:pt x="433" y="157"/>
                  </a:lnTo>
                  <a:lnTo>
                    <a:pt x="517" y="188"/>
                  </a:lnTo>
                  <a:lnTo>
                    <a:pt x="601" y="220"/>
                  </a:lnTo>
                  <a:lnTo>
                    <a:pt x="686" y="253"/>
                  </a:lnTo>
                  <a:lnTo>
                    <a:pt x="679" y="261"/>
                  </a:lnTo>
                  <a:lnTo>
                    <a:pt x="672" y="274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92" name="Freeform 21"/>
            <p:cNvSpPr>
              <a:spLocks/>
            </p:cNvSpPr>
            <p:nvPr/>
          </p:nvSpPr>
          <p:spPr bwMode="auto">
            <a:xfrm>
              <a:off x="-1489" y="4166"/>
              <a:ext cx="652" cy="259"/>
            </a:xfrm>
            <a:custGeom>
              <a:avLst/>
              <a:gdLst>
                <a:gd name="T0" fmla="*/ 638 w 652"/>
                <a:gd name="T1" fmla="*/ 259 h 259"/>
                <a:gd name="T2" fmla="*/ 557 w 652"/>
                <a:gd name="T3" fmla="*/ 229 h 259"/>
                <a:gd name="T4" fmla="*/ 479 w 652"/>
                <a:gd name="T5" fmla="*/ 199 h 259"/>
                <a:gd name="T6" fmla="*/ 397 w 652"/>
                <a:gd name="T7" fmla="*/ 169 h 259"/>
                <a:gd name="T8" fmla="*/ 319 w 652"/>
                <a:gd name="T9" fmla="*/ 140 h 259"/>
                <a:gd name="T10" fmla="*/ 238 w 652"/>
                <a:gd name="T11" fmla="*/ 110 h 259"/>
                <a:gd name="T12" fmla="*/ 158 w 652"/>
                <a:gd name="T13" fmla="*/ 79 h 259"/>
                <a:gd name="T14" fmla="*/ 78 w 652"/>
                <a:gd name="T15" fmla="*/ 49 h 259"/>
                <a:gd name="T16" fmla="*/ 0 w 652"/>
                <a:gd name="T17" fmla="*/ 20 h 259"/>
                <a:gd name="T18" fmla="*/ 8 w 652"/>
                <a:gd name="T19" fmla="*/ 9 h 259"/>
                <a:gd name="T20" fmla="*/ 17 w 652"/>
                <a:gd name="T21" fmla="*/ 0 h 259"/>
                <a:gd name="T22" fmla="*/ 95 w 652"/>
                <a:gd name="T23" fmla="*/ 28 h 259"/>
                <a:gd name="T24" fmla="*/ 173 w 652"/>
                <a:gd name="T25" fmla="*/ 59 h 259"/>
                <a:gd name="T26" fmla="*/ 253 w 652"/>
                <a:gd name="T27" fmla="*/ 89 h 259"/>
                <a:gd name="T28" fmla="*/ 333 w 652"/>
                <a:gd name="T29" fmla="*/ 119 h 259"/>
                <a:gd name="T30" fmla="*/ 411 w 652"/>
                <a:gd name="T31" fmla="*/ 148 h 259"/>
                <a:gd name="T32" fmla="*/ 492 w 652"/>
                <a:gd name="T33" fmla="*/ 178 h 259"/>
                <a:gd name="T34" fmla="*/ 571 w 652"/>
                <a:gd name="T35" fmla="*/ 208 h 259"/>
                <a:gd name="T36" fmla="*/ 652 w 652"/>
                <a:gd name="T37" fmla="*/ 239 h 259"/>
                <a:gd name="T38" fmla="*/ 645 w 652"/>
                <a:gd name="T39" fmla="*/ 248 h 259"/>
                <a:gd name="T40" fmla="*/ 638 w 652"/>
                <a:gd name="T41" fmla="*/ 259 h 25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52"/>
                <a:gd name="T64" fmla="*/ 0 h 259"/>
                <a:gd name="T65" fmla="*/ 652 w 652"/>
                <a:gd name="T66" fmla="*/ 259 h 25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52" h="259">
                  <a:moveTo>
                    <a:pt x="638" y="259"/>
                  </a:moveTo>
                  <a:lnTo>
                    <a:pt x="557" y="229"/>
                  </a:lnTo>
                  <a:lnTo>
                    <a:pt x="479" y="199"/>
                  </a:lnTo>
                  <a:lnTo>
                    <a:pt x="397" y="169"/>
                  </a:lnTo>
                  <a:lnTo>
                    <a:pt x="319" y="140"/>
                  </a:lnTo>
                  <a:lnTo>
                    <a:pt x="238" y="110"/>
                  </a:lnTo>
                  <a:lnTo>
                    <a:pt x="158" y="79"/>
                  </a:lnTo>
                  <a:lnTo>
                    <a:pt x="78" y="49"/>
                  </a:lnTo>
                  <a:lnTo>
                    <a:pt x="0" y="20"/>
                  </a:lnTo>
                  <a:lnTo>
                    <a:pt x="8" y="9"/>
                  </a:lnTo>
                  <a:lnTo>
                    <a:pt x="17" y="0"/>
                  </a:lnTo>
                  <a:lnTo>
                    <a:pt x="95" y="28"/>
                  </a:lnTo>
                  <a:lnTo>
                    <a:pt x="173" y="59"/>
                  </a:lnTo>
                  <a:lnTo>
                    <a:pt x="253" y="89"/>
                  </a:lnTo>
                  <a:lnTo>
                    <a:pt x="333" y="119"/>
                  </a:lnTo>
                  <a:lnTo>
                    <a:pt x="411" y="148"/>
                  </a:lnTo>
                  <a:lnTo>
                    <a:pt x="492" y="178"/>
                  </a:lnTo>
                  <a:lnTo>
                    <a:pt x="571" y="208"/>
                  </a:lnTo>
                  <a:lnTo>
                    <a:pt x="652" y="239"/>
                  </a:lnTo>
                  <a:lnTo>
                    <a:pt x="645" y="248"/>
                  </a:lnTo>
                  <a:lnTo>
                    <a:pt x="638" y="259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93" name="Freeform 22"/>
            <p:cNvSpPr>
              <a:spLocks/>
            </p:cNvSpPr>
            <p:nvPr/>
          </p:nvSpPr>
          <p:spPr bwMode="auto">
            <a:xfrm>
              <a:off x="-1419" y="4090"/>
              <a:ext cx="618" cy="246"/>
            </a:xfrm>
            <a:custGeom>
              <a:avLst/>
              <a:gdLst>
                <a:gd name="T0" fmla="*/ 605 w 618"/>
                <a:gd name="T1" fmla="*/ 246 h 246"/>
                <a:gd name="T2" fmla="*/ 528 w 618"/>
                <a:gd name="T3" fmla="*/ 217 h 246"/>
                <a:gd name="T4" fmla="*/ 453 w 618"/>
                <a:gd name="T5" fmla="*/ 190 h 246"/>
                <a:gd name="T6" fmla="*/ 377 w 618"/>
                <a:gd name="T7" fmla="*/ 161 h 246"/>
                <a:gd name="T8" fmla="*/ 301 w 618"/>
                <a:gd name="T9" fmla="*/ 133 h 246"/>
                <a:gd name="T10" fmla="*/ 226 w 618"/>
                <a:gd name="T11" fmla="*/ 104 h 246"/>
                <a:gd name="T12" fmla="*/ 150 w 618"/>
                <a:gd name="T13" fmla="*/ 77 h 246"/>
                <a:gd name="T14" fmla="*/ 74 w 618"/>
                <a:gd name="T15" fmla="*/ 48 h 246"/>
                <a:gd name="T16" fmla="*/ 0 w 618"/>
                <a:gd name="T17" fmla="*/ 21 h 246"/>
                <a:gd name="T18" fmla="*/ 8 w 618"/>
                <a:gd name="T19" fmla="*/ 10 h 246"/>
                <a:gd name="T20" fmla="*/ 17 w 618"/>
                <a:gd name="T21" fmla="*/ 0 h 246"/>
                <a:gd name="T22" fmla="*/ 91 w 618"/>
                <a:gd name="T23" fmla="*/ 27 h 246"/>
                <a:gd name="T24" fmla="*/ 167 w 618"/>
                <a:gd name="T25" fmla="*/ 55 h 246"/>
                <a:gd name="T26" fmla="*/ 241 w 618"/>
                <a:gd name="T27" fmla="*/ 82 h 246"/>
                <a:gd name="T28" fmla="*/ 316 w 618"/>
                <a:gd name="T29" fmla="*/ 111 h 246"/>
                <a:gd name="T30" fmla="*/ 391 w 618"/>
                <a:gd name="T31" fmla="*/ 139 h 246"/>
                <a:gd name="T32" fmla="*/ 466 w 618"/>
                <a:gd name="T33" fmla="*/ 168 h 246"/>
                <a:gd name="T34" fmla="*/ 542 w 618"/>
                <a:gd name="T35" fmla="*/ 197 h 246"/>
                <a:gd name="T36" fmla="*/ 618 w 618"/>
                <a:gd name="T37" fmla="*/ 225 h 246"/>
                <a:gd name="T38" fmla="*/ 611 w 618"/>
                <a:gd name="T39" fmla="*/ 235 h 246"/>
                <a:gd name="T40" fmla="*/ 605 w 618"/>
                <a:gd name="T41" fmla="*/ 246 h 2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18"/>
                <a:gd name="T64" fmla="*/ 0 h 246"/>
                <a:gd name="T65" fmla="*/ 618 w 618"/>
                <a:gd name="T66" fmla="*/ 246 h 24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18" h="246">
                  <a:moveTo>
                    <a:pt x="605" y="246"/>
                  </a:moveTo>
                  <a:lnTo>
                    <a:pt x="528" y="217"/>
                  </a:lnTo>
                  <a:lnTo>
                    <a:pt x="453" y="190"/>
                  </a:lnTo>
                  <a:lnTo>
                    <a:pt x="377" y="161"/>
                  </a:lnTo>
                  <a:lnTo>
                    <a:pt x="301" y="133"/>
                  </a:lnTo>
                  <a:lnTo>
                    <a:pt x="226" y="104"/>
                  </a:lnTo>
                  <a:lnTo>
                    <a:pt x="150" y="77"/>
                  </a:lnTo>
                  <a:lnTo>
                    <a:pt x="74" y="48"/>
                  </a:lnTo>
                  <a:lnTo>
                    <a:pt x="0" y="21"/>
                  </a:lnTo>
                  <a:lnTo>
                    <a:pt x="8" y="10"/>
                  </a:lnTo>
                  <a:lnTo>
                    <a:pt x="17" y="0"/>
                  </a:lnTo>
                  <a:lnTo>
                    <a:pt x="91" y="27"/>
                  </a:lnTo>
                  <a:lnTo>
                    <a:pt x="167" y="55"/>
                  </a:lnTo>
                  <a:lnTo>
                    <a:pt x="241" y="82"/>
                  </a:lnTo>
                  <a:lnTo>
                    <a:pt x="316" y="111"/>
                  </a:lnTo>
                  <a:lnTo>
                    <a:pt x="391" y="139"/>
                  </a:lnTo>
                  <a:lnTo>
                    <a:pt x="466" y="168"/>
                  </a:lnTo>
                  <a:lnTo>
                    <a:pt x="542" y="197"/>
                  </a:lnTo>
                  <a:lnTo>
                    <a:pt x="618" y="225"/>
                  </a:lnTo>
                  <a:lnTo>
                    <a:pt x="611" y="235"/>
                  </a:lnTo>
                  <a:lnTo>
                    <a:pt x="605" y="246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94" name="Freeform 23"/>
            <p:cNvSpPr>
              <a:spLocks/>
            </p:cNvSpPr>
            <p:nvPr/>
          </p:nvSpPr>
          <p:spPr bwMode="auto">
            <a:xfrm>
              <a:off x="-1349" y="4014"/>
              <a:ext cx="583" cy="235"/>
            </a:xfrm>
            <a:custGeom>
              <a:avLst/>
              <a:gdLst>
                <a:gd name="T0" fmla="*/ 571 w 583"/>
                <a:gd name="T1" fmla="*/ 235 h 235"/>
                <a:gd name="T2" fmla="*/ 498 w 583"/>
                <a:gd name="T3" fmla="*/ 207 h 235"/>
                <a:gd name="T4" fmla="*/ 428 w 583"/>
                <a:gd name="T5" fmla="*/ 180 h 235"/>
                <a:gd name="T6" fmla="*/ 355 w 583"/>
                <a:gd name="T7" fmla="*/ 153 h 235"/>
                <a:gd name="T8" fmla="*/ 285 w 583"/>
                <a:gd name="T9" fmla="*/ 127 h 235"/>
                <a:gd name="T10" fmla="*/ 213 w 583"/>
                <a:gd name="T11" fmla="*/ 99 h 235"/>
                <a:gd name="T12" fmla="*/ 142 w 583"/>
                <a:gd name="T13" fmla="*/ 73 h 235"/>
                <a:gd name="T14" fmla="*/ 70 w 583"/>
                <a:gd name="T15" fmla="*/ 47 h 235"/>
                <a:gd name="T16" fmla="*/ 0 w 583"/>
                <a:gd name="T17" fmla="*/ 21 h 235"/>
                <a:gd name="T18" fmla="*/ 9 w 583"/>
                <a:gd name="T19" fmla="*/ 9 h 235"/>
                <a:gd name="T20" fmla="*/ 17 w 583"/>
                <a:gd name="T21" fmla="*/ 0 h 235"/>
                <a:gd name="T22" fmla="*/ 87 w 583"/>
                <a:gd name="T23" fmla="*/ 25 h 235"/>
                <a:gd name="T24" fmla="*/ 157 w 583"/>
                <a:gd name="T25" fmla="*/ 53 h 235"/>
                <a:gd name="T26" fmla="*/ 229 w 583"/>
                <a:gd name="T27" fmla="*/ 79 h 235"/>
                <a:gd name="T28" fmla="*/ 300 w 583"/>
                <a:gd name="T29" fmla="*/ 106 h 235"/>
                <a:gd name="T30" fmla="*/ 370 w 583"/>
                <a:gd name="T31" fmla="*/ 132 h 235"/>
                <a:gd name="T32" fmla="*/ 440 w 583"/>
                <a:gd name="T33" fmla="*/ 160 h 235"/>
                <a:gd name="T34" fmla="*/ 512 w 583"/>
                <a:gd name="T35" fmla="*/ 186 h 235"/>
                <a:gd name="T36" fmla="*/ 583 w 583"/>
                <a:gd name="T37" fmla="*/ 215 h 235"/>
                <a:gd name="T38" fmla="*/ 578 w 583"/>
                <a:gd name="T39" fmla="*/ 223 h 235"/>
                <a:gd name="T40" fmla="*/ 571 w 583"/>
                <a:gd name="T41" fmla="*/ 235 h 23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83"/>
                <a:gd name="T64" fmla="*/ 0 h 235"/>
                <a:gd name="T65" fmla="*/ 583 w 583"/>
                <a:gd name="T66" fmla="*/ 235 h 23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83" h="235">
                  <a:moveTo>
                    <a:pt x="571" y="235"/>
                  </a:moveTo>
                  <a:lnTo>
                    <a:pt x="498" y="207"/>
                  </a:lnTo>
                  <a:lnTo>
                    <a:pt x="428" y="180"/>
                  </a:lnTo>
                  <a:lnTo>
                    <a:pt x="355" y="153"/>
                  </a:lnTo>
                  <a:lnTo>
                    <a:pt x="285" y="127"/>
                  </a:lnTo>
                  <a:lnTo>
                    <a:pt x="213" y="99"/>
                  </a:lnTo>
                  <a:lnTo>
                    <a:pt x="142" y="73"/>
                  </a:lnTo>
                  <a:lnTo>
                    <a:pt x="70" y="47"/>
                  </a:lnTo>
                  <a:lnTo>
                    <a:pt x="0" y="21"/>
                  </a:lnTo>
                  <a:lnTo>
                    <a:pt x="9" y="9"/>
                  </a:lnTo>
                  <a:lnTo>
                    <a:pt x="17" y="0"/>
                  </a:lnTo>
                  <a:lnTo>
                    <a:pt x="87" y="25"/>
                  </a:lnTo>
                  <a:lnTo>
                    <a:pt x="157" y="53"/>
                  </a:lnTo>
                  <a:lnTo>
                    <a:pt x="229" y="79"/>
                  </a:lnTo>
                  <a:lnTo>
                    <a:pt x="300" y="106"/>
                  </a:lnTo>
                  <a:lnTo>
                    <a:pt x="370" y="132"/>
                  </a:lnTo>
                  <a:lnTo>
                    <a:pt x="440" y="160"/>
                  </a:lnTo>
                  <a:lnTo>
                    <a:pt x="512" y="186"/>
                  </a:lnTo>
                  <a:lnTo>
                    <a:pt x="583" y="215"/>
                  </a:lnTo>
                  <a:lnTo>
                    <a:pt x="578" y="223"/>
                  </a:lnTo>
                  <a:lnTo>
                    <a:pt x="571" y="235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95" name="Freeform 24"/>
            <p:cNvSpPr>
              <a:spLocks/>
            </p:cNvSpPr>
            <p:nvPr/>
          </p:nvSpPr>
          <p:spPr bwMode="auto">
            <a:xfrm>
              <a:off x="-1279" y="3939"/>
              <a:ext cx="550" cy="221"/>
            </a:xfrm>
            <a:custGeom>
              <a:avLst/>
              <a:gdLst>
                <a:gd name="T0" fmla="*/ 537 w 550"/>
                <a:gd name="T1" fmla="*/ 221 h 221"/>
                <a:gd name="T2" fmla="*/ 468 w 550"/>
                <a:gd name="T3" fmla="*/ 195 h 221"/>
                <a:gd name="T4" fmla="*/ 402 w 550"/>
                <a:gd name="T5" fmla="*/ 170 h 221"/>
                <a:gd name="T6" fmla="*/ 333 w 550"/>
                <a:gd name="T7" fmla="*/ 145 h 221"/>
                <a:gd name="T8" fmla="*/ 267 w 550"/>
                <a:gd name="T9" fmla="*/ 121 h 221"/>
                <a:gd name="T10" fmla="*/ 200 w 550"/>
                <a:gd name="T11" fmla="*/ 95 h 221"/>
                <a:gd name="T12" fmla="*/ 132 w 550"/>
                <a:gd name="T13" fmla="*/ 70 h 221"/>
                <a:gd name="T14" fmla="*/ 66 w 550"/>
                <a:gd name="T15" fmla="*/ 45 h 221"/>
                <a:gd name="T16" fmla="*/ 0 w 550"/>
                <a:gd name="T17" fmla="*/ 20 h 221"/>
                <a:gd name="T18" fmla="*/ 9 w 550"/>
                <a:gd name="T19" fmla="*/ 9 h 221"/>
                <a:gd name="T20" fmla="*/ 17 w 550"/>
                <a:gd name="T21" fmla="*/ 0 h 221"/>
                <a:gd name="T22" fmla="*/ 83 w 550"/>
                <a:gd name="T23" fmla="*/ 24 h 221"/>
                <a:gd name="T24" fmla="*/ 149 w 550"/>
                <a:gd name="T25" fmla="*/ 49 h 221"/>
                <a:gd name="T26" fmla="*/ 215 w 550"/>
                <a:gd name="T27" fmla="*/ 74 h 221"/>
                <a:gd name="T28" fmla="*/ 282 w 550"/>
                <a:gd name="T29" fmla="*/ 99 h 221"/>
                <a:gd name="T30" fmla="*/ 348 w 550"/>
                <a:gd name="T31" fmla="*/ 123 h 221"/>
                <a:gd name="T32" fmla="*/ 416 w 550"/>
                <a:gd name="T33" fmla="*/ 148 h 221"/>
                <a:gd name="T34" fmla="*/ 483 w 550"/>
                <a:gd name="T35" fmla="*/ 174 h 221"/>
                <a:gd name="T36" fmla="*/ 550 w 550"/>
                <a:gd name="T37" fmla="*/ 200 h 221"/>
                <a:gd name="T38" fmla="*/ 544 w 550"/>
                <a:gd name="T39" fmla="*/ 210 h 221"/>
                <a:gd name="T40" fmla="*/ 537 w 550"/>
                <a:gd name="T41" fmla="*/ 221 h 22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50"/>
                <a:gd name="T64" fmla="*/ 0 h 221"/>
                <a:gd name="T65" fmla="*/ 550 w 550"/>
                <a:gd name="T66" fmla="*/ 221 h 22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50" h="221">
                  <a:moveTo>
                    <a:pt x="537" y="221"/>
                  </a:moveTo>
                  <a:lnTo>
                    <a:pt x="468" y="195"/>
                  </a:lnTo>
                  <a:lnTo>
                    <a:pt x="402" y="170"/>
                  </a:lnTo>
                  <a:lnTo>
                    <a:pt x="333" y="145"/>
                  </a:lnTo>
                  <a:lnTo>
                    <a:pt x="267" y="121"/>
                  </a:lnTo>
                  <a:lnTo>
                    <a:pt x="200" y="95"/>
                  </a:lnTo>
                  <a:lnTo>
                    <a:pt x="132" y="70"/>
                  </a:lnTo>
                  <a:lnTo>
                    <a:pt x="66" y="45"/>
                  </a:lnTo>
                  <a:lnTo>
                    <a:pt x="0" y="20"/>
                  </a:lnTo>
                  <a:lnTo>
                    <a:pt x="9" y="9"/>
                  </a:lnTo>
                  <a:lnTo>
                    <a:pt x="17" y="0"/>
                  </a:lnTo>
                  <a:lnTo>
                    <a:pt x="83" y="24"/>
                  </a:lnTo>
                  <a:lnTo>
                    <a:pt x="149" y="49"/>
                  </a:lnTo>
                  <a:lnTo>
                    <a:pt x="215" y="74"/>
                  </a:lnTo>
                  <a:lnTo>
                    <a:pt x="282" y="99"/>
                  </a:lnTo>
                  <a:lnTo>
                    <a:pt x="348" y="123"/>
                  </a:lnTo>
                  <a:lnTo>
                    <a:pt x="416" y="148"/>
                  </a:lnTo>
                  <a:lnTo>
                    <a:pt x="483" y="174"/>
                  </a:lnTo>
                  <a:lnTo>
                    <a:pt x="550" y="200"/>
                  </a:lnTo>
                  <a:lnTo>
                    <a:pt x="544" y="210"/>
                  </a:lnTo>
                  <a:lnTo>
                    <a:pt x="537" y="221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96" name="Freeform 25"/>
            <p:cNvSpPr>
              <a:spLocks/>
            </p:cNvSpPr>
            <p:nvPr/>
          </p:nvSpPr>
          <p:spPr bwMode="auto">
            <a:xfrm>
              <a:off x="-1208" y="3862"/>
              <a:ext cx="515" cy="209"/>
            </a:xfrm>
            <a:custGeom>
              <a:avLst/>
              <a:gdLst>
                <a:gd name="T0" fmla="*/ 501 w 515"/>
                <a:gd name="T1" fmla="*/ 209 h 209"/>
                <a:gd name="T2" fmla="*/ 438 w 515"/>
                <a:gd name="T3" fmla="*/ 184 h 209"/>
                <a:gd name="T4" fmla="*/ 375 w 515"/>
                <a:gd name="T5" fmla="*/ 162 h 209"/>
                <a:gd name="T6" fmla="*/ 312 w 515"/>
                <a:gd name="T7" fmla="*/ 137 h 209"/>
                <a:gd name="T8" fmla="*/ 250 w 515"/>
                <a:gd name="T9" fmla="*/ 115 h 209"/>
                <a:gd name="T10" fmla="*/ 187 w 515"/>
                <a:gd name="T11" fmla="*/ 91 h 209"/>
                <a:gd name="T12" fmla="*/ 125 w 515"/>
                <a:gd name="T13" fmla="*/ 69 h 209"/>
                <a:gd name="T14" fmla="*/ 61 w 515"/>
                <a:gd name="T15" fmla="*/ 44 h 209"/>
                <a:gd name="T16" fmla="*/ 0 w 515"/>
                <a:gd name="T17" fmla="*/ 22 h 209"/>
                <a:gd name="T18" fmla="*/ 8 w 515"/>
                <a:gd name="T19" fmla="*/ 11 h 209"/>
                <a:gd name="T20" fmla="*/ 16 w 515"/>
                <a:gd name="T21" fmla="*/ 0 h 209"/>
                <a:gd name="T22" fmla="*/ 78 w 515"/>
                <a:gd name="T23" fmla="*/ 22 h 209"/>
                <a:gd name="T24" fmla="*/ 140 w 515"/>
                <a:gd name="T25" fmla="*/ 47 h 209"/>
                <a:gd name="T26" fmla="*/ 202 w 515"/>
                <a:gd name="T27" fmla="*/ 69 h 209"/>
                <a:gd name="T28" fmla="*/ 265 w 515"/>
                <a:gd name="T29" fmla="*/ 93 h 209"/>
                <a:gd name="T30" fmla="*/ 327 w 515"/>
                <a:gd name="T31" fmla="*/ 117 h 209"/>
                <a:gd name="T32" fmla="*/ 389 w 515"/>
                <a:gd name="T33" fmla="*/ 140 h 209"/>
                <a:gd name="T34" fmla="*/ 452 w 515"/>
                <a:gd name="T35" fmla="*/ 163 h 209"/>
                <a:gd name="T36" fmla="*/ 515 w 515"/>
                <a:gd name="T37" fmla="*/ 188 h 209"/>
                <a:gd name="T38" fmla="*/ 508 w 515"/>
                <a:gd name="T39" fmla="*/ 198 h 209"/>
                <a:gd name="T40" fmla="*/ 501 w 515"/>
                <a:gd name="T41" fmla="*/ 209 h 20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5"/>
                <a:gd name="T64" fmla="*/ 0 h 209"/>
                <a:gd name="T65" fmla="*/ 515 w 515"/>
                <a:gd name="T66" fmla="*/ 209 h 20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5" h="209">
                  <a:moveTo>
                    <a:pt x="501" y="209"/>
                  </a:moveTo>
                  <a:lnTo>
                    <a:pt x="438" y="184"/>
                  </a:lnTo>
                  <a:lnTo>
                    <a:pt x="375" y="162"/>
                  </a:lnTo>
                  <a:lnTo>
                    <a:pt x="312" y="137"/>
                  </a:lnTo>
                  <a:lnTo>
                    <a:pt x="250" y="115"/>
                  </a:lnTo>
                  <a:lnTo>
                    <a:pt x="187" y="91"/>
                  </a:lnTo>
                  <a:lnTo>
                    <a:pt x="125" y="69"/>
                  </a:lnTo>
                  <a:lnTo>
                    <a:pt x="61" y="44"/>
                  </a:lnTo>
                  <a:lnTo>
                    <a:pt x="0" y="22"/>
                  </a:lnTo>
                  <a:lnTo>
                    <a:pt x="8" y="11"/>
                  </a:lnTo>
                  <a:lnTo>
                    <a:pt x="16" y="0"/>
                  </a:lnTo>
                  <a:lnTo>
                    <a:pt x="78" y="22"/>
                  </a:lnTo>
                  <a:lnTo>
                    <a:pt x="140" y="47"/>
                  </a:lnTo>
                  <a:lnTo>
                    <a:pt x="202" y="69"/>
                  </a:lnTo>
                  <a:lnTo>
                    <a:pt x="265" y="93"/>
                  </a:lnTo>
                  <a:lnTo>
                    <a:pt x="327" y="117"/>
                  </a:lnTo>
                  <a:lnTo>
                    <a:pt x="389" y="140"/>
                  </a:lnTo>
                  <a:lnTo>
                    <a:pt x="452" y="163"/>
                  </a:lnTo>
                  <a:lnTo>
                    <a:pt x="515" y="188"/>
                  </a:lnTo>
                  <a:lnTo>
                    <a:pt x="508" y="198"/>
                  </a:lnTo>
                  <a:lnTo>
                    <a:pt x="501" y="209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97" name="Freeform 26"/>
            <p:cNvSpPr>
              <a:spLocks/>
            </p:cNvSpPr>
            <p:nvPr/>
          </p:nvSpPr>
          <p:spPr bwMode="auto">
            <a:xfrm>
              <a:off x="-1138" y="3786"/>
              <a:ext cx="481" cy="198"/>
            </a:xfrm>
            <a:custGeom>
              <a:avLst/>
              <a:gdLst>
                <a:gd name="T0" fmla="*/ 467 w 481"/>
                <a:gd name="T1" fmla="*/ 198 h 198"/>
                <a:gd name="T2" fmla="*/ 408 w 481"/>
                <a:gd name="T3" fmla="*/ 175 h 198"/>
                <a:gd name="T4" fmla="*/ 350 w 481"/>
                <a:gd name="T5" fmla="*/ 153 h 198"/>
                <a:gd name="T6" fmla="*/ 291 w 481"/>
                <a:gd name="T7" fmla="*/ 131 h 198"/>
                <a:gd name="T8" fmla="*/ 233 w 481"/>
                <a:gd name="T9" fmla="*/ 109 h 198"/>
                <a:gd name="T10" fmla="*/ 174 w 481"/>
                <a:gd name="T11" fmla="*/ 85 h 198"/>
                <a:gd name="T12" fmla="*/ 117 w 481"/>
                <a:gd name="T13" fmla="*/ 65 h 198"/>
                <a:gd name="T14" fmla="*/ 57 w 481"/>
                <a:gd name="T15" fmla="*/ 41 h 198"/>
                <a:gd name="T16" fmla="*/ 0 w 481"/>
                <a:gd name="T17" fmla="*/ 21 h 198"/>
                <a:gd name="T18" fmla="*/ 8 w 481"/>
                <a:gd name="T19" fmla="*/ 10 h 198"/>
                <a:gd name="T20" fmla="*/ 16 w 481"/>
                <a:gd name="T21" fmla="*/ 0 h 198"/>
                <a:gd name="T22" fmla="*/ 74 w 481"/>
                <a:gd name="T23" fmla="*/ 21 h 198"/>
                <a:gd name="T24" fmla="*/ 132 w 481"/>
                <a:gd name="T25" fmla="*/ 44 h 198"/>
                <a:gd name="T26" fmla="*/ 189 w 481"/>
                <a:gd name="T27" fmla="*/ 65 h 198"/>
                <a:gd name="T28" fmla="*/ 249 w 481"/>
                <a:gd name="T29" fmla="*/ 88 h 198"/>
                <a:gd name="T30" fmla="*/ 306 w 481"/>
                <a:gd name="T31" fmla="*/ 109 h 198"/>
                <a:gd name="T32" fmla="*/ 364 w 481"/>
                <a:gd name="T33" fmla="*/ 132 h 198"/>
                <a:gd name="T34" fmla="*/ 422 w 481"/>
                <a:gd name="T35" fmla="*/ 153 h 198"/>
                <a:gd name="T36" fmla="*/ 481 w 481"/>
                <a:gd name="T37" fmla="*/ 176 h 198"/>
                <a:gd name="T38" fmla="*/ 474 w 481"/>
                <a:gd name="T39" fmla="*/ 187 h 198"/>
                <a:gd name="T40" fmla="*/ 467 w 481"/>
                <a:gd name="T41" fmla="*/ 198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81"/>
                <a:gd name="T64" fmla="*/ 0 h 198"/>
                <a:gd name="T65" fmla="*/ 481 w 481"/>
                <a:gd name="T66" fmla="*/ 198 h 19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81" h="198">
                  <a:moveTo>
                    <a:pt x="467" y="198"/>
                  </a:moveTo>
                  <a:lnTo>
                    <a:pt x="408" y="175"/>
                  </a:lnTo>
                  <a:lnTo>
                    <a:pt x="350" y="153"/>
                  </a:lnTo>
                  <a:lnTo>
                    <a:pt x="291" y="131"/>
                  </a:lnTo>
                  <a:lnTo>
                    <a:pt x="233" y="109"/>
                  </a:lnTo>
                  <a:lnTo>
                    <a:pt x="174" y="85"/>
                  </a:lnTo>
                  <a:lnTo>
                    <a:pt x="117" y="65"/>
                  </a:lnTo>
                  <a:lnTo>
                    <a:pt x="57" y="41"/>
                  </a:lnTo>
                  <a:lnTo>
                    <a:pt x="0" y="21"/>
                  </a:lnTo>
                  <a:lnTo>
                    <a:pt x="8" y="10"/>
                  </a:lnTo>
                  <a:lnTo>
                    <a:pt x="16" y="0"/>
                  </a:lnTo>
                  <a:lnTo>
                    <a:pt x="74" y="21"/>
                  </a:lnTo>
                  <a:lnTo>
                    <a:pt x="132" y="44"/>
                  </a:lnTo>
                  <a:lnTo>
                    <a:pt x="189" y="65"/>
                  </a:lnTo>
                  <a:lnTo>
                    <a:pt x="249" y="88"/>
                  </a:lnTo>
                  <a:lnTo>
                    <a:pt x="306" y="109"/>
                  </a:lnTo>
                  <a:lnTo>
                    <a:pt x="364" y="132"/>
                  </a:lnTo>
                  <a:lnTo>
                    <a:pt x="422" y="153"/>
                  </a:lnTo>
                  <a:lnTo>
                    <a:pt x="481" y="176"/>
                  </a:lnTo>
                  <a:lnTo>
                    <a:pt x="474" y="187"/>
                  </a:lnTo>
                  <a:lnTo>
                    <a:pt x="467" y="198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98" name="Freeform 27"/>
            <p:cNvSpPr>
              <a:spLocks/>
            </p:cNvSpPr>
            <p:nvPr/>
          </p:nvSpPr>
          <p:spPr bwMode="auto">
            <a:xfrm>
              <a:off x="-1068" y="3711"/>
              <a:ext cx="447" cy="184"/>
            </a:xfrm>
            <a:custGeom>
              <a:avLst/>
              <a:gdLst>
                <a:gd name="T0" fmla="*/ 434 w 447"/>
                <a:gd name="T1" fmla="*/ 184 h 184"/>
                <a:gd name="T2" fmla="*/ 379 w 447"/>
                <a:gd name="T3" fmla="*/ 163 h 184"/>
                <a:gd name="T4" fmla="*/ 326 w 447"/>
                <a:gd name="T5" fmla="*/ 143 h 184"/>
                <a:gd name="T6" fmla="*/ 271 w 447"/>
                <a:gd name="T7" fmla="*/ 122 h 184"/>
                <a:gd name="T8" fmla="*/ 217 w 447"/>
                <a:gd name="T9" fmla="*/ 101 h 184"/>
                <a:gd name="T10" fmla="*/ 162 w 447"/>
                <a:gd name="T11" fmla="*/ 81 h 184"/>
                <a:gd name="T12" fmla="*/ 108 w 447"/>
                <a:gd name="T13" fmla="*/ 60 h 184"/>
                <a:gd name="T14" fmla="*/ 53 w 447"/>
                <a:gd name="T15" fmla="*/ 39 h 184"/>
                <a:gd name="T16" fmla="*/ 0 w 447"/>
                <a:gd name="T17" fmla="*/ 20 h 184"/>
                <a:gd name="T18" fmla="*/ 8 w 447"/>
                <a:gd name="T19" fmla="*/ 9 h 184"/>
                <a:gd name="T20" fmla="*/ 16 w 447"/>
                <a:gd name="T21" fmla="*/ 0 h 184"/>
                <a:gd name="T22" fmla="*/ 70 w 447"/>
                <a:gd name="T23" fmla="*/ 19 h 184"/>
                <a:gd name="T24" fmla="*/ 124 w 447"/>
                <a:gd name="T25" fmla="*/ 39 h 184"/>
                <a:gd name="T26" fmla="*/ 177 w 447"/>
                <a:gd name="T27" fmla="*/ 60 h 184"/>
                <a:gd name="T28" fmla="*/ 231 w 447"/>
                <a:gd name="T29" fmla="*/ 81 h 184"/>
                <a:gd name="T30" fmla="*/ 284 w 447"/>
                <a:gd name="T31" fmla="*/ 101 h 184"/>
                <a:gd name="T32" fmla="*/ 338 w 447"/>
                <a:gd name="T33" fmla="*/ 122 h 184"/>
                <a:gd name="T34" fmla="*/ 392 w 447"/>
                <a:gd name="T35" fmla="*/ 143 h 184"/>
                <a:gd name="T36" fmla="*/ 447 w 447"/>
                <a:gd name="T37" fmla="*/ 163 h 184"/>
                <a:gd name="T38" fmla="*/ 440 w 447"/>
                <a:gd name="T39" fmla="*/ 173 h 184"/>
                <a:gd name="T40" fmla="*/ 434 w 447"/>
                <a:gd name="T41" fmla="*/ 184 h 1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47"/>
                <a:gd name="T64" fmla="*/ 0 h 184"/>
                <a:gd name="T65" fmla="*/ 447 w 447"/>
                <a:gd name="T66" fmla="*/ 184 h 1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47" h="184">
                  <a:moveTo>
                    <a:pt x="434" y="184"/>
                  </a:moveTo>
                  <a:lnTo>
                    <a:pt x="379" y="163"/>
                  </a:lnTo>
                  <a:lnTo>
                    <a:pt x="326" y="143"/>
                  </a:lnTo>
                  <a:lnTo>
                    <a:pt x="271" y="122"/>
                  </a:lnTo>
                  <a:lnTo>
                    <a:pt x="217" y="101"/>
                  </a:lnTo>
                  <a:lnTo>
                    <a:pt x="162" y="81"/>
                  </a:lnTo>
                  <a:lnTo>
                    <a:pt x="108" y="60"/>
                  </a:lnTo>
                  <a:lnTo>
                    <a:pt x="53" y="39"/>
                  </a:lnTo>
                  <a:lnTo>
                    <a:pt x="0" y="20"/>
                  </a:lnTo>
                  <a:lnTo>
                    <a:pt x="8" y="9"/>
                  </a:lnTo>
                  <a:lnTo>
                    <a:pt x="16" y="0"/>
                  </a:lnTo>
                  <a:lnTo>
                    <a:pt x="70" y="19"/>
                  </a:lnTo>
                  <a:lnTo>
                    <a:pt x="124" y="39"/>
                  </a:lnTo>
                  <a:lnTo>
                    <a:pt x="177" y="60"/>
                  </a:lnTo>
                  <a:lnTo>
                    <a:pt x="231" y="81"/>
                  </a:lnTo>
                  <a:lnTo>
                    <a:pt x="284" y="101"/>
                  </a:lnTo>
                  <a:lnTo>
                    <a:pt x="338" y="122"/>
                  </a:lnTo>
                  <a:lnTo>
                    <a:pt x="392" y="143"/>
                  </a:lnTo>
                  <a:lnTo>
                    <a:pt x="447" y="163"/>
                  </a:lnTo>
                  <a:lnTo>
                    <a:pt x="440" y="173"/>
                  </a:lnTo>
                  <a:lnTo>
                    <a:pt x="434" y="184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099" name="Freeform 28"/>
            <p:cNvSpPr>
              <a:spLocks/>
            </p:cNvSpPr>
            <p:nvPr/>
          </p:nvSpPr>
          <p:spPr bwMode="auto">
            <a:xfrm>
              <a:off x="-998" y="3634"/>
              <a:ext cx="412" cy="173"/>
            </a:xfrm>
            <a:custGeom>
              <a:avLst/>
              <a:gdLst>
                <a:gd name="T0" fmla="*/ 401 w 412"/>
                <a:gd name="T1" fmla="*/ 173 h 173"/>
                <a:gd name="T2" fmla="*/ 351 w 412"/>
                <a:gd name="T3" fmla="*/ 152 h 173"/>
                <a:gd name="T4" fmla="*/ 300 w 412"/>
                <a:gd name="T5" fmla="*/ 134 h 173"/>
                <a:gd name="T6" fmla="*/ 250 w 412"/>
                <a:gd name="T7" fmla="*/ 115 h 173"/>
                <a:gd name="T8" fmla="*/ 201 w 412"/>
                <a:gd name="T9" fmla="*/ 97 h 173"/>
                <a:gd name="T10" fmla="*/ 150 w 412"/>
                <a:gd name="T11" fmla="*/ 77 h 173"/>
                <a:gd name="T12" fmla="*/ 100 w 412"/>
                <a:gd name="T13" fmla="*/ 59 h 173"/>
                <a:gd name="T14" fmla="*/ 49 w 412"/>
                <a:gd name="T15" fmla="*/ 39 h 173"/>
                <a:gd name="T16" fmla="*/ 0 w 412"/>
                <a:gd name="T17" fmla="*/ 22 h 173"/>
                <a:gd name="T18" fmla="*/ 8 w 412"/>
                <a:gd name="T19" fmla="*/ 11 h 173"/>
                <a:gd name="T20" fmla="*/ 16 w 412"/>
                <a:gd name="T21" fmla="*/ 0 h 173"/>
                <a:gd name="T22" fmla="*/ 66 w 412"/>
                <a:gd name="T23" fmla="*/ 17 h 173"/>
                <a:gd name="T24" fmla="*/ 115 w 412"/>
                <a:gd name="T25" fmla="*/ 37 h 173"/>
                <a:gd name="T26" fmla="*/ 165 w 412"/>
                <a:gd name="T27" fmla="*/ 56 h 173"/>
                <a:gd name="T28" fmla="*/ 214 w 412"/>
                <a:gd name="T29" fmla="*/ 75 h 173"/>
                <a:gd name="T30" fmla="*/ 264 w 412"/>
                <a:gd name="T31" fmla="*/ 93 h 173"/>
                <a:gd name="T32" fmla="*/ 313 w 412"/>
                <a:gd name="T33" fmla="*/ 112 h 173"/>
                <a:gd name="T34" fmla="*/ 363 w 412"/>
                <a:gd name="T35" fmla="*/ 132 h 173"/>
                <a:gd name="T36" fmla="*/ 412 w 412"/>
                <a:gd name="T37" fmla="*/ 151 h 173"/>
                <a:gd name="T38" fmla="*/ 407 w 412"/>
                <a:gd name="T39" fmla="*/ 162 h 173"/>
                <a:gd name="T40" fmla="*/ 401 w 412"/>
                <a:gd name="T41" fmla="*/ 173 h 1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12"/>
                <a:gd name="T64" fmla="*/ 0 h 173"/>
                <a:gd name="T65" fmla="*/ 412 w 412"/>
                <a:gd name="T66" fmla="*/ 173 h 1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12" h="173">
                  <a:moveTo>
                    <a:pt x="401" y="173"/>
                  </a:moveTo>
                  <a:lnTo>
                    <a:pt x="351" y="152"/>
                  </a:lnTo>
                  <a:lnTo>
                    <a:pt x="300" y="134"/>
                  </a:lnTo>
                  <a:lnTo>
                    <a:pt x="250" y="115"/>
                  </a:lnTo>
                  <a:lnTo>
                    <a:pt x="201" y="97"/>
                  </a:lnTo>
                  <a:lnTo>
                    <a:pt x="150" y="77"/>
                  </a:lnTo>
                  <a:lnTo>
                    <a:pt x="100" y="59"/>
                  </a:lnTo>
                  <a:lnTo>
                    <a:pt x="49" y="39"/>
                  </a:lnTo>
                  <a:lnTo>
                    <a:pt x="0" y="22"/>
                  </a:lnTo>
                  <a:lnTo>
                    <a:pt x="8" y="11"/>
                  </a:lnTo>
                  <a:lnTo>
                    <a:pt x="16" y="0"/>
                  </a:lnTo>
                  <a:lnTo>
                    <a:pt x="66" y="17"/>
                  </a:lnTo>
                  <a:lnTo>
                    <a:pt x="115" y="37"/>
                  </a:lnTo>
                  <a:lnTo>
                    <a:pt x="165" y="56"/>
                  </a:lnTo>
                  <a:lnTo>
                    <a:pt x="214" y="75"/>
                  </a:lnTo>
                  <a:lnTo>
                    <a:pt x="264" y="93"/>
                  </a:lnTo>
                  <a:lnTo>
                    <a:pt x="313" y="112"/>
                  </a:lnTo>
                  <a:lnTo>
                    <a:pt x="363" y="132"/>
                  </a:lnTo>
                  <a:lnTo>
                    <a:pt x="412" y="151"/>
                  </a:lnTo>
                  <a:lnTo>
                    <a:pt x="407" y="162"/>
                  </a:lnTo>
                  <a:lnTo>
                    <a:pt x="401" y="173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00" name="Freeform 29"/>
            <p:cNvSpPr>
              <a:spLocks/>
            </p:cNvSpPr>
            <p:nvPr/>
          </p:nvSpPr>
          <p:spPr bwMode="auto">
            <a:xfrm>
              <a:off x="-928" y="3557"/>
              <a:ext cx="381" cy="162"/>
            </a:xfrm>
            <a:custGeom>
              <a:avLst/>
              <a:gdLst>
                <a:gd name="T0" fmla="*/ 367 w 381"/>
                <a:gd name="T1" fmla="*/ 162 h 162"/>
                <a:gd name="T2" fmla="*/ 320 w 381"/>
                <a:gd name="T3" fmla="*/ 144 h 162"/>
                <a:gd name="T4" fmla="*/ 275 w 381"/>
                <a:gd name="T5" fmla="*/ 126 h 162"/>
                <a:gd name="T6" fmla="*/ 228 w 381"/>
                <a:gd name="T7" fmla="*/ 108 h 162"/>
                <a:gd name="T8" fmla="*/ 183 w 381"/>
                <a:gd name="T9" fmla="*/ 92 h 162"/>
                <a:gd name="T10" fmla="*/ 136 w 381"/>
                <a:gd name="T11" fmla="*/ 74 h 162"/>
                <a:gd name="T12" fmla="*/ 91 w 381"/>
                <a:gd name="T13" fmla="*/ 56 h 162"/>
                <a:gd name="T14" fmla="*/ 45 w 381"/>
                <a:gd name="T15" fmla="*/ 39 h 162"/>
                <a:gd name="T16" fmla="*/ 0 w 381"/>
                <a:gd name="T17" fmla="*/ 23 h 162"/>
                <a:gd name="T18" fmla="*/ 8 w 381"/>
                <a:gd name="T19" fmla="*/ 11 h 162"/>
                <a:gd name="T20" fmla="*/ 17 w 381"/>
                <a:gd name="T21" fmla="*/ 0 h 162"/>
                <a:gd name="T22" fmla="*/ 62 w 381"/>
                <a:gd name="T23" fmla="*/ 16 h 162"/>
                <a:gd name="T24" fmla="*/ 107 w 381"/>
                <a:gd name="T25" fmla="*/ 34 h 162"/>
                <a:gd name="T26" fmla="*/ 153 w 381"/>
                <a:gd name="T27" fmla="*/ 52 h 162"/>
                <a:gd name="T28" fmla="*/ 198 w 381"/>
                <a:gd name="T29" fmla="*/ 70 h 162"/>
                <a:gd name="T30" fmla="*/ 243 w 381"/>
                <a:gd name="T31" fmla="*/ 86 h 162"/>
                <a:gd name="T32" fmla="*/ 289 w 381"/>
                <a:gd name="T33" fmla="*/ 104 h 162"/>
                <a:gd name="T34" fmla="*/ 334 w 381"/>
                <a:gd name="T35" fmla="*/ 122 h 162"/>
                <a:gd name="T36" fmla="*/ 381 w 381"/>
                <a:gd name="T37" fmla="*/ 140 h 162"/>
                <a:gd name="T38" fmla="*/ 373 w 381"/>
                <a:gd name="T39" fmla="*/ 151 h 162"/>
                <a:gd name="T40" fmla="*/ 367 w 381"/>
                <a:gd name="T41" fmla="*/ 162 h 16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1"/>
                <a:gd name="T64" fmla="*/ 0 h 162"/>
                <a:gd name="T65" fmla="*/ 381 w 381"/>
                <a:gd name="T66" fmla="*/ 162 h 16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1" h="162">
                  <a:moveTo>
                    <a:pt x="367" y="162"/>
                  </a:moveTo>
                  <a:lnTo>
                    <a:pt x="320" y="144"/>
                  </a:lnTo>
                  <a:lnTo>
                    <a:pt x="275" y="126"/>
                  </a:lnTo>
                  <a:lnTo>
                    <a:pt x="228" y="108"/>
                  </a:lnTo>
                  <a:lnTo>
                    <a:pt x="183" y="92"/>
                  </a:lnTo>
                  <a:lnTo>
                    <a:pt x="136" y="74"/>
                  </a:lnTo>
                  <a:lnTo>
                    <a:pt x="91" y="56"/>
                  </a:lnTo>
                  <a:lnTo>
                    <a:pt x="45" y="39"/>
                  </a:lnTo>
                  <a:lnTo>
                    <a:pt x="0" y="23"/>
                  </a:lnTo>
                  <a:lnTo>
                    <a:pt x="8" y="11"/>
                  </a:lnTo>
                  <a:lnTo>
                    <a:pt x="17" y="0"/>
                  </a:lnTo>
                  <a:lnTo>
                    <a:pt x="62" y="16"/>
                  </a:lnTo>
                  <a:lnTo>
                    <a:pt x="107" y="34"/>
                  </a:lnTo>
                  <a:lnTo>
                    <a:pt x="153" y="52"/>
                  </a:lnTo>
                  <a:lnTo>
                    <a:pt x="198" y="70"/>
                  </a:lnTo>
                  <a:lnTo>
                    <a:pt x="243" y="86"/>
                  </a:lnTo>
                  <a:lnTo>
                    <a:pt x="289" y="104"/>
                  </a:lnTo>
                  <a:lnTo>
                    <a:pt x="334" y="122"/>
                  </a:lnTo>
                  <a:lnTo>
                    <a:pt x="381" y="140"/>
                  </a:lnTo>
                  <a:lnTo>
                    <a:pt x="373" y="151"/>
                  </a:lnTo>
                  <a:lnTo>
                    <a:pt x="367" y="162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01" name="Freeform 30"/>
            <p:cNvSpPr>
              <a:spLocks/>
            </p:cNvSpPr>
            <p:nvPr/>
          </p:nvSpPr>
          <p:spPr bwMode="auto">
            <a:xfrm>
              <a:off x="-856" y="3481"/>
              <a:ext cx="345" cy="148"/>
            </a:xfrm>
            <a:custGeom>
              <a:avLst/>
              <a:gdLst>
                <a:gd name="T0" fmla="*/ 332 w 345"/>
                <a:gd name="T1" fmla="*/ 148 h 148"/>
                <a:gd name="T2" fmla="*/ 290 w 345"/>
                <a:gd name="T3" fmla="*/ 132 h 148"/>
                <a:gd name="T4" fmla="*/ 247 w 345"/>
                <a:gd name="T5" fmla="*/ 115 h 148"/>
                <a:gd name="T6" fmla="*/ 206 w 345"/>
                <a:gd name="T7" fmla="*/ 100 h 148"/>
                <a:gd name="T8" fmla="*/ 165 w 345"/>
                <a:gd name="T9" fmla="*/ 85 h 148"/>
                <a:gd name="T10" fmla="*/ 123 w 345"/>
                <a:gd name="T11" fmla="*/ 69 h 148"/>
                <a:gd name="T12" fmla="*/ 82 w 345"/>
                <a:gd name="T13" fmla="*/ 54 h 148"/>
                <a:gd name="T14" fmla="*/ 41 w 345"/>
                <a:gd name="T15" fmla="*/ 39 h 148"/>
                <a:gd name="T16" fmla="*/ 0 w 345"/>
                <a:gd name="T17" fmla="*/ 23 h 148"/>
                <a:gd name="T18" fmla="*/ 6 w 345"/>
                <a:gd name="T19" fmla="*/ 11 h 148"/>
                <a:gd name="T20" fmla="*/ 15 w 345"/>
                <a:gd name="T21" fmla="*/ 0 h 148"/>
                <a:gd name="T22" fmla="*/ 55 w 345"/>
                <a:gd name="T23" fmla="*/ 15 h 148"/>
                <a:gd name="T24" fmla="*/ 96 w 345"/>
                <a:gd name="T25" fmla="*/ 32 h 148"/>
                <a:gd name="T26" fmla="*/ 137 w 345"/>
                <a:gd name="T27" fmla="*/ 47 h 148"/>
                <a:gd name="T28" fmla="*/ 178 w 345"/>
                <a:gd name="T29" fmla="*/ 63 h 148"/>
                <a:gd name="T30" fmla="*/ 220 w 345"/>
                <a:gd name="T31" fmla="*/ 78 h 148"/>
                <a:gd name="T32" fmla="*/ 261 w 345"/>
                <a:gd name="T33" fmla="*/ 95 h 148"/>
                <a:gd name="T34" fmla="*/ 302 w 345"/>
                <a:gd name="T35" fmla="*/ 111 h 148"/>
                <a:gd name="T36" fmla="*/ 345 w 345"/>
                <a:gd name="T37" fmla="*/ 128 h 148"/>
                <a:gd name="T38" fmla="*/ 336 w 345"/>
                <a:gd name="T39" fmla="*/ 137 h 148"/>
                <a:gd name="T40" fmla="*/ 332 w 345"/>
                <a:gd name="T41" fmla="*/ 148 h 1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5"/>
                <a:gd name="T64" fmla="*/ 0 h 148"/>
                <a:gd name="T65" fmla="*/ 345 w 345"/>
                <a:gd name="T66" fmla="*/ 148 h 1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5" h="148">
                  <a:moveTo>
                    <a:pt x="332" y="148"/>
                  </a:moveTo>
                  <a:lnTo>
                    <a:pt x="290" y="132"/>
                  </a:lnTo>
                  <a:lnTo>
                    <a:pt x="247" y="115"/>
                  </a:lnTo>
                  <a:lnTo>
                    <a:pt x="206" y="100"/>
                  </a:lnTo>
                  <a:lnTo>
                    <a:pt x="165" y="85"/>
                  </a:lnTo>
                  <a:lnTo>
                    <a:pt x="123" y="69"/>
                  </a:lnTo>
                  <a:lnTo>
                    <a:pt x="82" y="54"/>
                  </a:lnTo>
                  <a:lnTo>
                    <a:pt x="41" y="39"/>
                  </a:lnTo>
                  <a:lnTo>
                    <a:pt x="0" y="23"/>
                  </a:lnTo>
                  <a:lnTo>
                    <a:pt x="6" y="11"/>
                  </a:lnTo>
                  <a:lnTo>
                    <a:pt x="15" y="0"/>
                  </a:lnTo>
                  <a:lnTo>
                    <a:pt x="55" y="15"/>
                  </a:lnTo>
                  <a:lnTo>
                    <a:pt x="96" y="32"/>
                  </a:lnTo>
                  <a:lnTo>
                    <a:pt x="137" y="47"/>
                  </a:lnTo>
                  <a:lnTo>
                    <a:pt x="178" y="63"/>
                  </a:lnTo>
                  <a:lnTo>
                    <a:pt x="220" y="78"/>
                  </a:lnTo>
                  <a:lnTo>
                    <a:pt x="261" y="95"/>
                  </a:lnTo>
                  <a:lnTo>
                    <a:pt x="302" y="111"/>
                  </a:lnTo>
                  <a:lnTo>
                    <a:pt x="345" y="128"/>
                  </a:lnTo>
                  <a:lnTo>
                    <a:pt x="336" y="137"/>
                  </a:lnTo>
                  <a:lnTo>
                    <a:pt x="332" y="148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02" name="Freeform 31"/>
            <p:cNvSpPr>
              <a:spLocks/>
            </p:cNvSpPr>
            <p:nvPr/>
          </p:nvSpPr>
          <p:spPr bwMode="auto">
            <a:xfrm>
              <a:off x="-788" y="3405"/>
              <a:ext cx="312" cy="137"/>
            </a:xfrm>
            <a:custGeom>
              <a:avLst/>
              <a:gdLst>
                <a:gd name="T0" fmla="*/ 300 w 312"/>
                <a:gd name="T1" fmla="*/ 137 h 137"/>
                <a:gd name="T2" fmla="*/ 262 w 312"/>
                <a:gd name="T3" fmla="*/ 121 h 137"/>
                <a:gd name="T4" fmla="*/ 224 w 312"/>
                <a:gd name="T5" fmla="*/ 108 h 137"/>
                <a:gd name="T6" fmla="*/ 187 w 312"/>
                <a:gd name="T7" fmla="*/ 93 h 137"/>
                <a:gd name="T8" fmla="*/ 150 w 312"/>
                <a:gd name="T9" fmla="*/ 80 h 137"/>
                <a:gd name="T10" fmla="*/ 112 w 312"/>
                <a:gd name="T11" fmla="*/ 65 h 137"/>
                <a:gd name="T12" fmla="*/ 75 w 312"/>
                <a:gd name="T13" fmla="*/ 51 h 137"/>
                <a:gd name="T14" fmla="*/ 37 w 312"/>
                <a:gd name="T15" fmla="*/ 36 h 137"/>
                <a:gd name="T16" fmla="*/ 0 w 312"/>
                <a:gd name="T17" fmla="*/ 24 h 137"/>
                <a:gd name="T18" fmla="*/ 9 w 312"/>
                <a:gd name="T19" fmla="*/ 11 h 137"/>
                <a:gd name="T20" fmla="*/ 17 w 312"/>
                <a:gd name="T21" fmla="*/ 0 h 137"/>
                <a:gd name="T22" fmla="*/ 53 w 312"/>
                <a:gd name="T23" fmla="*/ 14 h 137"/>
                <a:gd name="T24" fmla="*/ 90 w 312"/>
                <a:gd name="T25" fmla="*/ 28 h 137"/>
                <a:gd name="T26" fmla="*/ 127 w 312"/>
                <a:gd name="T27" fmla="*/ 42 h 137"/>
                <a:gd name="T28" fmla="*/ 164 w 312"/>
                <a:gd name="T29" fmla="*/ 57 h 137"/>
                <a:gd name="T30" fmla="*/ 200 w 312"/>
                <a:gd name="T31" fmla="*/ 71 h 137"/>
                <a:gd name="T32" fmla="*/ 237 w 312"/>
                <a:gd name="T33" fmla="*/ 86 h 137"/>
                <a:gd name="T34" fmla="*/ 274 w 312"/>
                <a:gd name="T35" fmla="*/ 99 h 137"/>
                <a:gd name="T36" fmla="*/ 312 w 312"/>
                <a:gd name="T37" fmla="*/ 115 h 137"/>
                <a:gd name="T38" fmla="*/ 304 w 312"/>
                <a:gd name="T39" fmla="*/ 126 h 137"/>
                <a:gd name="T40" fmla="*/ 300 w 312"/>
                <a:gd name="T41" fmla="*/ 137 h 1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2"/>
                <a:gd name="T64" fmla="*/ 0 h 137"/>
                <a:gd name="T65" fmla="*/ 312 w 312"/>
                <a:gd name="T66" fmla="*/ 137 h 13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2" h="137">
                  <a:moveTo>
                    <a:pt x="300" y="137"/>
                  </a:moveTo>
                  <a:lnTo>
                    <a:pt x="262" y="121"/>
                  </a:lnTo>
                  <a:lnTo>
                    <a:pt x="224" y="108"/>
                  </a:lnTo>
                  <a:lnTo>
                    <a:pt x="187" y="93"/>
                  </a:lnTo>
                  <a:lnTo>
                    <a:pt x="150" y="80"/>
                  </a:lnTo>
                  <a:lnTo>
                    <a:pt x="112" y="65"/>
                  </a:lnTo>
                  <a:lnTo>
                    <a:pt x="75" y="51"/>
                  </a:lnTo>
                  <a:lnTo>
                    <a:pt x="37" y="36"/>
                  </a:lnTo>
                  <a:lnTo>
                    <a:pt x="0" y="24"/>
                  </a:lnTo>
                  <a:lnTo>
                    <a:pt x="9" y="11"/>
                  </a:lnTo>
                  <a:lnTo>
                    <a:pt x="17" y="0"/>
                  </a:lnTo>
                  <a:lnTo>
                    <a:pt x="53" y="14"/>
                  </a:lnTo>
                  <a:lnTo>
                    <a:pt x="90" y="28"/>
                  </a:lnTo>
                  <a:lnTo>
                    <a:pt x="127" y="42"/>
                  </a:lnTo>
                  <a:lnTo>
                    <a:pt x="164" y="57"/>
                  </a:lnTo>
                  <a:lnTo>
                    <a:pt x="200" y="71"/>
                  </a:lnTo>
                  <a:lnTo>
                    <a:pt x="237" y="86"/>
                  </a:lnTo>
                  <a:lnTo>
                    <a:pt x="274" y="99"/>
                  </a:lnTo>
                  <a:lnTo>
                    <a:pt x="312" y="115"/>
                  </a:lnTo>
                  <a:lnTo>
                    <a:pt x="304" y="126"/>
                  </a:lnTo>
                  <a:lnTo>
                    <a:pt x="300" y="137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03" name="Freeform 32"/>
            <p:cNvSpPr>
              <a:spLocks/>
            </p:cNvSpPr>
            <p:nvPr/>
          </p:nvSpPr>
          <p:spPr bwMode="auto">
            <a:xfrm>
              <a:off x="-716" y="3330"/>
              <a:ext cx="278" cy="124"/>
            </a:xfrm>
            <a:custGeom>
              <a:avLst/>
              <a:gdLst>
                <a:gd name="T0" fmla="*/ 264 w 278"/>
                <a:gd name="T1" fmla="*/ 124 h 124"/>
                <a:gd name="T2" fmla="*/ 229 w 278"/>
                <a:gd name="T3" fmla="*/ 110 h 124"/>
                <a:gd name="T4" fmla="*/ 196 w 278"/>
                <a:gd name="T5" fmla="*/ 97 h 124"/>
                <a:gd name="T6" fmla="*/ 163 w 278"/>
                <a:gd name="T7" fmla="*/ 85 h 124"/>
                <a:gd name="T8" fmla="*/ 130 w 278"/>
                <a:gd name="T9" fmla="*/ 73 h 124"/>
                <a:gd name="T10" fmla="*/ 97 w 278"/>
                <a:gd name="T11" fmla="*/ 59 h 124"/>
                <a:gd name="T12" fmla="*/ 64 w 278"/>
                <a:gd name="T13" fmla="*/ 47 h 124"/>
                <a:gd name="T14" fmla="*/ 31 w 278"/>
                <a:gd name="T15" fmla="*/ 34 h 124"/>
                <a:gd name="T16" fmla="*/ 0 w 278"/>
                <a:gd name="T17" fmla="*/ 22 h 124"/>
                <a:gd name="T18" fmla="*/ 7 w 278"/>
                <a:gd name="T19" fmla="*/ 11 h 124"/>
                <a:gd name="T20" fmla="*/ 15 w 278"/>
                <a:gd name="T21" fmla="*/ 0 h 124"/>
                <a:gd name="T22" fmla="*/ 47 w 278"/>
                <a:gd name="T23" fmla="*/ 12 h 124"/>
                <a:gd name="T24" fmla="*/ 80 w 278"/>
                <a:gd name="T25" fmla="*/ 25 h 124"/>
                <a:gd name="T26" fmla="*/ 113 w 278"/>
                <a:gd name="T27" fmla="*/ 37 h 124"/>
                <a:gd name="T28" fmla="*/ 146 w 278"/>
                <a:gd name="T29" fmla="*/ 51 h 124"/>
                <a:gd name="T30" fmla="*/ 179 w 278"/>
                <a:gd name="T31" fmla="*/ 63 h 124"/>
                <a:gd name="T32" fmla="*/ 212 w 278"/>
                <a:gd name="T33" fmla="*/ 75 h 124"/>
                <a:gd name="T34" fmla="*/ 245 w 278"/>
                <a:gd name="T35" fmla="*/ 88 h 124"/>
                <a:gd name="T36" fmla="*/ 278 w 278"/>
                <a:gd name="T37" fmla="*/ 102 h 124"/>
                <a:gd name="T38" fmla="*/ 269 w 278"/>
                <a:gd name="T39" fmla="*/ 111 h 124"/>
                <a:gd name="T40" fmla="*/ 264 w 278"/>
                <a:gd name="T41" fmla="*/ 124 h 1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78"/>
                <a:gd name="T64" fmla="*/ 0 h 124"/>
                <a:gd name="T65" fmla="*/ 278 w 278"/>
                <a:gd name="T66" fmla="*/ 124 h 1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78" h="124">
                  <a:moveTo>
                    <a:pt x="264" y="124"/>
                  </a:moveTo>
                  <a:lnTo>
                    <a:pt x="229" y="110"/>
                  </a:lnTo>
                  <a:lnTo>
                    <a:pt x="196" y="97"/>
                  </a:lnTo>
                  <a:lnTo>
                    <a:pt x="163" y="85"/>
                  </a:lnTo>
                  <a:lnTo>
                    <a:pt x="130" y="73"/>
                  </a:lnTo>
                  <a:lnTo>
                    <a:pt x="97" y="59"/>
                  </a:lnTo>
                  <a:lnTo>
                    <a:pt x="64" y="47"/>
                  </a:lnTo>
                  <a:lnTo>
                    <a:pt x="31" y="34"/>
                  </a:lnTo>
                  <a:lnTo>
                    <a:pt x="0" y="22"/>
                  </a:lnTo>
                  <a:lnTo>
                    <a:pt x="7" y="11"/>
                  </a:lnTo>
                  <a:lnTo>
                    <a:pt x="15" y="0"/>
                  </a:lnTo>
                  <a:lnTo>
                    <a:pt x="47" y="12"/>
                  </a:lnTo>
                  <a:lnTo>
                    <a:pt x="80" y="25"/>
                  </a:lnTo>
                  <a:lnTo>
                    <a:pt x="113" y="37"/>
                  </a:lnTo>
                  <a:lnTo>
                    <a:pt x="146" y="51"/>
                  </a:lnTo>
                  <a:lnTo>
                    <a:pt x="179" y="63"/>
                  </a:lnTo>
                  <a:lnTo>
                    <a:pt x="212" y="75"/>
                  </a:lnTo>
                  <a:lnTo>
                    <a:pt x="245" y="88"/>
                  </a:lnTo>
                  <a:lnTo>
                    <a:pt x="278" y="102"/>
                  </a:lnTo>
                  <a:lnTo>
                    <a:pt x="269" y="111"/>
                  </a:lnTo>
                  <a:lnTo>
                    <a:pt x="264" y="124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04" name="Freeform 33"/>
            <p:cNvSpPr>
              <a:spLocks/>
            </p:cNvSpPr>
            <p:nvPr/>
          </p:nvSpPr>
          <p:spPr bwMode="auto">
            <a:xfrm>
              <a:off x="-646" y="3254"/>
              <a:ext cx="243" cy="110"/>
            </a:xfrm>
            <a:custGeom>
              <a:avLst/>
              <a:gdLst>
                <a:gd name="T0" fmla="*/ 230 w 243"/>
                <a:gd name="T1" fmla="*/ 110 h 110"/>
                <a:gd name="T2" fmla="*/ 201 w 243"/>
                <a:gd name="T3" fmla="*/ 98 h 110"/>
                <a:gd name="T4" fmla="*/ 172 w 243"/>
                <a:gd name="T5" fmla="*/ 87 h 110"/>
                <a:gd name="T6" fmla="*/ 143 w 243"/>
                <a:gd name="T7" fmla="*/ 76 h 110"/>
                <a:gd name="T8" fmla="*/ 114 w 243"/>
                <a:gd name="T9" fmla="*/ 66 h 110"/>
                <a:gd name="T10" fmla="*/ 85 w 243"/>
                <a:gd name="T11" fmla="*/ 54 h 110"/>
                <a:gd name="T12" fmla="*/ 56 w 243"/>
                <a:gd name="T13" fmla="*/ 43 h 110"/>
                <a:gd name="T14" fmla="*/ 27 w 243"/>
                <a:gd name="T15" fmla="*/ 32 h 110"/>
                <a:gd name="T16" fmla="*/ 0 w 243"/>
                <a:gd name="T17" fmla="*/ 22 h 110"/>
                <a:gd name="T18" fmla="*/ 7 w 243"/>
                <a:gd name="T19" fmla="*/ 11 h 110"/>
                <a:gd name="T20" fmla="*/ 15 w 243"/>
                <a:gd name="T21" fmla="*/ 0 h 110"/>
                <a:gd name="T22" fmla="*/ 43 w 243"/>
                <a:gd name="T23" fmla="*/ 10 h 110"/>
                <a:gd name="T24" fmla="*/ 71 w 243"/>
                <a:gd name="T25" fmla="*/ 22 h 110"/>
                <a:gd name="T26" fmla="*/ 100 w 243"/>
                <a:gd name="T27" fmla="*/ 32 h 110"/>
                <a:gd name="T28" fmla="*/ 129 w 243"/>
                <a:gd name="T29" fmla="*/ 44 h 110"/>
                <a:gd name="T30" fmla="*/ 157 w 243"/>
                <a:gd name="T31" fmla="*/ 55 h 110"/>
                <a:gd name="T32" fmla="*/ 186 w 243"/>
                <a:gd name="T33" fmla="*/ 66 h 110"/>
                <a:gd name="T34" fmla="*/ 214 w 243"/>
                <a:gd name="T35" fmla="*/ 77 h 110"/>
                <a:gd name="T36" fmla="*/ 243 w 243"/>
                <a:gd name="T37" fmla="*/ 90 h 110"/>
                <a:gd name="T38" fmla="*/ 235 w 243"/>
                <a:gd name="T39" fmla="*/ 99 h 110"/>
                <a:gd name="T40" fmla="*/ 230 w 243"/>
                <a:gd name="T41" fmla="*/ 110 h 11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3"/>
                <a:gd name="T64" fmla="*/ 0 h 110"/>
                <a:gd name="T65" fmla="*/ 243 w 243"/>
                <a:gd name="T66" fmla="*/ 110 h 11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3" h="110">
                  <a:moveTo>
                    <a:pt x="230" y="110"/>
                  </a:moveTo>
                  <a:lnTo>
                    <a:pt x="201" y="98"/>
                  </a:lnTo>
                  <a:lnTo>
                    <a:pt x="172" y="87"/>
                  </a:lnTo>
                  <a:lnTo>
                    <a:pt x="143" y="76"/>
                  </a:lnTo>
                  <a:lnTo>
                    <a:pt x="114" y="66"/>
                  </a:lnTo>
                  <a:lnTo>
                    <a:pt x="85" y="54"/>
                  </a:lnTo>
                  <a:lnTo>
                    <a:pt x="56" y="43"/>
                  </a:lnTo>
                  <a:lnTo>
                    <a:pt x="27" y="32"/>
                  </a:lnTo>
                  <a:lnTo>
                    <a:pt x="0" y="22"/>
                  </a:lnTo>
                  <a:lnTo>
                    <a:pt x="7" y="11"/>
                  </a:lnTo>
                  <a:lnTo>
                    <a:pt x="15" y="0"/>
                  </a:lnTo>
                  <a:lnTo>
                    <a:pt x="43" y="10"/>
                  </a:lnTo>
                  <a:lnTo>
                    <a:pt x="71" y="22"/>
                  </a:lnTo>
                  <a:lnTo>
                    <a:pt x="100" y="32"/>
                  </a:lnTo>
                  <a:lnTo>
                    <a:pt x="129" y="44"/>
                  </a:lnTo>
                  <a:lnTo>
                    <a:pt x="157" y="55"/>
                  </a:lnTo>
                  <a:lnTo>
                    <a:pt x="186" y="66"/>
                  </a:lnTo>
                  <a:lnTo>
                    <a:pt x="214" y="77"/>
                  </a:lnTo>
                  <a:lnTo>
                    <a:pt x="243" y="90"/>
                  </a:lnTo>
                  <a:lnTo>
                    <a:pt x="235" y="99"/>
                  </a:lnTo>
                  <a:lnTo>
                    <a:pt x="230" y="110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05" name="Freeform 34"/>
            <p:cNvSpPr>
              <a:spLocks/>
            </p:cNvSpPr>
            <p:nvPr/>
          </p:nvSpPr>
          <p:spPr bwMode="auto">
            <a:xfrm>
              <a:off x="-576" y="3179"/>
              <a:ext cx="209" cy="97"/>
            </a:xfrm>
            <a:custGeom>
              <a:avLst/>
              <a:gdLst>
                <a:gd name="T0" fmla="*/ 195 w 209"/>
                <a:gd name="T1" fmla="*/ 97 h 97"/>
                <a:gd name="T2" fmla="*/ 171 w 209"/>
                <a:gd name="T3" fmla="*/ 86 h 97"/>
                <a:gd name="T4" fmla="*/ 146 w 209"/>
                <a:gd name="T5" fmla="*/ 78 h 97"/>
                <a:gd name="T6" fmla="*/ 121 w 209"/>
                <a:gd name="T7" fmla="*/ 67 h 97"/>
                <a:gd name="T8" fmla="*/ 96 w 209"/>
                <a:gd name="T9" fmla="*/ 59 h 97"/>
                <a:gd name="T10" fmla="*/ 72 w 209"/>
                <a:gd name="T11" fmla="*/ 49 h 97"/>
                <a:gd name="T12" fmla="*/ 48 w 209"/>
                <a:gd name="T13" fmla="*/ 39 h 97"/>
                <a:gd name="T14" fmla="*/ 23 w 209"/>
                <a:gd name="T15" fmla="*/ 30 h 97"/>
                <a:gd name="T16" fmla="*/ 0 w 209"/>
                <a:gd name="T17" fmla="*/ 22 h 97"/>
                <a:gd name="T18" fmla="*/ 7 w 209"/>
                <a:gd name="T19" fmla="*/ 11 h 97"/>
                <a:gd name="T20" fmla="*/ 15 w 209"/>
                <a:gd name="T21" fmla="*/ 0 h 97"/>
                <a:gd name="T22" fmla="*/ 39 w 209"/>
                <a:gd name="T23" fmla="*/ 8 h 97"/>
                <a:gd name="T24" fmla="*/ 63 w 209"/>
                <a:gd name="T25" fmla="*/ 17 h 97"/>
                <a:gd name="T26" fmla="*/ 87 w 209"/>
                <a:gd name="T27" fmla="*/ 27 h 97"/>
                <a:gd name="T28" fmla="*/ 111 w 209"/>
                <a:gd name="T29" fmla="*/ 37 h 97"/>
                <a:gd name="T30" fmla="*/ 135 w 209"/>
                <a:gd name="T31" fmla="*/ 46 h 97"/>
                <a:gd name="T32" fmla="*/ 160 w 209"/>
                <a:gd name="T33" fmla="*/ 56 h 97"/>
                <a:gd name="T34" fmla="*/ 184 w 209"/>
                <a:gd name="T35" fmla="*/ 66 h 97"/>
                <a:gd name="T36" fmla="*/ 209 w 209"/>
                <a:gd name="T37" fmla="*/ 75 h 97"/>
                <a:gd name="T38" fmla="*/ 202 w 209"/>
                <a:gd name="T39" fmla="*/ 86 h 97"/>
                <a:gd name="T40" fmla="*/ 195 w 209"/>
                <a:gd name="T41" fmla="*/ 97 h 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9"/>
                <a:gd name="T64" fmla="*/ 0 h 97"/>
                <a:gd name="T65" fmla="*/ 209 w 209"/>
                <a:gd name="T66" fmla="*/ 97 h 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9" h="97">
                  <a:moveTo>
                    <a:pt x="195" y="97"/>
                  </a:moveTo>
                  <a:lnTo>
                    <a:pt x="171" y="86"/>
                  </a:lnTo>
                  <a:lnTo>
                    <a:pt x="146" y="78"/>
                  </a:lnTo>
                  <a:lnTo>
                    <a:pt x="121" y="67"/>
                  </a:lnTo>
                  <a:lnTo>
                    <a:pt x="96" y="59"/>
                  </a:lnTo>
                  <a:lnTo>
                    <a:pt x="72" y="49"/>
                  </a:lnTo>
                  <a:lnTo>
                    <a:pt x="48" y="39"/>
                  </a:lnTo>
                  <a:lnTo>
                    <a:pt x="23" y="30"/>
                  </a:lnTo>
                  <a:lnTo>
                    <a:pt x="0" y="22"/>
                  </a:lnTo>
                  <a:lnTo>
                    <a:pt x="7" y="11"/>
                  </a:lnTo>
                  <a:lnTo>
                    <a:pt x="15" y="0"/>
                  </a:lnTo>
                  <a:lnTo>
                    <a:pt x="39" y="8"/>
                  </a:lnTo>
                  <a:lnTo>
                    <a:pt x="63" y="17"/>
                  </a:lnTo>
                  <a:lnTo>
                    <a:pt x="87" y="27"/>
                  </a:lnTo>
                  <a:lnTo>
                    <a:pt x="111" y="37"/>
                  </a:lnTo>
                  <a:lnTo>
                    <a:pt x="135" y="46"/>
                  </a:lnTo>
                  <a:lnTo>
                    <a:pt x="160" y="56"/>
                  </a:lnTo>
                  <a:lnTo>
                    <a:pt x="184" y="66"/>
                  </a:lnTo>
                  <a:lnTo>
                    <a:pt x="209" y="75"/>
                  </a:lnTo>
                  <a:lnTo>
                    <a:pt x="202" y="86"/>
                  </a:lnTo>
                  <a:lnTo>
                    <a:pt x="195" y="97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06" name="Freeform 35"/>
            <p:cNvSpPr>
              <a:spLocks/>
            </p:cNvSpPr>
            <p:nvPr/>
          </p:nvSpPr>
          <p:spPr bwMode="auto">
            <a:xfrm>
              <a:off x="-506" y="3102"/>
              <a:ext cx="175" cy="86"/>
            </a:xfrm>
            <a:custGeom>
              <a:avLst/>
              <a:gdLst>
                <a:gd name="T0" fmla="*/ 162 w 175"/>
                <a:gd name="T1" fmla="*/ 86 h 86"/>
                <a:gd name="T2" fmla="*/ 142 w 175"/>
                <a:gd name="T3" fmla="*/ 78 h 86"/>
                <a:gd name="T4" fmla="*/ 121 w 175"/>
                <a:gd name="T5" fmla="*/ 70 h 86"/>
                <a:gd name="T6" fmla="*/ 101 w 175"/>
                <a:gd name="T7" fmla="*/ 61 h 86"/>
                <a:gd name="T8" fmla="*/ 80 w 175"/>
                <a:gd name="T9" fmla="*/ 53 h 86"/>
                <a:gd name="T10" fmla="*/ 59 w 175"/>
                <a:gd name="T11" fmla="*/ 45 h 86"/>
                <a:gd name="T12" fmla="*/ 40 w 175"/>
                <a:gd name="T13" fmla="*/ 38 h 86"/>
                <a:gd name="T14" fmla="*/ 19 w 175"/>
                <a:gd name="T15" fmla="*/ 30 h 86"/>
                <a:gd name="T16" fmla="*/ 0 w 175"/>
                <a:gd name="T17" fmla="*/ 23 h 86"/>
                <a:gd name="T18" fmla="*/ 7 w 175"/>
                <a:gd name="T19" fmla="*/ 11 h 86"/>
                <a:gd name="T20" fmla="*/ 15 w 175"/>
                <a:gd name="T21" fmla="*/ 0 h 86"/>
                <a:gd name="T22" fmla="*/ 35 w 175"/>
                <a:gd name="T23" fmla="*/ 7 h 86"/>
                <a:gd name="T24" fmla="*/ 55 w 175"/>
                <a:gd name="T25" fmla="*/ 15 h 86"/>
                <a:gd name="T26" fmla="*/ 74 w 175"/>
                <a:gd name="T27" fmla="*/ 23 h 86"/>
                <a:gd name="T28" fmla="*/ 95 w 175"/>
                <a:gd name="T29" fmla="*/ 31 h 86"/>
                <a:gd name="T30" fmla="*/ 114 w 175"/>
                <a:gd name="T31" fmla="*/ 40 h 86"/>
                <a:gd name="T32" fmla="*/ 135 w 175"/>
                <a:gd name="T33" fmla="*/ 48 h 86"/>
                <a:gd name="T34" fmla="*/ 154 w 175"/>
                <a:gd name="T35" fmla="*/ 56 h 86"/>
                <a:gd name="T36" fmla="*/ 175 w 175"/>
                <a:gd name="T37" fmla="*/ 64 h 86"/>
                <a:gd name="T38" fmla="*/ 168 w 175"/>
                <a:gd name="T39" fmla="*/ 74 h 86"/>
                <a:gd name="T40" fmla="*/ 162 w 175"/>
                <a:gd name="T41" fmla="*/ 86 h 8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75"/>
                <a:gd name="T64" fmla="*/ 0 h 86"/>
                <a:gd name="T65" fmla="*/ 175 w 175"/>
                <a:gd name="T66" fmla="*/ 86 h 8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75" h="86">
                  <a:moveTo>
                    <a:pt x="162" y="86"/>
                  </a:moveTo>
                  <a:lnTo>
                    <a:pt x="142" y="78"/>
                  </a:lnTo>
                  <a:lnTo>
                    <a:pt x="121" y="70"/>
                  </a:lnTo>
                  <a:lnTo>
                    <a:pt x="101" y="61"/>
                  </a:lnTo>
                  <a:lnTo>
                    <a:pt x="80" y="53"/>
                  </a:lnTo>
                  <a:lnTo>
                    <a:pt x="59" y="45"/>
                  </a:lnTo>
                  <a:lnTo>
                    <a:pt x="40" y="38"/>
                  </a:lnTo>
                  <a:lnTo>
                    <a:pt x="19" y="30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5" y="0"/>
                  </a:lnTo>
                  <a:lnTo>
                    <a:pt x="35" y="7"/>
                  </a:lnTo>
                  <a:lnTo>
                    <a:pt x="55" y="15"/>
                  </a:lnTo>
                  <a:lnTo>
                    <a:pt x="74" y="23"/>
                  </a:lnTo>
                  <a:lnTo>
                    <a:pt x="95" y="31"/>
                  </a:lnTo>
                  <a:lnTo>
                    <a:pt x="114" y="40"/>
                  </a:lnTo>
                  <a:lnTo>
                    <a:pt x="135" y="48"/>
                  </a:lnTo>
                  <a:lnTo>
                    <a:pt x="154" y="56"/>
                  </a:lnTo>
                  <a:lnTo>
                    <a:pt x="175" y="64"/>
                  </a:lnTo>
                  <a:lnTo>
                    <a:pt x="168" y="74"/>
                  </a:lnTo>
                  <a:lnTo>
                    <a:pt x="162" y="86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07" name="Freeform 36"/>
            <p:cNvSpPr>
              <a:spLocks/>
            </p:cNvSpPr>
            <p:nvPr/>
          </p:nvSpPr>
          <p:spPr bwMode="auto">
            <a:xfrm>
              <a:off x="-436" y="3026"/>
              <a:ext cx="141" cy="73"/>
            </a:xfrm>
            <a:custGeom>
              <a:avLst/>
              <a:gdLst>
                <a:gd name="T0" fmla="*/ 128 w 141"/>
                <a:gd name="T1" fmla="*/ 73 h 73"/>
                <a:gd name="T2" fmla="*/ 112 w 141"/>
                <a:gd name="T3" fmla="*/ 66 h 73"/>
                <a:gd name="T4" fmla="*/ 95 w 141"/>
                <a:gd name="T5" fmla="*/ 61 h 73"/>
                <a:gd name="T6" fmla="*/ 79 w 141"/>
                <a:gd name="T7" fmla="*/ 54 h 73"/>
                <a:gd name="T8" fmla="*/ 64 w 141"/>
                <a:gd name="T9" fmla="*/ 48 h 73"/>
                <a:gd name="T10" fmla="*/ 47 w 141"/>
                <a:gd name="T11" fmla="*/ 41 h 73"/>
                <a:gd name="T12" fmla="*/ 32 w 141"/>
                <a:gd name="T13" fmla="*/ 36 h 73"/>
                <a:gd name="T14" fmla="*/ 15 w 141"/>
                <a:gd name="T15" fmla="*/ 29 h 73"/>
                <a:gd name="T16" fmla="*/ 0 w 141"/>
                <a:gd name="T17" fmla="*/ 23 h 73"/>
                <a:gd name="T18" fmla="*/ 7 w 141"/>
                <a:gd name="T19" fmla="*/ 11 h 73"/>
                <a:gd name="T20" fmla="*/ 15 w 141"/>
                <a:gd name="T21" fmla="*/ 0 h 73"/>
                <a:gd name="T22" fmla="*/ 31 w 141"/>
                <a:gd name="T23" fmla="*/ 6 h 73"/>
                <a:gd name="T24" fmla="*/ 46 w 141"/>
                <a:gd name="T25" fmla="*/ 12 h 73"/>
                <a:gd name="T26" fmla="*/ 61 w 141"/>
                <a:gd name="T27" fmla="*/ 18 h 73"/>
                <a:gd name="T28" fmla="*/ 77 w 141"/>
                <a:gd name="T29" fmla="*/ 26 h 73"/>
                <a:gd name="T30" fmla="*/ 92 w 141"/>
                <a:gd name="T31" fmla="*/ 32 h 73"/>
                <a:gd name="T32" fmla="*/ 109 w 141"/>
                <a:gd name="T33" fmla="*/ 39 h 73"/>
                <a:gd name="T34" fmla="*/ 124 w 141"/>
                <a:gd name="T35" fmla="*/ 44 h 73"/>
                <a:gd name="T36" fmla="*/ 141 w 141"/>
                <a:gd name="T37" fmla="*/ 52 h 73"/>
                <a:gd name="T38" fmla="*/ 134 w 141"/>
                <a:gd name="T39" fmla="*/ 62 h 73"/>
                <a:gd name="T40" fmla="*/ 128 w 141"/>
                <a:gd name="T41" fmla="*/ 73 h 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41"/>
                <a:gd name="T64" fmla="*/ 0 h 73"/>
                <a:gd name="T65" fmla="*/ 141 w 141"/>
                <a:gd name="T66" fmla="*/ 73 h 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41" h="73">
                  <a:moveTo>
                    <a:pt x="128" y="73"/>
                  </a:moveTo>
                  <a:lnTo>
                    <a:pt x="112" y="66"/>
                  </a:lnTo>
                  <a:lnTo>
                    <a:pt x="95" y="61"/>
                  </a:lnTo>
                  <a:lnTo>
                    <a:pt x="79" y="54"/>
                  </a:lnTo>
                  <a:lnTo>
                    <a:pt x="64" y="48"/>
                  </a:lnTo>
                  <a:lnTo>
                    <a:pt x="47" y="41"/>
                  </a:lnTo>
                  <a:lnTo>
                    <a:pt x="32" y="36"/>
                  </a:lnTo>
                  <a:lnTo>
                    <a:pt x="15" y="29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5" y="0"/>
                  </a:lnTo>
                  <a:lnTo>
                    <a:pt x="31" y="6"/>
                  </a:lnTo>
                  <a:lnTo>
                    <a:pt x="46" y="12"/>
                  </a:lnTo>
                  <a:lnTo>
                    <a:pt x="61" y="18"/>
                  </a:lnTo>
                  <a:lnTo>
                    <a:pt x="77" y="26"/>
                  </a:lnTo>
                  <a:lnTo>
                    <a:pt x="92" y="32"/>
                  </a:lnTo>
                  <a:lnTo>
                    <a:pt x="109" y="39"/>
                  </a:lnTo>
                  <a:lnTo>
                    <a:pt x="124" y="44"/>
                  </a:lnTo>
                  <a:lnTo>
                    <a:pt x="141" y="52"/>
                  </a:lnTo>
                  <a:lnTo>
                    <a:pt x="134" y="62"/>
                  </a:lnTo>
                  <a:lnTo>
                    <a:pt x="128" y="73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08" name="Freeform 37"/>
            <p:cNvSpPr>
              <a:spLocks/>
            </p:cNvSpPr>
            <p:nvPr/>
          </p:nvSpPr>
          <p:spPr bwMode="auto">
            <a:xfrm>
              <a:off x="-366" y="2950"/>
              <a:ext cx="108" cy="61"/>
            </a:xfrm>
            <a:custGeom>
              <a:avLst/>
              <a:gdLst>
                <a:gd name="T0" fmla="*/ 94 w 108"/>
                <a:gd name="T1" fmla="*/ 61 h 61"/>
                <a:gd name="T2" fmla="*/ 82 w 108"/>
                <a:gd name="T3" fmla="*/ 55 h 61"/>
                <a:gd name="T4" fmla="*/ 71 w 108"/>
                <a:gd name="T5" fmla="*/ 51 h 61"/>
                <a:gd name="T6" fmla="*/ 58 w 108"/>
                <a:gd name="T7" fmla="*/ 46 h 61"/>
                <a:gd name="T8" fmla="*/ 47 w 108"/>
                <a:gd name="T9" fmla="*/ 42 h 61"/>
                <a:gd name="T10" fmla="*/ 35 w 108"/>
                <a:gd name="T11" fmla="*/ 36 h 61"/>
                <a:gd name="T12" fmla="*/ 22 w 108"/>
                <a:gd name="T13" fmla="*/ 32 h 61"/>
                <a:gd name="T14" fmla="*/ 11 w 108"/>
                <a:gd name="T15" fmla="*/ 28 h 61"/>
                <a:gd name="T16" fmla="*/ 0 w 108"/>
                <a:gd name="T17" fmla="*/ 24 h 61"/>
                <a:gd name="T18" fmla="*/ 7 w 108"/>
                <a:gd name="T19" fmla="*/ 11 h 61"/>
                <a:gd name="T20" fmla="*/ 16 w 108"/>
                <a:gd name="T21" fmla="*/ 0 h 61"/>
                <a:gd name="T22" fmla="*/ 27 w 108"/>
                <a:gd name="T23" fmla="*/ 5 h 61"/>
                <a:gd name="T24" fmla="*/ 38 w 108"/>
                <a:gd name="T25" fmla="*/ 10 h 61"/>
                <a:gd name="T26" fmla="*/ 49 w 108"/>
                <a:gd name="T27" fmla="*/ 14 h 61"/>
                <a:gd name="T28" fmla="*/ 61 w 108"/>
                <a:gd name="T29" fmla="*/ 20 h 61"/>
                <a:gd name="T30" fmla="*/ 72 w 108"/>
                <a:gd name="T31" fmla="*/ 24 h 61"/>
                <a:gd name="T32" fmla="*/ 84 w 108"/>
                <a:gd name="T33" fmla="*/ 28 h 61"/>
                <a:gd name="T34" fmla="*/ 95 w 108"/>
                <a:gd name="T35" fmla="*/ 33 h 61"/>
                <a:gd name="T36" fmla="*/ 108 w 108"/>
                <a:gd name="T37" fmla="*/ 39 h 61"/>
                <a:gd name="T38" fmla="*/ 101 w 108"/>
                <a:gd name="T39" fmla="*/ 50 h 61"/>
                <a:gd name="T40" fmla="*/ 94 w 108"/>
                <a:gd name="T41" fmla="*/ 61 h 6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8"/>
                <a:gd name="T64" fmla="*/ 0 h 61"/>
                <a:gd name="T65" fmla="*/ 108 w 108"/>
                <a:gd name="T66" fmla="*/ 61 h 6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8" h="61">
                  <a:moveTo>
                    <a:pt x="94" y="61"/>
                  </a:moveTo>
                  <a:lnTo>
                    <a:pt x="82" y="55"/>
                  </a:lnTo>
                  <a:lnTo>
                    <a:pt x="71" y="51"/>
                  </a:lnTo>
                  <a:lnTo>
                    <a:pt x="58" y="46"/>
                  </a:lnTo>
                  <a:lnTo>
                    <a:pt x="47" y="42"/>
                  </a:lnTo>
                  <a:lnTo>
                    <a:pt x="35" y="36"/>
                  </a:lnTo>
                  <a:lnTo>
                    <a:pt x="22" y="32"/>
                  </a:lnTo>
                  <a:lnTo>
                    <a:pt x="11" y="28"/>
                  </a:lnTo>
                  <a:lnTo>
                    <a:pt x="0" y="24"/>
                  </a:lnTo>
                  <a:lnTo>
                    <a:pt x="7" y="11"/>
                  </a:lnTo>
                  <a:lnTo>
                    <a:pt x="16" y="0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9" y="14"/>
                  </a:lnTo>
                  <a:lnTo>
                    <a:pt x="61" y="20"/>
                  </a:lnTo>
                  <a:lnTo>
                    <a:pt x="72" y="24"/>
                  </a:lnTo>
                  <a:lnTo>
                    <a:pt x="84" y="28"/>
                  </a:lnTo>
                  <a:lnTo>
                    <a:pt x="95" y="33"/>
                  </a:lnTo>
                  <a:lnTo>
                    <a:pt x="108" y="39"/>
                  </a:lnTo>
                  <a:lnTo>
                    <a:pt x="101" y="50"/>
                  </a:lnTo>
                  <a:lnTo>
                    <a:pt x="94" y="61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09" name="Freeform 38"/>
            <p:cNvSpPr>
              <a:spLocks/>
            </p:cNvSpPr>
            <p:nvPr/>
          </p:nvSpPr>
          <p:spPr bwMode="auto">
            <a:xfrm>
              <a:off x="-295" y="2875"/>
              <a:ext cx="72" cy="47"/>
            </a:xfrm>
            <a:custGeom>
              <a:avLst/>
              <a:gdLst>
                <a:gd name="T0" fmla="*/ 59 w 72"/>
                <a:gd name="T1" fmla="*/ 47 h 47"/>
                <a:gd name="T2" fmla="*/ 50 w 72"/>
                <a:gd name="T3" fmla="*/ 42 h 47"/>
                <a:gd name="T4" fmla="*/ 44 w 72"/>
                <a:gd name="T5" fmla="*/ 40 h 47"/>
                <a:gd name="T6" fmla="*/ 35 w 72"/>
                <a:gd name="T7" fmla="*/ 37 h 47"/>
                <a:gd name="T8" fmla="*/ 28 w 72"/>
                <a:gd name="T9" fmla="*/ 34 h 47"/>
                <a:gd name="T10" fmla="*/ 13 w 72"/>
                <a:gd name="T11" fmla="*/ 27 h 47"/>
                <a:gd name="T12" fmla="*/ 0 w 72"/>
                <a:gd name="T13" fmla="*/ 23 h 47"/>
                <a:gd name="T14" fmla="*/ 6 w 72"/>
                <a:gd name="T15" fmla="*/ 11 h 47"/>
                <a:gd name="T16" fmla="*/ 15 w 72"/>
                <a:gd name="T17" fmla="*/ 0 h 47"/>
                <a:gd name="T18" fmla="*/ 28 w 72"/>
                <a:gd name="T19" fmla="*/ 5 h 47"/>
                <a:gd name="T20" fmla="*/ 44 w 72"/>
                <a:gd name="T21" fmla="*/ 12 h 47"/>
                <a:gd name="T22" fmla="*/ 57 w 72"/>
                <a:gd name="T23" fmla="*/ 18 h 47"/>
                <a:gd name="T24" fmla="*/ 72 w 72"/>
                <a:gd name="T25" fmla="*/ 26 h 47"/>
                <a:gd name="T26" fmla="*/ 66 w 72"/>
                <a:gd name="T27" fmla="*/ 36 h 47"/>
                <a:gd name="T28" fmla="*/ 59 w 72"/>
                <a:gd name="T29" fmla="*/ 47 h 4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47"/>
                <a:gd name="T47" fmla="*/ 72 w 72"/>
                <a:gd name="T48" fmla="*/ 47 h 4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47">
                  <a:moveTo>
                    <a:pt x="59" y="47"/>
                  </a:moveTo>
                  <a:lnTo>
                    <a:pt x="50" y="42"/>
                  </a:lnTo>
                  <a:lnTo>
                    <a:pt x="44" y="40"/>
                  </a:lnTo>
                  <a:lnTo>
                    <a:pt x="35" y="37"/>
                  </a:lnTo>
                  <a:lnTo>
                    <a:pt x="28" y="34"/>
                  </a:lnTo>
                  <a:lnTo>
                    <a:pt x="13" y="27"/>
                  </a:lnTo>
                  <a:lnTo>
                    <a:pt x="0" y="23"/>
                  </a:lnTo>
                  <a:lnTo>
                    <a:pt x="6" y="11"/>
                  </a:lnTo>
                  <a:lnTo>
                    <a:pt x="15" y="0"/>
                  </a:lnTo>
                  <a:lnTo>
                    <a:pt x="28" y="5"/>
                  </a:lnTo>
                  <a:lnTo>
                    <a:pt x="44" y="12"/>
                  </a:lnTo>
                  <a:lnTo>
                    <a:pt x="57" y="18"/>
                  </a:lnTo>
                  <a:lnTo>
                    <a:pt x="72" y="26"/>
                  </a:lnTo>
                  <a:lnTo>
                    <a:pt x="66" y="36"/>
                  </a:lnTo>
                  <a:lnTo>
                    <a:pt x="59" y="47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10" name="Freeform 39"/>
            <p:cNvSpPr>
              <a:spLocks/>
            </p:cNvSpPr>
            <p:nvPr/>
          </p:nvSpPr>
          <p:spPr bwMode="auto">
            <a:xfrm>
              <a:off x="-262" y="2818"/>
              <a:ext cx="64" cy="77"/>
            </a:xfrm>
            <a:custGeom>
              <a:avLst/>
              <a:gdLst>
                <a:gd name="T0" fmla="*/ 24 w 64"/>
                <a:gd name="T1" fmla="*/ 77 h 77"/>
                <a:gd name="T2" fmla="*/ 0 w 64"/>
                <a:gd name="T3" fmla="*/ 65 h 77"/>
                <a:gd name="T4" fmla="*/ 41 w 64"/>
                <a:gd name="T5" fmla="*/ 0 h 77"/>
                <a:gd name="T6" fmla="*/ 64 w 64"/>
                <a:gd name="T7" fmla="*/ 11 h 77"/>
                <a:gd name="T8" fmla="*/ 24 w 64"/>
                <a:gd name="T9" fmla="*/ 77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77"/>
                <a:gd name="T17" fmla="*/ 64 w 64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77">
                  <a:moveTo>
                    <a:pt x="24" y="77"/>
                  </a:moveTo>
                  <a:lnTo>
                    <a:pt x="0" y="65"/>
                  </a:lnTo>
                  <a:lnTo>
                    <a:pt x="41" y="0"/>
                  </a:lnTo>
                  <a:lnTo>
                    <a:pt x="64" y="11"/>
                  </a:lnTo>
                  <a:lnTo>
                    <a:pt x="24" y="77"/>
                  </a:lnTo>
                  <a:close/>
                </a:path>
              </a:pathLst>
            </a:custGeom>
            <a:solidFill>
              <a:srgbClr val="D6A154"/>
            </a:solidFill>
            <a:ln w="1588">
              <a:solidFill>
                <a:srgbClr val="E3AD61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11" name="Freeform 40"/>
            <p:cNvSpPr>
              <a:spLocks/>
            </p:cNvSpPr>
            <p:nvPr/>
          </p:nvSpPr>
          <p:spPr bwMode="auto">
            <a:xfrm>
              <a:off x="-225" y="2799"/>
              <a:ext cx="38" cy="35"/>
            </a:xfrm>
            <a:custGeom>
              <a:avLst/>
              <a:gdLst>
                <a:gd name="T0" fmla="*/ 24 w 38"/>
                <a:gd name="T1" fmla="*/ 35 h 35"/>
                <a:gd name="T2" fmla="*/ 0 w 38"/>
                <a:gd name="T3" fmla="*/ 22 h 35"/>
                <a:gd name="T4" fmla="*/ 15 w 38"/>
                <a:gd name="T5" fmla="*/ 0 h 35"/>
                <a:gd name="T6" fmla="*/ 38 w 38"/>
                <a:gd name="T7" fmla="*/ 13 h 35"/>
                <a:gd name="T8" fmla="*/ 24 w 38"/>
                <a:gd name="T9" fmla="*/ 35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5"/>
                <a:gd name="T17" fmla="*/ 38 w 38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5">
                  <a:moveTo>
                    <a:pt x="24" y="35"/>
                  </a:moveTo>
                  <a:lnTo>
                    <a:pt x="0" y="22"/>
                  </a:lnTo>
                  <a:lnTo>
                    <a:pt x="15" y="0"/>
                  </a:lnTo>
                  <a:lnTo>
                    <a:pt x="38" y="13"/>
                  </a:lnTo>
                  <a:lnTo>
                    <a:pt x="24" y="35"/>
                  </a:lnTo>
                  <a:close/>
                </a:path>
              </a:pathLst>
            </a:custGeom>
            <a:solidFill>
              <a:srgbClr val="FFD182"/>
            </a:solidFill>
            <a:ln w="1588">
              <a:solidFill>
                <a:srgbClr val="F2BD70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12" name="Freeform 41"/>
            <p:cNvSpPr>
              <a:spLocks noEditPoints="1"/>
            </p:cNvSpPr>
            <p:nvPr/>
          </p:nvSpPr>
          <p:spPr bwMode="auto">
            <a:xfrm>
              <a:off x="-1252" y="2820"/>
              <a:ext cx="3272" cy="2375"/>
            </a:xfrm>
            <a:custGeom>
              <a:avLst/>
              <a:gdLst>
                <a:gd name="T0" fmla="*/ 1021 w 3272"/>
                <a:gd name="T1" fmla="*/ 75 h 2375"/>
                <a:gd name="T2" fmla="*/ 15 w 3272"/>
                <a:gd name="T3" fmla="*/ 2375 h 2375"/>
                <a:gd name="T4" fmla="*/ 45 w 3272"/>
                <a:gd name="T5" fmla="*/ 2253 h 2375"/>
                <a:gd name="T6" fmla="*/ 430 w 3272"/>
                <a:gd name="T7" fmla="*/ 2190 h 2375"/>
                <a:gd name="T8" fmla="*/ 2391 w 3272"/>
                <a:gd name="T9" fmla="*/ 2044 h 2375"/>
                <a:gd name="T10" fmla="*/ 3179 w 3272"/>
                <a:gd name="T11" fmla="*/ 2011 h 2375"/>
                <a:gd name="T12" fmla="*/ 3191 w 3272"/>
                <a:gd name="T13" fmla="*/ 2052 h 2375"/>
                <a:gd name="T14" fmla="*/ 1229 w 3272"/>
                <a:gd name="T15" fmla="*/ 2198 h 2375"/>
                <a:gd name="T16" fmla="*/ 89 w 3272"/>
                <a:gd name="T17" fmla="*/ 2190 h 2375"/>
                <a:gd name="T18" fmla="*/ 81 w 3272"/>
                <a:gd name="T19" fmla="*/ 2148 h 2375"/>
                <a:gd name="T20" fmla="*/ 1207 w 3272"/>
                <a:gd name="T21" fmla="*/ 2047 h 2375"/>
                <a:gd name="T22" fmla="*/ 3092 w 3272"/>
                <a:gd name="T23" fmla="*/ 1906 h 2375"/>
                <a:gd name="T24" fmla="*/ 3100 w 3272"/>
                <a:gd name="T25" fmla="*/ 1948 h 2375"/>
                <a:gd name="T26" fmla="*/ 2352 w 3272"/>
                <a:gd name="T27" fmla="*/ 2029 h 2375"/>
                <a:gd name="T28" fmla="*/ 468 w 3272"/>
                <a:gd name="T29" fmla="*/ 2170 h 2375"/>
                <a:gd name="T30" fmla="*/ 123 w 3272"/>
                <a:gd name="T31" fmla="*/ 2085 h 2375"/>
                <a:gd name="T32" fmla="*/ 115 w 3272"/>
                <a:gd name="T33" fmla="*/ 2042 h 2375"/>
                <a:gd name="T34" fmla="*/ 1923 w 3272"/>
                <a:gd name="T35" fmla="*/ 1906 h 2375"/>
                <a:gd name="T36" fmla="*/ 3011 w 3272"/>
                <a:gd name="T37" fmla="*/ 1843 h 2375"/>
                <a:gd name="T38" fmla="*/ 3020 w 3272"/>
                <a:gd name="T39" fmla="*/ 1884 h 2375"/>
                <a:gd name="T40" fmla="*/ 1577 w 3272"/>
                <a:gd name="T41" fmla="*/ 2001 h 2375"/>
                <a:gd name="T42" fmla="*/ 169 w 3272"/>
                <a:gd name="T43" fmla="*/ 2022 h 2375"/>
                <a:gd name="T44" fmla="*/ 1901 w 3272"/>
                <a:gd name="T45" fmla="*/ 1891 h 2375"/>
                <a:gd name="T46" fmla="*/ 2937 w 3272"/>
                <a:gd name="T47" fmla="*/ 1796 h 2375"/>
                <a:gd name="T48" fmla="*/ 2927 w 3272"/>
                <a:gd name="T49" fmla="*/ 1755 h 2375"/>
                <a:gd name="T50" fmla="*/ 1540 w 3272"/>
                <a:gd name="T51" fmla="*/ 1850 h 2375"/>
                <a:gd name="T52" fmla="*/ 155 w 3272"/>
                <a:gd name="T53" fmla="*/ 1963 h 2375"/>
                <a:gd name="T54" fmla="*/ 165 w 3272"/>
                <a:gd name="T55" fmla="*/ 2004 h 2375"/>
                <a:gd name="T56" fmla="*/ 870 w 3272"/>
                <a:gd name="T57" fmla="*/ 1883 h 2375"/>
                <a:gd name="T58" fmla="*/ 2524 w 3272"/>
                <a:gd name="T59" fmla="*/ 1759 h 2375"/>
                <a:gd name="T60" fmla="*/ 2850 w 3272"/>
                <a:gd name="T61" fmla="*/ 1702 h 2375"/>
                <a:gd name="T62" fmla="*/ 2510 w 3272"/>
                <a:gd name="T63" fmla="*/ 1692 h 2375"/>
                <a:gd name="T64" fmla="*/ 855 w 3272"/>
                <a:gd name="T65" fmla="*/ 1816 h 2375"/>
                <a:gd name="T66" fmla="*/ 198 w 3272"/>
                <a:gd name="T67" fmla="*/ 1891 h 2375"/>
                <a:gd name="T68" fmla="*/ 209 w 3272"/>
                <a:gd name="T69" fmla="*/ 1933 h 2375"/>
                <a:gd name="T70" fmla="*/ 1509 w 3272"/>
                <a:gd name="T71" fmla="*/ 1750 h 2375"/>
                <a:gd name="T72" fmla="*/ 2770 w 3272"/>
                <a:gd name="T73" fmla="*/ 1647 h 2375"/>
                <a:gd name="T74" fmla="*/ 2763 w 3272"/>
                <a:gd name="T75" fmla="*/ 1605 h 2375"/>
                <a:gd name="T76" fmla="*/ 1810 w 3272"/>
                <a:gd name="T77" fmla="*/ 1659 h 2375"/>
                <a:gd name="T78" fmla="*/ 233 w 3272"/>
                <a:gd name="T79" fmla="*/ 1777 h 2375"/>
                <a:gd name="T80" fmla="*/ 240 w 3272"/>
                <a:gd name="T81" fmla="*/ 1820 h 2375"/>
                <a:gd name="T82" fmla="*/ 283 w 3272"/>
                <a:gd name="T83" fmla="*/ 1747 h 2375"/>
                <a:gd name="T84" fmla="*/ 273 w 3272"/>
                <a:gd name="T85" fmla="*/ 1706 h 2375"/>
                <a:gd name="T86" fmla="*/ 1172 w 3272"/>
                <a:gd name="T87" fmla="*/ 1620 h 2375"/>
                <a:gd name="T88" fmla="*/ 2678 w 3272"/>
                <a:gd name="T89" fmla="*/ 1509 h 2375"/>
                <a:gd name="T90" fmla="*/ 2685 w 3272"/>
                <a:gd name="T91" fmla="*/ 1550 h 2375"/>
                <a:gd name="T92" fmla="*/ 2090 w 3272"/>
                <a:gd name="T93" fmla="*/ 1620 h 2375"/>
                <a:gd name="T94" fmla="*/ 585 w 3272"/>
                <a:gd name="T95" fmla="*/ 1733 h 2375"/>
                <a:gd name="T96" fmla="*/ 319 w 3272"/>
                <a:gd name="T97" fmla="*/ 1642 h 2375"/>
                <a:gd name="T98" fmla="*/ 310 w 3272"/>
                <a:gd name="T99" fmla="*/ 1601 h 2375"/>
                <a:gd name="T100" fmla="*/ 1736 w 3272"/>
                <a:gd name="T101" fmla="*/ 1493 h 2375"/>
                <a:gd name="T102" fmla="*/ 2598 w 3272"/>
                <a:gd name="T103" fmla="*/ 1446 h 2375"/>
                <a:gd name="T104" fmla="*/ 2605 w 3272"/>
                <a:gd name="T105" fmla="*/ 1487 h 2375"/>
                <a:gd name="T106" fmla="*/ 1465 w 3272"/>
                <a:gd name="T107" fmla="*/ 1582 h 237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72"/>
                <a:gd name="T163" fmla="*/ 0 h 2375"/>
                <a:gd name="T164" fmla="*/ 3272 w 3272"/>
                <a:gd name="T165" fmla="*/ 2375 h 237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72" h="2375">
                  <a:moveTo>
                    <a:pt x="1021" y="75"/>
                  </a:moveTo>
                  <a:lnTo>
                    <a:pt x="1115" y="66"/>
                  </a:lnTo>
                  <a:lnTo>
                    <a:pt x="1105" y="0"/>
                  </a:lnTo>
                  <a:lnTo>
                    <a:pt x="1010" y="9"/>
                  </a:lnTo>
                  <a:lnTo>
                    <a:pt x="1021" y="75"/>
                  </a:lnTo>
                  <a:close/>
                  <a:moveTo>
                    <a:pt x="15" y="2375"/>
                  </a:moveTo>
                  <a:lnTo>
                    <a:pt x="3272" y="2132"/>
                  </a:lnTo>
                  <a:lnTo>
                    <a:pt x="3258" y="2066"/>
                  </a:lnTo>
                  <a:lnTo>
                    <a:pt x="0" y="2309"/>
                  </a:lnTo>
                  <a:lnTo>
                    <a:pt x="15" y="2375"/>
                  </a:lnTo>
                  <a:close/>
                  <a:moveTo>
                    <a:pt x="53" y="2287"/>
                  </a:moveTo>
                  <a:lnTo>
                    <a:pt x="50" y="2278"/>
                  </a:lnTo>
                  <a:lnTo>
                    <a:pt x="49" y="2269"/>
                  </a:lnTo>
                  <a:lnTo>
                    <a:pt x="46" y="2261"/>
                  </a:lnTo>
                  <a:lnTo>
                    <a:pt x="45" y="2253"/>
                  </a:lnTo>
                  <a:lnTo>
                    <a:pt x="42" y="2245"/>
                  </a:lnTo>
                  <a:lnTo>
                    <a:pt x="41" y="2236"/>
                  </a:lnTo>
                  <a:lnTo>
                    <a:pt x="39" y="2228"/>
                  </a:lnTo>
                  <a:lnTo>
                    <a:pt x="38" y="2220"/>
                  </a:lnTo>
                  <a:lnTo>
                    <a:pt x="430" y="2190"/>
                  </a:lnTo>
                  <a:lnTo>
                    <a:pt x="822" y="2161"/>
                  </a:lnTo>
                  <a:lnTo>
                    <a:pt x="1214" y="2132"/>
                  </a:lnTo>
                  <a:lnTo>
                    <a:pt x="1607" y="2103"/>
                  </a:lnTo>
                  <a:lnTo>
                    <a:pt x="1999" y="2073"/>
                  </a:lnTo>
                  <a:lnTo>
                    <a:pt x="2391" y="2044"/>
                  </a:lnTo>
                  <a:lnTo>
                    <a:pt x="2783" y="2015"/>
                  </a:lnTo>
                  <a:lnTo>
                    <a:pt x="3176" y="1986"/>
                  </a:lnTo>
                  <a:lnTo>
                    <a:pt x="3176" y="1994"/>
                  </a:lnTo>
                  <a:lnTo>
                    <a:pt x="3177" y="2003"/>
                  </a:lnTo>
                  <a:lnTo>
                    <a:pt x="3179" y="2011"/>
                  </a:lnTo>
                  <a:lnTo>
                    <a:pt x="3181" y="2019"/>
                  </a:lnTo>
                  <a:lnTo>
                    <a:pt x="3183" y="2027"/>
                  </a:lnTo>
                  <a:lnTo>
                    <a:pt x="3185" y="2036"/>
                  </a:lnTo>
                  <a:lnTo>
                    <a:pt x="3188" y="2044"/>
                  </a:lnTo>
                  <a:lnTo>
                    <a:pt x="3191" y="2052"/>
                  </a:lnTo>
                  <a:lnTo>
                    <a:pt x="2798" y="2081"/>
                  </a:lnTo>
                  <a:lnTo>
                    <a:pt x="2406" y="2110"/>
                  </a:lnTo>
                  <a:lnTo>
                    <a:pt x="2014" y="2139"/>
                  </a:lnTo>
                  <a:lnTo>
                    <a:pt x="1622" y="2169"/>
                  </a:lnTo>
                  <a:lnTo>
                    <a:pt x="1229" y="2198"/>
                  </a:lnTo>
                  <a:lnTo>
                    <a:pt x="837" y="2227"/>
                  </a:lnTo>
                  <a:lnTo>
                    <a:pt x="445" y="2257"/>
                  </a:lnTo>
                  <a:lnTo>
                    <a:pt x="53" y="2287"/>
                  </a:lnTo>
                  <a:close/>
                  <a:moveTo>
                    <a:pt x="93" y="2199"/>
                  </a:moveTo>
                  <a:lnTo>
                    <a:pt x="89" y="2190"/>
                  </a:lnTo>
                  <a:lnTo>
                    <a:pt x="88" y="2181"/>
                  </a:lnTo>
                  <a:lnTo>
                    <a:pt x="85" y="2173"/>
                  </a:lnTo>
                  <a:lnTo>
                    <a:pt x="85" y="2165"/>
                  </a:lnTo>
                  <a:lnTo>
                    <a:pt x="82" y="2157"/>
                  </a:lnTo>
                  <a:lnTo>
                    <a:pt x="81" y="2148"/>
                  </a:lnTo>
                  <a:lnTo>
                    <a:pt x="79" y="2140"/>
                  </a:lnTo>
                  <a:lnTo>
                    <a:pt x="78" y="2132"/>
                  </a:lnTo>
                  <a:lnTo>
                    <a:pt x="453" y="2103"/>
                  </a:lnTo>
                  <a:lnTo>
                    <a:pt x="830" y="2074"/>
                  </a:lnTo>
                  <a:lnTo>
                    <a:pt x="1207" y="2047"/>
                  </a:lnTo>
                  <a:lnTo>
                    <a:pt x="1584" y="2019"/>
                  </a:lnTo>
                  <a:lnTo>
                    <a:pt x="1960" y="1990"/>
                  </a:lnTo>
                  <a:lnTo>
                    <a:pt x="2337" y="1961"/>
                  </a:lnTo>
                  <a:lnTo>
                    <a:pt x="2714" y="1934"/>
                  </a:lnTo>
                  <a:lnTo>
                    <a:pt x="3092" y="1906"/>
                  </a:lnTo>
                  <a:lnTo>
                    <a:pt x="3093" y="1915"/>
                  </a:lnTo>
                  <a:lnTo>
                    <a:pt x="3095" y="1923"/>
                  </a:lnTo>
                  <a:lnTo>
                    <a:pt x="3096" y="1931"/>
                  </a:lnTo>
                  <a:lnTo>
                    <a:pt x="3099" y="1939"/>
                  </a:lnTo>
                  <a:lnTo>
                    <a:pt x="3100" y="1948"/>
                  </a:lnTo>
                  <a:lnTo>
                    <a:pt x="3103" y="1956"/>
                  </a:lnTo>
                  <a:lnTo>
                    <a:pt x="3104" y="1964"/>
                  </a:lnTo>
                  <a:lnTo>
                    <a:pt x="3107" y="1972"/>
                  </a:lnTo>
                  <a:lnTo>
                    <a:pt x="2729" y="2000"/>
                  </a:lnTo>
                  <a:lnTo>
                    <a:pt x="2352" y="2029"/>
                  </a:lnTo>
                  <a:lnTo>
                    <a:pt x="1975" y="2056"/>
                  </a:lnTo>
                  <a:lnTo>
                    <a:pt x="1599" y="2085"/>
                  </a:lnTo>
                  <a:lnTo>
                    <a:pt x="1222" y="2113"/>
                  </a:lnTo>
                  <a:lnTo>
                    <a:pt x="845" y="2141"/>
                  </a:lnTo>
                  <a:lnTo>
                    <a:pt x="468" y="2170"/>
                  </a:lnTo>
                  <a:lnTo>
                    <a:pt x="93" y="2199"/>
                  </a:lnTo>
                  <a:close/>
                  <a:moveTo>
                    <a:pt x="130" y="2110"/>
                  </a:moveTo>
                  <a:lnTo>
                    <a:pt x="127" y="2102"/>
                  </a:lnTo>
                  <a:lnTo>
                    <a:pt x="126" y="2093"/>
                  </a:lnTo>
                  <a:lnTo>
                    <a:pt x="123" y="2085"/>
                  </a:lnTo>
                  <a:lnTo>
                    <a:pt x="122" y="2077"/>
                  </a:lnTo>
                  <a:lnTo>
                    <a:pt x="119" y="2067"/>
                  </a:lnTo>
                  <a:lnTo>
                    <a:pt x="118" y="2059"/>
                  </a:lnTo>
                  <a:lnTo>
                    <a:pt x="116" y="2051"/>
                  </a:lnTo>
                  <a:lnTo>
                    <a:pt x="115" y="2042"/>
                  </a:lnTo>
                  <a:lnTo>
                    <a:pt x="477" y="2015"/>
                  </a:lnTo>
                  <a:lnTo>
                    <a:pt x="838" y="1987"/>
                  </a:lnTo>
                  <a:lnTo>
                    <a:pt x="1200" y="1960"/>
                  </a:lnTo>
                  <a:lnTo>
                    <a:pt x="1562" y="1934"/>
                  </a:lnTo>
                  <a:lnTo>
                    <a:pt x="1923" y="1906"/>
                  </a:lnTo>
                  <a:lnTo>
                    <a:pt x="2285" y="1880"/>
                  </a:lnTo>
                  <a:lnTo>
                    <a:pt x="2646" y="1853"/>
                  </a:lnTo>
                  <a:lnTo>
                    <a:pt x="3008" y="1827"/>
                  </a:lnTo>
                  <a:lnTo>
                    <a:pt x="3009" y="1835"/>
                  </a:lnTo>
                  <a:lnTo>
                    <a:pt x="3011" y="1843"/>
                  </a:lnTo>
                  <a:lnTo>
                    <a:pt x="3012" y="1851"/>
                  </a:lnTo>
                  <a:lnTo>
                    <a:pt x="3015" y="1860"/>
                  </a:lnTo>
                  <a:lnTo>
                    <a:pt x="3016" y="1868"/>
                  </a:lnTo>
                  <a:lnTo>
                    <a:pt x="3019" y="1876"/>
                  </a:lnTo>
                  <a:lnTo>
                    <a:pt x="3020" y="1884"/>
                  </a:lnTo>
                  <a:lnTo>
                    <a:pt x="3023" y="1894"/>
                  </a:lnTo>
                  <a:lnTo>
                    <a:pt x="2660" y="1920"/>
                  </a:lnTo>
                  <a:lnTo>
                    <a:pt x="2300" y="1948"/>
                  </a:lnTo>
                  <a:lnTo>
                    <a:pt x="1937" y="1974"/>
                  </a:lnTo>
                  <a:lnTo>
                    <a:pt x="1577" y="2001"/>
                  </a:lnTo>
                  <a:lnTo>
                    <a:pt x="1214" y="2027"/>
                  </a:lnTo>
                  <a:lnTo>
                    <a:pt x="853" y="2055"/>
                  </a:lnTo>
                  <a:lnTo>
                    <a:pt x="490" y="2081"/>
                  </a:lnTo>
                  <a:lnTo>
                    <a:pt x="130" y="2110"/>
                  </a:lnTo>
                  <a:close/>
                  <a:moveTo>
                    <a:pt x="169" y="2022"/>
                  </a:moveTo>
                  <a:lnTo>
                    <a:pt x="515" y="1994"/>
                  </a:lnTo>
                  <a:lnTo>
                    <a:pt x="862" y="1968"/>
                  </a:lnTo>
                  <a:lnTo>
                    <a:pt x="1208" y="1942"/>
                  </a:lnTo>
                  <a:lnTo>
                    <a:pt x="1555" y="1917"/>
                  </a:lnTo>
                  <a:lnTo>
                    <a:pt x="1901" y="1891"/>
                  </a:lnTo>
                  <a:lnTo>
                    <a:pt x="2248" y="1865"/>
                  </a:lnTo>
                  <a:lnTo>
                    <a:pt x="2594" y="1839"/>
                  </a:lnTo>
                  <a:lnTo>
                    <a:pt x="2941" y="1814"/>
                  </a:lnTo>
                  <a:lnTo>
                    <a:pt x="2938" y="1805"/>
                  </a:lnTo>
                  <a:lnTo>
                    <a:pt x="2937" y="1796"/>
                  </a:lnTo>
                  <a:lnTo>
                    <a:pt x="2934" y="1788"/>
                  </a:lnTo>
                  <a:lnTo>
                    <a:pt x="2934" y="1780"/>
                  </a:lnTo>
                  <a:lnTo>
                    <a:pt x="2931" y="1772"/>
                  </a:lnTo>
                  <a:lnTo>
                    <a:pt x="2930" y="1763"/>
                  </a:lnTo>
                  <a:lnTo>
                    <a:pt x="2927" y="1755"/>
                  </a:lnTo>
                  <a:lnTo>
                    <a:pt x="2927" y="1747"/>
                  </a:lnTo>
                  <a:lnTo>
                    <a:pt x="2579" y="1772"/>
                  </a:lnTo>
                  <a:lnTo>
                    <a:pt x="2233" y="1798"/>
                  </a:lnTo>
                  <a:lnTo>
                    <a:pt x="1886" y="1824"/>
                  </a:lnTo>
                  <a:lnTo>
                    <a:pt x="1540" y="1850"/>
                  </a:lnTo>
                  <a:lnTo>
                    <a:pt x="1193" y="1876"/>
                  </a:lnTo>
                  <a:lnTo>
                    <a:pt x="847" y="1902"/>
                  </a:lnTo>
                  <a:lnTo>
                    <a:pt x="500" y="1928"/>
                  </a:lnTo>
                  <a:lnTo>
                    <a:pt x="155" y="1954"/>
                  </a:lnTo>
                  <a:lnTo>
                    <a:pt x="155" y="1963"/>
                  </a:lnTo>
                  <a:lnTo>
                    <a:pt x="158" y="1971"/>
                  </a:lnTo>
                  <a:lnTo>
                    <a:pt x="159" y="1979"/>
                  </a:lnTo>
                  <a:lnTo>
                    <a:pt x="162" y="1987"/>
                  </a:lnTo>
                  <a:lnTo>
                    <a:pt x="162" y="1996"/>
                  </a:lnTo>
                  <a:lnTo>
                    <a:pt x="165" y="2004"/>
                  </a:lnTo>
                  <a:lnTo>
                    <a:pt x="166" y="2012"/>
                  </a:lnTo>
                  <a:lnTo>
                    <a:pt x="169" y="2022"/>
                  </a:lnTo>
                  <a:close/>
                  <a:moveTo>
                    <a:pt x="209" y="1933"/>
                  </a:moveTo>
                  <a:lnTo>
                    <a:pt x="539" y="1908"/>
                  </a:lnTo>
                  <a:lnTo>
                    <a:pt x="870" y="1883"/>
                  </a:lnTo>
                  <a:lnTo>
                    <a:pt x="1200" y="1858"/>
                  </a:lnTo>
                  <a:lnTo>
                    <a:pt x="1531" y="1834"/>
                  </a:lnTo>
                  <a:lnTo>
                    <a:pt x="1861" y="1809"/>
                  </a:lnTo>
                  <a:lnTo>
                    <a:pt x="2193" y="1784"/>
                  </a:lnTo>
                  <a:lnTo>
                    <a:pt x="2524" y="1759"/>
                  </a:lnTo>
                  <a:lnTo>
                    <a:pt x="2857" y="1735"/>
                  </a:lnTo>
                  <a:lnTo>
                    <a:pt x="2854" y="1726"/>
                  </a:lnTo>
                  <a:lnTo>
                    <a:pt x="2853" y="1718"/>
                  </a:lnTo>
                  <a:lnTo>
                    <a:pt x="2850" y="1710"/>
                  </a:lnTo>
                  <a:lnTo>
                    <a:pt x="2850" y="1702"/>
                  </a:lnTo>
                  <a:lnTo>
                    <a:pt x="2847" y="1692"/>
                  </a:lnTo>
                  <a:lnTo>
                    <a:pt x="2846" y="1684"/>
                  </a:lnTo>
                  <a:lnTo>
                    <a:pt x="2843" y="1675"/>
                  </a:lnTo>
                  <a:lnTo>
                    <a:pt x="2843" y="1667"/>
                  </a:lnTo>
                  <a:lnTo>
                    <a:pt x="2510" y="1692"/>
                  </a:lnTo>
                  <a:lnTo>
                    <a:pt x="2180" y="1717"/>
                  </a:lnTo>
                  <a:lnTo>
                    <a:pt x="1848" y="1741"/>
                  </a:lnTo>
                  <a:lnTo>
                    <a:pt x="1518" y="1766"/>
                  </a:lnTo>
                  <a:lnTo>
                    <a:pt x="1186" y="1791"/>
                  </a:lnTo>
                  <a:lnTo>
                    <a:pt x="855" y="1816"/>
                  </a:lnTo>
                  <a:lnTo>
                    <a:pt x="525" y="1840"/>
                  </a:lnTo>
                  <a:lnTo>
                    <a:pt x="195" y="1867"/>
                  </a:lnTo>
                  <a:lnTo>
                    <a:pt x="195" y="1875"/>
                  </a:lnTo>
                  <a:lnTo>
                    <a:pt x="198" y="1883"/>
                  </a:lnTo>
                  <a:lnTo>
                    <a:pt x="198" y="1891"/>
                  </a:lnTo>
                  <a:lnTo>
                    <a:pt x="200" y="1900"/>
                  </a:lnTo>
                  <a:lnTo>
                    <a:pt x="202" y="1908"/>
                  </a:lnTo>
                  <a:lnTo>
                    <a:pt x="204" y="1916"/>
                  </a:lnTo>
                  <a:lnTo>
                    <a:pt x="206" y="1924"/>
                  </a:lnTo>
                  <a:lnTo>
                    <a:pt x="209" y="1933"/>
                  </a:lnTo>
                  <a:close/>
                  <a:moveTo>
                    <a:pt x="246" y="1845"/>
                  </a:moveTo>
                  <a:lnTo>
                    <a:pt x="561" y="1820"/>
                  </a:lnTo>
                  <a:lnTo>
                    <a:pt x="877" y="1796"/>
                  </a:lnTo>
                  <a:lnTo>
                    <a:pt x="1193" y="1773"/>
                  </a:lnTo>
                  <a:lnTo>
                    <a:pt x="1509" y="1750"/>
                  </a:lnTo>
                  <a:lnTo>
                    <a:pt x="1824" y="1725"/>
                  </a:lnTo>
                  <a:lnTo>
                    <a:pt x="2140" y="1702"/>
                  </a:lnTo>
                  <a:lnTo>
                    <a:pt x="2457" y="1678"/>
                  </a:lnTo>
                  <a:lnTo>
                    <a:pt x="2773" y="1655"/>
                  </a:lnTo>
                  <a:lnTo>
                    <a:pt x="2770" y="1647"/>
                  </a:lnTo>
                  <a:lnTo>
                    <a:pt x="2770" y="1638"/>
                  </a:lnTo>
                  <a:lnTo>
                    <a:pt x="2767" y="1630"/>
                  </a:lnTo>
                  <a:lnTo>
                    <a:pt x="2767" y="1622"/>
                  </a:lnTo>
                  <a:lnTo>
                    <a:pt x="2765" y="1614"/>
                  </a:lnTo>
                  <a:lnTo>
                    <a:pt x="2763" y="1605"/>
                  </a:lnTo>
                  <a:lnTo>
                    <a:pt x="2762" y="1597"/>
                  </a:lnTo>
                  <a:lnTo>
                    <a:pt x="2761" y="1589"/>
                  </a:lnTo>
                  <a:lnTo>
                    <a:pt x="2443" y="1612"/>
                  </a:lnTo>
                  <a:lnTo>
                    <a:pt x="2128" y="1636"/>
                  </a:lnTo>
                  <a:lnTo>
                    <a:pt x="1810" y="1659"/>
                  </a:lnTo>
                  <a:lnTo>
                    <a:pt x="1496" y="1682"/>
                  </a:lnTo>
                  <a:lnTo>
                    <a:pt x="1179" y="1706"/>
                  </a:lnTo>
                  <a:lnTo>
                    <a:pt x="864" y="1729"/>
                  </a:lnTo>
                  <a:lnTo>
                    <a:pt x="548" y="1752"/>
                  </a:lnTo>
                  <a:lnTo>
                    <a:pt x="233" y="1777"/>
                  </a:lnTo>
                  <a:lnTo>
                    <a:pt x="233" y="1785"/>
                  </a:lnTo>
                  <a:lnTo>
                    <a:pt x="235" y="1794"/>
                  </a:lnTo>
                  <a:lnTo>
                    <a:pt x="236" y="1802"/>
                  </a:lnTo>
                  <a:lnTo>
                    <a:pt x="239" y="1812"/>
                  </a:lnTo>
                  <a:lnTo>
                    <a:pt x="240" y="1820"/>
                  </a:lnTo>
                  <a:lnTo>
                    <a:pt x="242" y="1828"/>
                  </a:lnTo>
                  <a:lnTo>
                    <a:pt x="243" y="1836"/>
                  </a:lnTo>
                  <a:lnTo>
                    <a:pt x="246" y="1845"/>
                  </a:lnTo>
                  <a:close/>
                  <a:moveTo>
                    <a:pt x="286" y="1757"/>
                  </a:moveTo>
                  <a:lnTo>
                    <a:pt x="283" y="1747"/>
                  </a:lnTo>
                  <a:lnTo>
                    <a:pt x="281" y="1739"/>
                  </a:lnTo>
                  <a:lnTo>
                    <a:pt x="279" y="1730"/>
                  </a:lnTo>
                  <a:lnTo>
                    <a:pt x="277" y="1722"/>
                  </a:lnTo>
                  <a:lnTo>
                    <a:pt x="275" y="1714"/>
                  </a:lnTo>
                  <a:lnTo>
                    <a:pt x="273" y="1706"/>
                  </a:lnTo>
                  <a:lnTo>
                    <a:pt x="272" y="1697"/>
                  </a:lnTo>
                  <a:lnTo>
                    <a:pt x="270" y="1689"/>
                  </a:lnTo>
                  <a:lnTo>
                    <a:pt x="570" y="1666"/>
                  </a:lnTo>
                  <a:lnTo>
                    <a:pt x="871" y="1644"/>
                  </a:lnTo>
                  <a:lnTo>
                    <a:pt x="1172" y="1620"/>
                  </a:lnTo>
                  <a:lnTo>
                    <a:pt x="1474" y="1598"/>
                  </a:lnTo>
                  <a:lnTo>
                    <a:pt x="1775" y="1575"/>
                  </a:lnTo>
                  <a:lnTo>
                    <a:pt x="2076" y="1553"/>
                  </a:lnTo>
                  <a:lnTo>
                    <a:pt x="2377" y="1531"/>
                  </a:lnTo>
                  <a:lnTo>
                    <a:pt x="2678" y="1509"/>
                  </a:lnTo>
                  <a:lnTo>
                    <a:pt x="2678" y="1517"/>
                  </a:lnTo>
                  <a:lnTo>
                    <a:pt x="2681" y="1526"/>
                  </a:lnTo>
                  <a:lnTo>
                    <a:pt x="2681" y="1534"/>
                  </a:lnTo>
                  <a:lnTo>
                    <a:pt x="2684" y="1542"/>
                  </a:lnTo>
                  <a:lnTo>
                    <a:pt x="2685" y="1550"/>
                  </a:lnTo>
                  <a:lnTo>
                    <a:pt x="2688" y="1559"/>
                  </a:lnTo>
                  <a:lnTo>
                    <a:pt x="2689" y="1567"/>
                  </a:lnTo>
                  <a:lnTo>
                    <a:pt x="2692" y="1576"/>
                  </a:lnTo>
                  <a:lnTo>
                    <a:pt x="2391" y="1597"/>
                  </a:lnTo>
                  <a:lnTo>
                    <a:pt x="2090" y="1620"/>
                  </a:lnTo>
                  <a:lnTo>
                    <a:pt x="1788" y="1642"/>
                  </a:lnTo>
                  <a:lnTo>
                    <a:pt x="1489" y="1666"/>
                  </a:lnTo>
                  <a:lnTo>
                    <a:pt x="1188" y="1688"/>
                  </a:lnTo>
                  <a:lnTo>
                    <a:pt x="886" y="1711"/>
                  </a:lnTo>
                  <a:lnTo>
                    <a:pt x="585" y="1733"/>
                  </a:lnTo>
                  <a:lnTo>
                    <a:pt x="286" y="1757"/>
                  </a:lnTo>
                  <a:close/>
                  <a:moveTo>
                    <a:pt x="324" y="1667"/>
                  </a:moveTo>
                  <a:lnTo>
                    <a:pt x="321" y="1659"/>
                  </a:lnTo>
                  <a:lnTo>
                    <a:pt x="320" y="1651"/>
                  </a:lnTo>
                  <a:lnTo>
                    <a:pt x="319" y="1642"/>
                  </a:lnTo>
                  <a:lnTo>
                    <a:pt x="317" y="1634"/>
                  </a:lnTo>
                  <a:lnTo>
                    <a:pt x="314" y="1626"/>
                  </a:lnTo>
                  <a:lnTo>
                    <a:pt x="313" y="1618"/>
                  </a:lnTo>
                  <a:lnTo>
                    <a:pt x="312" y="1609"/>
                  </a:lnTo>
                  <a:lnTo>
                    <a:pt x="310" y="1601"/>
                  </a:lnTo>
                  <a:lnTo>
                    <a:pt x="595" y="1579"/>
                  </a:lnTo>
                  <a:lnTo>
                    <a:pt x="881" y="1557"/>
                  </a:lnTo>
                  <a:lnTo>
                    <a:pt x="1166" y="1535"/>
                  </a:lnTo>
                  <a:lnTo>
                    <a:pt x="1452" y="1515"/>
                  </a:lnTo>
                  <a:lnTo>
                    <a:pt x="1736" y="1493"/>
                  </a:lnTo>
                  <a:lnTo>
                    <a:pt x="2022" y="1472"/>
                  </a:lnTo>
                  <a:lnTo>
                    <a:pt x="2308" y="1450"/>
                  </a:lnTo>
                  <a:lnTo>
                    <a:pt x="2596" y="1429"/>
                  </a:lnTo>
                  <a:lnTo>
                    <a:pt x="2596" y="1438"/>
                  </a:lnTo>
                  <a:lnTo>
                    <a:pt x="2598" y="1446"/>
                  </a:lnTo>
                  <a:lnTo>
                    <a:pt x="2598" y="1454"/>
                  </a:lnTo>
                  <a:lnTo>
                    <a:pt x="2601" y="1462"/>
                  </a:lnTo>
                  <a:lnTo>
                    <a:pt x="2602" y="1471"/>
                  </a:lnTo>
                  <a:lnTo>
                    <a:pt x="2604" y="1479"/>
                  </a:lnTo>
                  <a:lnTo>
                    <a:pt x="2605" y="1487"/>
                  </a:lnTo>
                  <a:lnTo>
                    <a:pt x="2608" y="1495"/>
                  </a:lnTo>
                  <a:lnTo>
                    <a:pt x="2322" y="1516"/>
                  </a:lnTo>
                  <a:lnTo>
                    <a:pt x="2036" y="1538"/>
                  </a:lnTo>
                  <a:lnTo>
                    <a:pt x="1750" y="1560"/>
                  </a:lnTo>
                  <a:lnTo>
                    <a:pt x="1465" y="1582"/>
                  </a:lnTo>
                  <a:lnTo>
                    <a:pt x="1179" y="1603"/>
                  </a:lnTo>
                  <a:lnTo>
                    <a:pt x="895" y="1625"/>
                  </a:lnTo>
                  <a:lnTo>
                    <a:pt x="609" y="1645"/>
                  </a:lnTo>
                  <a:lnTo>
                    <a:pt x="324" y="1667"/>
                  </a:lnTo>
                  <a:close/>
                </a:path>
              </a:pathLst>
            </a:custGeom>
            <a:solidFill>
              <a:srgbClr val="EDB86B"/>
            </a:solidFill>
            <a:ln w="1588">
              <a:solidFill>
                <a:srgbClr val="FFC97D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13" name="Freeform 42"/>
            <p:cNvSpPr>
              <a:spLocks noEditPoints="1"/>
            </p:cNvSpPr>
            <p:nvPr/>
          </p:nvSpPr>
          <p:spPr bwMode="auto">
            <a:xfrm>
              <a:off x="-902" y="2801"/>
              <a:ext cx="2175" cy="1598"/>
            </a:xfrm>
            <a:custGeom>
              <a:avLst/>
              <a:gdLst>
                <a:gd name="T0" fmla="*/ 2175 w 2175"/>
                <a:gd name="T1" fmla="*/ 1436 h 1598"/>
                <a:gd name="T2" fmla="*/ 1891 w 2175"/>
                <a:gd name="T3" fmla="*/ 1389 h 1598"/>
                <a:gd name="T4" fmla="*/ 3 w 2175"/>
                <a:gd name="T5" fmla="*/ 1547 h 1598"/>
                <a:gd name="T6" fmla="*/ 560 w 2175"/>
                <a:gd name="T7" fmla="*/ 1472 h 1598"/>
                <a:gd name="T8" fmla="*/ 2086 w 2175"/>
                <a:gd name="T9" fmla="*/ 1330 h 1598"/>
                <a:gd name="T10" fmla="*/ 1059 w 2175"/>
                <a:gd name="T11" fmla="*/ 1366 h 1598"/>
                <a:gd name="T12" fmla="*/ 46 w 2175"/>
                <a:gd name="T13" fmla="*/ 1484 h 1598"/>
                <a:gd name="T14" fmla="*/ 81 w 2175"/>
                <a:gd name="T15" fmla="*/ 1380 h 1598"/>
                <a:gd name="T16" fmla="*/ 1515 w 2175"/>
                <a:gd name="T17" fmla="*/ 1245 h 1598"/>
                <a:gd name="T18" fmla="*/ 2005 w 2175"/>
                <a:gd name="T19" fmla="*/ 1268 h 1598"/>
                <a:gd name="T20" fmla="*/ 90 w 2175"/>
                <a:gd name="T21" fmla="*/ 1421 h 1598"/>
                <a:gd name="T22" fmla="*/ 116 w 2175"/>
                <a:gd name="T23" fmla="*/ 1266 h 1598"/>
                <a:gd name="T24" fmla="*/ 1913 w 2175"/>
                <a:gd name="T25" fmla="*/ 1139 h 1598"/>
                <a:gd name="T26" fmla="*/ 1477 w 2175"/>
                <a:gd name="T27" fmla="*/ 1231 h 1598"/>
                <a:gd name="T28" fmla="*/ 585 w 2175"/>
                <a:gd name="T29" fmla="*/ 1212 h 1598"/>
                <a:gd name="T30" fmla="*/ 1837 w 2175"/>
                <a:gd name="T31" fmla="*/ 1094 h 1598"/>
                <a:gd name="T32" fmla="*/ 993 w 2175"/>
                <a:gd name="T33" fmla="*/ 1116 h 1598"/>
                <a:gd name="T34" fmla="*/ 161 w 2175"/>
                <a:gd name="T35" fmla="*/ 1219 h 1598"/>
                <a:gd name="T36" fmla="*/ 1177 w 2175"/>
                <a:gd name="T37" fmla="*/ 1083 h 1598"/>
                <a:gd name="T38" fmla="*/ 1751 w 2175"/>
                <a:gd name="T39" fmla="*/ 989 h 1598"/>
                <a:gd name="T40" fmla="*/ 388 w 2175"/>
                <a:gd name="T41" fmla="*/ 1073 h 1598"/>
                <a:gd name="T42" fmla="*/ 206 w 2175"/>
                <a:gd name="T43" fmla="*/ 1156 h 1598"/>
                <a:gd name="T44" fmla="*/ 234 w 2175"/>
                <a:gd name="T45" fmla="*/ 1000 h 1598"/>
                <a:gd name="T46" fmla="*/ 1665 w 2175"/>
                <a:gd name="T47" fmla="*/ 901 h 1598"/>
                <a:gd name="T48" fmla="*/ 1317 w 2175"/>
                <a:gd name="T49" fmla="*/ 987 h 1598"/>
                <a:gd name="T50" fmla="*/ 281 w 2175"/>
                <a:gd name="T51" fmla="*/ 963 h 1598"/>
                <a:gd name="T52" fmla="*/ 762 w 2175"/>
                <a:gd name="T53" fmla="*/ 875 h 1598"/>
                <a:gd name="T54" fmla="*/ 1588 w 2175"/>
                <a:gd name="T55" fmla="*/ 846 h 1598"/>
                <a:gd name="T56" fmla="*/ 774 w 2175"/>
                <a:gd name="T57" fmla="*/ 943 h 1598"/>
                <a:gd name="T58" fmla="*/ 1066 w 2175"/>
                <a:gd name="T59" fmla="*/ 834 h 1598"/>
                <a:gd name="T60" fmla="*/ 1502 w 2175"/>
                <a:gd name="T61" fmla="*/ 750 h 1598"/>
                <a:gd name="T62" fmla="*/ 458 w 2175"/>
                <a:gd name="T63" fmla="*/ 812 h 1598"/>
                <a:gd name="T64" fmla="*/ 323 w 2175"/>
                <a:gd name="T65" fmla="*/ 890 h 1598"/>
                <a:gd name="T66" fmla="*/ 349 w 2175"/>
                <a:gd name="T67" fmla="*/ 738 h 1598"/>
                <a:gd name="T68" fmla="*/ 1416 w 2175"/>
                <a:gd name="T69" fmla="*/ 662 h 1598"/>
                <a:gd name="T70" fmla="*/ 1161 w 2175"/>
                <a:gd name="T71" fmla="*/ 742 h 1598"/>
                <a:gd name="T72" fmla="*/ 635 w 2175"/>
                <a:gd name="T73" fmla="*/ 695 h 1598"/>
                <a:gd name="T74" fmla="*/ 1339 w 2175"/>
                <a:gd name="T75" fmla="*/ 617 h 1598"/>
                <a:gd name="T76" fmla="*/ 861 w 2175"/>
                <a:gd name="T77" fmla="*/ 611 h 1598"/>
                <a:gd name="T78" fmla="*/ 395 w 2175"/>
                <a:gd name="T79" fmla="*/ 690 h 1598"/>
                <a:gd name="T80" fmla="*/ 429 w 2175"/>
                <a:gd name="T81" fmla="*/ 584 h 1598"/>
                <a:gd name="T82" fmla="*/ 1044 w 2175"/>
                <a:gd name="T83" fmla="*/ 511 h 1598"/>
                <a:gd name="T84" fmla="*/ 1260 w 2175"/>
                <a:gd name="T85" fmla="*/ 554 h 1598"/>
                <a:gd name="T86" fmla="*/ 439 w 2175"/>
                <a:gd name="T87" fmla="*/ 625 h 1598"/>
                <a:gd name="T88" fmla="*/ 1180 w 2175"/>
                <a:gd name="T89" fmla="*/ 483 h 1598"/>
                <a:gd name="T90" fmla="*/ 1080 w 2175"/>
                <a:gd name="T91" fmla="*/ 423 h 1598"/>
                <a:gd name="T92" fmla="*/ 469 w 2175"/>
                <a:gd name="T93" fmla="*/ 488 h 1598"/>
                <a:gd name="T94" fmla="*/ 512 w 2175"/>
                <a:gd name="T95" fmla="*/ 431 h 1598"/>
                <a:gd name="T96" fmla="*/ 721 w 2175"/>
                <a:gd name="T97" fmla="*/ 365 h 1598"/>
                <a:gd name="T98" fmla="*/ 1091 w 2175"/>
                <a:gd name="T99" fmla="*/ 369 h 1598"/>
                <a:gd name="T100" fmla="*/ 732 w 2175"/>
                <a:gd name="T101" fmla="*/ 431 h 1598"/>
                <a:gd name="T102" fmla="*/ 840 w 2175"/>
                <a:gd name="T103" fmla="*/ 336 h 1598"/>
                <a:gd name="T104" fmla="*/ 1004 w 2175"/>
                <a:gd name="T105" fmla="*/ 273 h 1598"/>
                <a:gd name="T106" fmla="*/ 601 w 2175"/>
                <a:gd name="T107" fmla="*/ 288 h 1598"/>
                <a:gd name="T108" fmla="*/ 556 w 2175"/>
                <a:gd name="T109" fmla="*/ 360 h 1598"/>
                <a:gd name="T110" fmla="*/ 582 w 2175"/>
                <a:gd name="T111" fmla="*/ 207 h 1598"/>
                <a:gd name="T112" fmla="*/ 920 w 2175"/>
                <a:gd name="T113" fmla="*/ 187 h 1598"/>
                <a:gd name="T114" fmla="*/ 846 w 2175"/>
                <a:gd name="T115" fmla="*/ 251 h 1598"/>
                <a:gd name="T116" fmla="*/ 685 w 2175"/>
                <a:gd name="T117" fmla="*/ 178 h 1598"/>
                <a:gd name="T118" fmla="*/ 842 w 2175"/>
                <a:gd name="T119" fmla="*/ 140 h 1598"/>
                <a:gd name="T120" fmla="*/ 729 w 2175"/>
                <a:gd name="T121" fmla="*/ 108 h 1598"/>
                <a:gd name="T122" fmla="*/ 627 w 2175"/>
                <a:gd name="T123" fmla="*/ 159 h 159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75"/>
                <a:gd name="T187" fmla="*/ 0 h 1598"/>
                <a:gd name="T188" fmla="*/ 2175 w 2175"/>
                <a:gd name="T189" fmla="*/ 1598 h 159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75" h="1598">
                  <a:moveTo>
                    <a:pt x="14" y="1598"/>
                  </a:moveTo>
                  <a:lnTo>
                    <a:pt x="283" y="1578"/>
                  </a:lnTo>
                  <a:lnTo>
                    <a:pt x="554" y="1557"/>
                  </a:lnTo>
                  <a:lnTo>
                    <a:pt x="824" y="1536"/>
                  </a:lnTo>
                  <a:lnTo>
                    <a:pt x="1095" y="1517"/>
                  </a:lnTo>
                  <a:lnTo>
                    <a:pt x="1364" y="1497"/>
                  </a:lnTo>
                  <a:lnTo>
                    <a:pt x="1635" y="1476"/>
                  </a:lnTo>
                  <a:lnTo>
                    <a:pt x="1905" y="1455"/>
                  </a:lnTo>
                  <a:lnTo>
                    <a:pt x="2175" y="1436"/>
                  </a:lnTo>
                  <a:lnTo>
                    <a:pt x="2173" y="1426"/>
                  </a:lnTo>
                  <a:lnTo>
                    <a:pt x="2171" y="1418"/>
                  </a:lnTo>
                  <a:lnTo>
                    <a:pt x="2169" y="1410"/>
                  </a:lnTo>
                  <a:lnTo>
                    <a:pt x="2169" y="1402"/>
                  </a:lnTo>
                  <a:lnTo>
                    <a:pt x="2166" y="1393"/>
                  </a:lnTo>
                  <a:lnTo>
                    <a:pt x="2164" y="1385"/>
                  </a:lnTo>
                  <a:lnTo>
                    <a:pt x="2162" y="1377"/>
                  </a:lnTo>
                  <a:lnTo>
                    <a:pt x="2162" y="1370"/>
                  </a:lnTo>
                  <a:lnTo>
                    <a:pt x="1891" y="1389"/>
                  </a:lnTo>
                  <a:lnTo>
                    <a:pt x="1621" y="1410"/>
                  </a:lnTo>
                  <a:lnTo>
                    <a:pt x="1350" y="1429"/>
                  </a:lnTo>
                  <a:lnTo>
                    <a:pt x="1081" y="1450"/>
                  </a:lnTo>
                  <a:lnTo>
                    <a:pt x="810" y="1469"/>
                  </a:lnTo>
                  <a:lnTo>
                    <a:pt x="541" y="1490"/>
                  </a:lnTo>
                  <a:lnTo>
                    <a:pt x="270" y="1510"/>
                  </a:lnTo>
                  <a:lnTo>
                    <a:pt x="0" y="1531"/>
                  </a:lnTo>
                  <a:lnTo>
                    <a:pt x="0" y="1539"/>
                  </a:lnTo>
                  <a:lnTo>
                    <a:pt x="3" y="1547"/>
                  </a:lnTo>
                  <a:lnTo>
                    <a:pt x="3" y="1556"/>
                  </a:lnTo>
                  <a:lnTo>
                    <a:pt x="6" y="1564"/>
                  </a:lnTo>
                  <a:lnTo>
                    <a:pt x="7" y="1572"/>
                  </a:lnTo>
                  <a:lnTo>
                    <a:pt x="10" y="1580"/>
                  </a:lnTo>
                  <a:lnTo>
                    <a:pt x="11" y="1589"/>
                  </a:lnTo>
                  <a:lnTo>
                    <a:pt x="14" y="1598"/>
                  </a:lnTo>
                  <a:close/>
                  <a:moveTo>
                    <a:pt x="51" y="1510"/>
                  </a:moveTo>
                  <a:lnTo>
                    <a:pt x="305" y="1490"/>
                  </a:lnTo>
                  <a:lnTo>
                    <a:pt x="560" y="1472"/>
                  </a:lnTo>
                  <a:lnTo>
                    <a:pt x="816" y="1451"/>
                  </a:lnTo>
                  <a:lnTo>
                    <a:pt x="1071" y="1433"/>
                  </a:lnTo>
                  <a:lnTo>
                    <a:pt x="1326" y="1414"/>
                  </a:lnTo>
                  <a:lnTo>
                    <a:pt x="1580" y="1395"/>
                  </a:lnTo>
                  <a:lnTo>
                    <a:pt x="1836" y="1376"/>
                  </a:lnTo>
                  <a:lnTo>
                    <a:pt x="2092" y="1358"/>
                  </a:lnTo>
                  <a:lnTo>
                    <a:pt x="2089" y="1348"/>
                  </a:lnTo>
                  <a:lnTo>
                    <a:pt x="2087" y="1340"/>
                  </a:lnTo>
                  <a:lnTo>
                    <a:pt x="2086" y="1330"/>
                  </a:lnTo>
                  <a:lnTo>
                    <a:pt x="2085" y="1322"/>
                  </a:lnTo>
                  <a:lnTo>
                    <a:pt x="2082" y="1314"/>
                  </a:lnTo>
                  <a:lnTo>
                    <a:pt x="2081" y="1305"/>
                  </a:lnTo>
                  <a:lnTo>
                    <a:pt x="2079" y="1297"/>
                  </a:lnTo>
                  <a:lnTo>
                    <a:pt x="2078" y="1290"/>
                  </a:lnTo>
                  <a:lnTo>
                    <a:pt x="1822" y="1308"/>
                  </a:lnTo>
                  <a:lnTo>
                    <a:pt x="1568" y="1327"/>
                  </a:lnTo>
                  <a:lnTo>
                    <a:pt x="1313" y="1347"/>
                  </a:lnTo>
                  <a:lnTo>
                    <a:pt x="1059" y="1366"/>
                  </a:lnTo>
                  <a:lnTo>
                    <a:pt x="803" y="1385"/>
                  </a:lnTo>
                  <a:lnTo>
                    <a:pt x="549" y="1404"/>
                  </a:lnTo>
                  <a:lnTo>
                    <a:pt x="293" y="1424"/>
                  </a:lnTo>
                  <a:lnTo>
                    <a:pt x="39" y="1443"/>
                  </a:lnTo>
                  <a:lnTo>
                    <a:pt x="39" y="1451"/>
                  </a:lnTo>
                  <a:lnTo>
                    <a:pt x="40" y="1459"/>
                  </a:lnTo>
                  <a:lnTo>
                    <a:pt x="41" y="1468"/>
                  </a:lnTo>
                  <a:lnTo>
                    <a:pt x="44" y="1476"/>
                  </a:lnTo>
                  <a:lnTo>
                    <a:pt x="46" y="1484"/>
                  </a:lnTo>
                  <a:lnTo>
                    <a:pt x="47" y="1492"/>
                  </a:lnTo>
                  <a:lnTo>
                    <a:pt x="48" y="1501"/>
                  </a:lnTo>
                  <a:lnTo>
                    <a:pt x="51" y="1510"/>
                  </a:lnTo>
                  <a:close/>
                  <a:moveTo>
                    <a:pt x="90" y="1421"/>
                  </a:moveTo>
                  <a:lnTo>
                    <a:pt x="87" y="1413"/>
                  </a:lnTo>
                  <a:lnTo>
                    <a:pt x="85" y="1404"/>
                  </a:lnTo>
                  <a:lnTo>
                    <a:pt x="84" y="1396"/>
                  </a:lnTo>
                  <a:lnTo>
                    <a:pt x="83" y="1388"/>
                  </a:lnTo>
                  <a:lnTo>
                    <a:pt x="81" y="1380"/>
                  </a:lnTo>
                  <a:lnTo>
                    <a:pt x="80" y="1371"/>
                  </a:lnTo>
                  <a:lnTo>
                    <a:pt x="79" y="1363"/>
                  </a:lnTo>
                  <a:lnTo>
                    <a:pt x="79" y="1355"/>
                  </a:lnTo>
                  <a:lnTo>
                    <a:pt x="318" y="1336"/>
                  </a:lnTo>
                  <a:lnTo>
                    <a:pt x="557" y="1318"/>
                  </a:lnTo>
                  <a:lnTo>
                    <a:pt x="796" y="1299"/>
                  </a:lnTo>
                  <a:lnTo>
                    <a:pt x="1036" y="1282"/>
                  </a:lnTo>
                  <a:lnTo>
                    <a:pt x="1275" y="1263"/>
                  </a:lnTo>
                  <a:lnTo>
                    <a:pt x="1515" y="1245"/>
                  </a:lnTo>
                  <a:lnTo>
                    <a:pt x="1756" y="1227"/>
                  </a:lnTo>
                  <a:lnTo>
                    <a:pt x="1997" y="1211"/>
                  </a:lnTo>
                  <a:lnTo>
                    <a:pt x="1997" y="1219"/>
                  </a:lnTo>
                  <a:lnTo>
                    <a:pt x="1999" y="1227"/>
                  </a:lnTo>
                  <a:lnTo>
                    <a:pt x="1999" y="1235"/>
                  </a:lnTo>
                  <a:lnTo>
                    <a:pt x="2002" y="1244"/>
                  </a:lnTo>
                  <a:lnTo>
                    <a:pt x="2002" y="1252"/>
                  </a:lnTo>
                  <a:lnTo>
                    <a:pt x="2005" y="1260"/>
                  </a:lnTo>
                  <a:lnTo>
                    <a:pt x="2005" y="1268"/>
                  </a:lnTo>
                  <a:lnTo>
                    <a:pt x="2008" y="1278"/>
                  </a:lnTo>
                  <a:lnTo>
                    <a:pt x="1767" y="1294"/>
                  </a:lnTo>
                  <a:lnTo>
                    <a:pt x="1528" y="1312"/>
                  </a:lnTo>
                  <a:lnTo>
                    <a:pt x="1289" y="1330"/>
                  </a:lnTo>
                  <a:lnTo>
                    <a:pt x="1049" y="1349"/>
                  </a:lnTo>
                  <a:lnTo>
                    <a:pt x="809" y="1366"/>
                  </a:lnTo>
                  <a:lnTo>
                    <a:pt x="569" y="1385"/>
                  </a:lnTo>
                  <a:lnTo>
                    <a:pt x="329" y="1402"/>
                  </a:lnTo>
                  <a:lnTo>
                    <a:pt x="90" y="1421"/>
                  </a:lnTo>
                  <a:close/>
                  <a:moveTo>
                    <a:pt x="129" y="1333"/>
                  </a:moveTo>
                  <a:lnTo>
                    <a:pt x="127" y="1323"/>
                  </a:lnTo>
                  <a:lnTo>
                    <a:pt x="125" y="1315"/>
                  </a:lnTo>
                  <a:lnTo>
                    <a:pt x="123" y="1307"/>
                  </a:lnTo>
                  <a:lnTo>
                    <a:pt x="123" y="1299"/>
                  </a:lnTo>
                  <a:lnTo>
                    <a:pt x="120" y="1290"/>
                  </a:lnTo>
                  <a:lnTo>
                    <a:pt x="118" y="1282"/>
                  </a:lnTo>
                  <a:lnTo>
                    <a:pt x="116" y="1274"/>
                  </a:lnTo>
                  <a:lnTo>
                    <a:pt x="116" y="1266"/>
                  </a:lnTo>
                  <a:lnTo>
                    <a:pt x="340" y="1249"/>
                  </a:lnTo>
                  <a:lnTo>
                    <a:pt x="564" y="1233"/>
                  </a:lnTo>
                  <a:lnTo>
                    <a:pt x="788" y="1216"/>
                  </a:lnTo>
                  <a:lnTo>
                    <a:pt x="1014" y="1200"/>
                  </a:lnTo>
                  <a:lnTo>
                    <a:pt x="1238" y="1182"/>
                  </a:lnTo>
                  <a:lnTo>
                    <a:pt x="1463" y="1165"/>
                  </a:lnTo>
                  <a:lnTo>
                    <a:pt x="1687" y="1147"/>
                  </a:lnTo>
                  <a:lnTo>
                    <a:pt x="1913" y="1131"/>
                  </a:lnTo>
                  <a:lnTo>
                    <a:pt x="1913" y="1139"/>
                  </a:lnTo>
                  <a:lnTo>
                    <a:pt x="1916" y="1147"/>
                  </a:lnTo>
                  <a:lnTo>
                    <a:pt x="1917" y="1156"/>
                  </a:lnTo>
                  <a:lnTo>
                    <a:pt x="1920" y="1164"/>
                  </a:lnTo>
                  <a:lnTo>
                    <a:pt x="1920" y="1172"/>
                  </a:lnTo>
                  <a:lnTo>
                    <a:pt x="1922" y="1180"/>
                  </a:lnTo>
                  <a:lnTo>
                    <a:pt x="1924" y="1189"/>
                  </a:lnTo>
                  <a:lnTo>
                    <a:pt x="1927" y="1198"/>
                  </a:lnTo>
                  <a:lnTo>
                    <a:pt x="1701" y="1215"/>
                  </a:lnTo>
                  <a:lnTo>
                    <a:pt x="1477" y="1231"/>
                  </a:lnTo>
                  <a:lnTo>
                    <a:pt x="1251" y="1248"/>
                  </a:lnTo>
                  <a:lnTo>
                    <a:pt x="1027" y="1266"/>
                  </a:lnTo>
                  <a:lnTo>
                    <a:pt x="802" y="1282"/>
                  </a:lnTo>
                  <a:lnTo>
                    <a:pt x="578" y="1299"/>
                  </a:lnTo>
                  <a:lnTo>
                    <a:pt x="354" y="1315"/>
                  </a:lnTo>
                  <a:lnTo>
                    <a:pt x="129" y="1333"/>
                  </a:lnTo>
                  <a:close/>
                  <a:moveTo>
                    <a:pt x="167" y="1245"/>
                  </a:moveTo>
                  <a:lnTo>
                    <a:pt x="376" y="1228"/>
                  </a:lnTo>
                  <a:lnTo>
                    <a:pt x="585" y="1212"/>
                  </a:lnTo>
                  <a:lnTo>
                    <a:pt x="794" y="1195"/>
                  </a:lnTo>
                  <a:lnTo>
                    <a:pt x="1004" y="1180"/>
                  </a:lnTo>
                  <a:lnTo>
                    <a:pt x="1213" y="1164"/>
                  </a:lnTo>
                  <a:lnTo>
                    <a:pt x="1423" y="1149"/>
                  </a:lnTo>
                  <a:lnTo>
                    <a:pt x="1632" y="1134"/>
                  </a:lnTo>
                  <a:lnTo>
                    <a:pt x="1843" y="1119"/>
                  </a:lnTo>
                  <a:lnTo>
                    <a:pt x="1840" y="1110"/>
                  </a:lnTo>
                  <a:lnTo>
                    <a:pt x="1840" y="1102"/>
                  </a:lnTo>
                  <a:lnTo>
                    <a:pt x="1837" y="1094"/>
                  </a:lnTo>
                  <a:lnTo>
                    <a:pt x="1837" y="1086"/>
                  </a:lnTo>
                  <a:lnTo>
                    <a:pt x="1834" y="1077"/>
                  </a:lnTo>
                  <a:lnTo>
                    <a:pt x="1833" y="1069"/>
                  </a:lnTo>
                  <a:lnTo>
                    <a:pt x="1832" y="1061"/>
                  </a:lnTo>
                  <a:lnTo>
                    <a:pt x="1830" y="1053"/>
                  </a:lnTo>
                  <a:lnTo>
                    <a:pt x="1620" y="1068"/>
                  </a:lnTo>
                  <a:lnTo>
                    <a:pt x="1411" y="1083"/>
                  </a:lnTo>
                  <a:lnTo>
                    <a:pt x="1202" y="1099"/>
                  </a:lnTo>
                  <a:lnTo>
                    <a:pt x="993" y="1116"/>
                  </a:lnTo>
                  <a:lnTo>
                    <a:pt x="783" y="1131"/>
                  </a:lnTo>
                  <a:lnTo>
                    <a:pt x="574" y="1147"/>
                  </a:lnTo>
                  <a:lnTo>
                    <a:pt x="365" y="1162"/>
                  </a:lnTo>
                  <a:lnTo>
                    <a:pt x="156" y="1179"/>
                  </a:lnTo>
                  <a:lnTo>
                    <a:pt x="156" y="1186"/>
                  </a:lnTo>
                  <a:lnTo>
                    <a:pt x="158" y="1194"/>
                  </a:lnTo>
                  <a:lnTo>
                    <a:pt x="158" y="1202"/>
                  </a:lnTo>
                  <a:lnTo>
                    <a:pt x="161" y="1211"/>
                  </a:lnTo>
                  <a:lnTo>
                    <a:pt x="161" y="1219"/>
                  </a:lnTo>
                  <a:lnTo>
                    <a:pt x="164" y="1227"/>
                  </a:lnTo>
                  <a:lnTo>
                    <a:pt x="164" y="1235"/>
                  </a:lnTo>
                  <a:lnTo>
                    <a:pt x="167" y="1245"/>
                  </a:lnTo>
                  <a:close/>
                  <a:moveTo>
                    <a:pt x="206" y="1156"/>
                  </a:moveTo>
                  <a:lnTo>
                    <a:pt x="400" y="1141"/>
                  </a:lnTo>
                  <a:lnTo>
                    <a:pt x="594" y="1127"/>
                  </a:lnTo>
                  <a:lnTo>
                    <a:pt x="788" y="1112"/>
                  </a:lnTo>
                  <a:lnTo>
                    <a:pt x="983" y="1098"/>
                  </a:lnTo>
                  <a:lnTo>
                    <a:pt x="1177" y="1083"/>
                  </a:lnTo>
                  <a:lnTo>
                    <a:pt x="1371" y="1068"/>
                  </a:lnTo>
                  <a:lnTo>
                    <a:pt x="1565" y="1053"/>
                  </a:lnTo>
                  <a:lnTo>
                    <a:pt x="1760" y="1039"/>
                  </a:lnTo>
                  <a:lnTo>
                    <a:pt x="1757" y="1031"/>
                  </a:lnTo>
                  <a:lnTo>
                    <a:pt x="1756" y="1022"/>
                  </a:lnTo>
                  <a:lnTo>
                    <a:pt x="1755" y="1014"/>
                  </a:lnTo>
                  <a:lnTo>
                    <a:pt x="1753" y="1006"/>
                  </a:lnTo>
                  <a:lnTo>
                    <a:pt x="1751" y="998"/>
                  </a:lnTo>
                  <a:lnTo>
                    <a:pt x="1751" y="989"/>
                  </a:lnTo>
                  <a:lnTo>
                    <a:pt x="1748" y="981"/>
                  </a:lnTo>
                  <a:lnTo>
                    <a:pt x="1748" y="973"/>
                  </a:lnTo>
                  <a:lnTo>
                    <a:pt x="1553" y="987"/>
                  </a:lnTo>
                  <a:lnTo>
                    <a:pt x="1359" y="1002"/>
                  </a:lnTo>
                  <a:lnTo>
                    <a:pt x="1165" y="1015"/>
                  </a:lnTo>
                  <a:lnTo>
                    <a:pt x="971" y="1031"/>
                  </a:lnTo>
                  <a:lnTo>
                    <a:pt x="776" y="1044"/>
                  </a:lnTo>
                  <a:lnTo>
                    <a:pt x="582" y="1059"/>
                  </a:lnTo>
                  <a:lnTo>
                    <a:pt x="388" y="1073"/>
                  </a:lnTo>
                  <a:lnTo>
                    <a:pt x="194" y="1090"/>
                  </a:lnTo>
                  <a:lnTo>
                    <a:pt x="194" y="1098"/>
                  </a:lnTo>
                  <a:lnTo>
                    <a:pt x="197" y="1106"/>
                  </a:lnTo>
                  <a:lnTo>
                    <a:pt x="197" y="1114"/>
                  </a:lnTo>
                  <a:lnTo>
                    <a:pt x="200" y="1123"/>
                  </a:lnTo>
                  <a:lnTo>
                    <a:pt x="201" y="1131"/>
                  </a:lnTo>
                  <a:lnTo>
                    <a:pt x="202" y="1139"/>
                  </a:lnTo>
                  <a:lnTo>
                    <a:pt x="204" y="1147"/>
                  </a:lnTo>
                  <a:lnTo>
                    <a:pt x="206" y="1156"/>
                  </a:lnTo>
                  <a:close/>
                  <a:moveTo>
                    <a:pt x="245" y="1069"/>
                  </a:moveTo>
                  <a:lnTo>
                    <a:pt x="242" y="1059"/>
                  </a:lnTo>
                  <a:lnTo>
                    <a:pt x="241" y="1051"/>
                  </a:lnTo>
                  <a:lnTo>
                    <a:pt x="239" y="1043"/>
                  </a:lnTo>
                  <a:lnTo>
                    <a:pt x="238" y="1035"/>
                  </a:lnTo>
                  <a:lnTo>
                    <a:pt x="237" y="1025"/>
                  </a:lnTo>
                  <a:lnTo>
                    <a:pt x="235" y="1017"/>
                  </a:lnTo>
                  <a:lnTo>
                    <a:pt x="234" y="1009"/>
                  </a:lnTo>
                  <a:lnTo>
                    <a:pt x="234" y="1000"/>
                  </a:lnTo>
                  <a:lnTo>
                    <a:pt x="411" y="987"/>
                  </a:lnTo>
                  <a:lnTo>
                    <a:pt x="590" y="973"/>
                  </a:lnTo>
                  <a:lnTo>
                    <a:pt x="769" y="959"/>
                  </a:lnTo>
                  <a:lnTo>
                    <a:pt x="949" y="947"/>
                  </a:lnTo>
                  <a:lnTo>
                    <a:pt x="1126" y="933"/>
                  </a:lnTo>
                  <a:lnTo>
                    <a:pt x="1306" y="919"/>
                  </a:lnTo>
                  <a:lnTo>
                    <a:pt x="1485" y="905"/>
                  </a:lnTo>
                  <a:lnTo>
                    <a:pt x="1665" y="893"/>
                  </a:lnTo>
                  <a:lnTo>
                    <a:pt x="1665" y="901"/>
                  </a:lnTo>
                  <a:lnTo>
                    <a:pt x="1667" y="910"/>
                  </a:lnTo>
                  <a:lnTo>
                    <a:pt x="1668" y="918"/>
                  </a:lnTo>
                  <a:lnTo>
                    <a:pt x="1671" y="926"/>
                  </a:lnTo>
                  <a:lnTo>
                    <a:pt x="1671" y="934"/>
                  </a:lnTo>
                  <a:lnTo>
                    <a:pt x="1672" y="943"/>
                  </a:lnTo>
                  <a:lnTo>
                    <a:pt x="1674" y="951"/>
                  </a:lnTo>
                  <a:lnTo>
                    <a:pt x="1676" y="960"/>
                  </a:lnTo>
                  <a:lnTo>
                    <a:pt x="1496" y="973"/>
                  </a:lnTo>
                  <a:lnTo>
                    <a:pt x="1317" y="987"/>
                  </a:lnTo>
                  <a:lnTo>
                    <a:pt x="1139" y="1000"/>
                  </a:lnTo>
                  <a:lnTo>
                    <a:pt x="960" y="1014"/>
                  </a:lnTo>
                  <a:lnTo>
                    <a:pt x="780" y="1028"/>
                  </a:lnTo>
                  <a:lnTo>
                    <a:pt x="602" y="1042"/>
                  </a:lnTo>
                  <a:lnTo>
                    <a:pt x="422" y="1055"/>
                  </a:lnTo>
                  <a:lnTo>
                    <a:pt x="245" y="1069"/>
                  </a:lnTo>
                  <a:close/>
                  <a:moveTo>
                    <a:pt x="285" y="980"/>
                  </a:moveTo>
                  <a:lnTo>
                    <a:pt x="282" y="971"/>
                  </a:lnTo>
                  <a:lnTo>
                    <a:pt x="281" y="963"/>
                  </a:lnTo>
                  <a:lnTo>
                    <a:pt x="278" y="955"/>
                  </a:lnTo>
                  <a:lnTo>
                    <a:pt x="277" y="947"/>
                  </a:lnTo>
                  <a:lnTo>
                    <a:pt x="274" y="938"/>
                  </a:lnTo>
                  <a:lnTo>
                    <a:pt x="274" y="930"/>
                  </a:lnTo>
                  <a:lnTo>
                    <a:pt x="271" y="922"/>
                  </a:lnTo>
                  <a:lnTo>
                    <a:pt x="271" y="914"/>
                  </a:lnTo>
                  <a:lnTo>
                    <a:pt x="435" y="900"/>
                  </a:lnTo>
                  <a:lnTo>
                    <a:pt x="598" y="888"/>
                  </a:lnTo>
                  <a:lnTo>
                    <a:pt x="762" y="875"/>
                  </a:lnTo>
                  <a:lnTo>
                    <a:pt x="927" y="863"/>
                  </a:lnTo>
                  <a:lnTo>
                    <a:pt x="1089" y="850"/>
                  </a:lnTo>
                  <a:lnTo>
                    <a:pt x="1254" y="838"/>
                  </a:lnTo>
                  <a:lnTo>
                    <a:pt x="1416" y="826"/>
                  </a:lnTo>
                  <a:lnTo>
                    <a:pt x="1581" y="813"/>
                  </a:lnTo>
                  <a:lnTo>
                    <a:pt x="1583" y="822"/>
                  </a:lnTo>
                  <a:lnTo>
                    <a:pt x="1584" y="830"/>
                  </a:lnTo>
                  <a:lnTo>
                    <a:pt x="1586" y="838"/>
                  </a:lnTo>
                  <a:lnTo>
                    <a:pt x="1588" y="846"/>
                  </a:lnTo>
                  <a:lnTo>
                    <a:pt x="1590" y="855"/>
                  </a:lnTo>
                  <a:lnTo>
                    <a:pt x="1591" y="863"/>
                  </a:lnTo>
                  <a:lnTo>
                    <a:pt x="1592" y="871"/>
                  </a:lnTo>
                  <a:lnTo>
                    <a:pt x="1595" y="881"/>
                  </a:lnTo>
                  <a:lnTo>
                    <a:pt x="1430" y="893"/>
                  </a:lnTo>
                  <a:lnTo>
                    <a:pt x="1265" y="905"/>
                  </a:lnTo>
                  <a:lnTo>
                    <a:pt x="1102" y="918"/>
                  </a:lnTo>
                  <a:lnTo>
                    <a:pt x="938" y="930"/>
                  </a:lnTo>
                  <a:lnTo>
                    <a:pt x="774" y="943"/>
                  </a:lnTo>
                  <a:lnTo>
                    <a:pt x="611" y="955"/>
                  </a:lnTo>
                  <a:lnTo>
                    <a:pt x="447" y="967"/>
                  </a:lnTo>
                  <a:lnTo>
                    <a:pt x="285" y="980"/>
                  </a:lnTo>
                  <a:close/>
                  <a:moveTo>
                    <a:pt x="323" y="890"/>
                  </a:moveTo>
                  <a:lnTo>
                    <a:pt x="472" y="878"/>
                  </a:lnTo>
                  <a:lnTo>
                    <a:pt x="620" y="867"/>
                  </a:lnTo>
                  <a:lnTo>
                    <a:pt x="769" y="856"/>
                  </a:lnTo>
                  <a:lnTo>
                    <a:pt x="917" y="845"/>
                  </a:lnTo>
                  <a:lnTo>
                    <a:pt x="1066" y="834"/>
                  </a:lnTo>
                  <a:lnTo>
                    <a:pt x="1214" y="823"/>
                  </a:lnTo>
                  <a:lnTo>
                    <a:pt x="1363" y="811"/>
                  </a:lnTo>
                  <a:lnTo>
                    <a:pt x="1511" y="800"/>
                  </a:lnTo>
                  <a:lnTo>
                    <a:pt x="1509" y="791"/>
                  </a:lnTo>
                  <a:lnTo>
                    <a:pt x="1507" y="783"/>
                  </a:lnTo>
                  <a:lnTo>
                    <a:pt x="1506" y="775"/>
                  </a:lnTo>
                  <a:lnTo>
                    <a:pt x="1506" y="767"/>
                  </a:lnTo>
                  <a:lnTo>
                    <a:pt x="1503" y="758"/>
                  </a:lnTo>
                  <a:lnTo>
                    <a:pt x="1502" y="750"/>
                  </a:lnTo>
                  <a:lnTo>
                    <a:pt x="1500" y="742"/>
                  </a:lnTo>
                  <a:lnTo>
                    <a:pt x="1500" y="734"/>
                  </a:lnTo>
                  <a:lnTo>
                    <a:pt x="1350" y="745"/>
                  </a:lnTo>
                  <a:lnTo>
                    <a:pt x="1201" y="756"/>
                  </a:lnTo>
                  <a:lnTo>
                    <a:pt x="1052" y="767"/>
                  </a:lnTo>
                  <a:lnTo>
                    <a:pt x="904" y="779"/>
                  </a:lnTo>
                  <a:lnTo>
                    <a:pt x="755" y="790"/>
                  </a:lnTo>
                  <a:lnTo>
                    <a:pt x="607" y="801"/>
                  </a:lnTo>
                  <a:lnTo>
                    <a:pt x="458" y="812"/>
                  </a:lnTo>
                  <a:lnTo>
                    <a:pt x="311" y="824"/>
                  </a:lnTo>
                  <a:lnTo>
                    <a:pt x="311" y="833"/>
                  </a:lnTo>
                  <a:lnTo>
                    <a:pt x="314" y="841"/>
                  </a:lnTo>
                  <a:lnTo>
                    <a:pt x="314" y="849"/>
                  </a:lnTo>
                  <a:lnTo>
                    <a:pt x="316" y="857"/>
                  </a:lnTo>
                  <a:lnTo>
                    <a:pt x="318" y="866"/>
                  </a:lnTo>
                  <a:lnTo>
                    <a:pt x="319" y="874"/>
                  </a:lnTo>
                  <a:lnTo>
                    <a:pt x="321" y="882"/>
                  </a:lnTo>
                  <a:lnTo>
                    <a:pt x="323" y="890"/>
                  </a:lnTo>
                  <a:close/>
                  <a:moveTo>
                    <a:pt x="360" y="804"/>
                  </a:moveTo>
                  <a:lnTo>
                    <a:pt x="358" y="794"/>
                  </a:lnTo>
                  <a:lnTo>
                    <a:pt x="356" y="786"/>
                  </a:lnTo>
                  <a:lnTo>
                    <a:pt x="355" y="778"/>
                  </a:lnTo>
                  <a:lnTo>
                    <a:pt x="355" y="769"/>
                  </a:lnTo>
                  <a:lnTo>
                    <a:pt x="352" y="761"/>
                  </a:lnTo>
                  <a:lnTo>
                    <a:pt x="351" y="753"/>
                  </a:lnTo>
                  <a:lnTo>
                    <a:pt x="349" y="745"/>
                  </a:lnTo>
                  <a:lnTo>
                    <a:pt x="349" y="738"/>
                  </a:lnTo>
                  <a:lnTo>
                    <a:pt x="481" y="725"/>
                  </a:lnTo>
                  <a:lnTo>
                    <a:pt x="615" y="716"/>
                  </a:lnTo>
                  <a:lnTo>
                    <a:pt x="748" y="705"/>
                  </a:lnTo>
                  <a:lnTo>
                    <a:pt x="883" y="695"/>
                  </a:lnTo>
                  <a:lnTo>
                    <a:pt x="1015" y="684"/>
                  </a:lnTo>
                  <a:lnTo>
                    <a:pt x="1148" y="675"/>
                  </a:lnTo>
                  <a:lnTo>
                    <a:pt x="1282" y="665"/>
                  </a:lnTo>
                  <a:lnTo>
                    <a:pt x="1416" y="655"/>
                  </a:lnTo>
                  <a:lnTo>
                    <a:pt x="1416" y="662"/>
                  </a:lnTo>
                  <a:lnTo>
                    <a:pt x="1419" y="670"/>
                  </a:lnTo>
                  <a:lnTo>
                    <a:pt x="1419" y="679"/>
                  </a:lnTo>
                  <a:lnTo>
                    <a:pt x="1422" y="687"/>
                  </a:lnTo>
                  <a:lnTo>
                    <a:pt x="1422" y="695"/>
                  </a:lnTo>
                  <a:lnTo>
                    <a:pt x="1425" y="705"/>
                  </a:lnTo>
                  <a:lnTo>
                    <a:pt x="1425" y="713"/>
                  </a:lnTo>
                  <a:lnTo>
                    <a:pt x="1427" y="723"/>
                  </a:lnTo>
                  <a:lnTo>
                    <a:pt x="1294" y="731"/>
                  </a:lnTo>
                  <a:lnTo>
                    <a:pt x="1161" y="742"/>
                  </a:lnTo>
                  <a:lnTo>
                    <a:pt x="1027" y="751"/>
                  </a:lnTo>
                  <a:lnTo>
                    <a:pt x="894" y="762"/>
                  </a:lnTo>
                  <a:lnTo>
                    <a:pt x="759" y="772"/>
                  </a:lnTo>
                  <a:lnTo>
                    <a:pt x="627" y="783"/>
                  </a:lnTo>
                  <a:lnTo>
                    <a:pt x="492" y="793"/>
                  </a:lnTo>
                  <a:lnTo>
                    <a:pt x="360" y="804"/>
                  </a:lnTo>
                  <a:close/>
                  <a:moveTo>
                    <a:pt x="400" y="714"/>
                  </a:moveTo>
                  <a:lnTo>
                    <a:pt x="517" y="705"/>
                  </a:lnTo>
                  <a:lnTo>
                    <a:pt x="635" y="695"/>
                  </a:lnTo>
                  <a:lnTo>
                    <a:pt x="754" y="687"/>
                  </a:lnTo>
                  <a:lnTo>
                    <a:pt x="872" y="679"/>
                  </a:lnTo>
                  <a:lnTo>
                    <a:pt x="989" y="669"/>
                  </a:lnTo>
                  <a:lnTo>
                    <a:pt x="1108" y="661"/>
                  </a:lnTo>
                  <a:lnTo>
                    <a:pt x="1225" y="651"/>
                  </a:lnTo>
                  <a:lnTo>
                    <a:pt x="1345" y="643"/>
                  </a:lnTo>
                  <a:lnTo>
                    <a:pt x="1342" y="633"/>
                  </a:lnTo>
                  <a:lnTo>
                    <a:pt x="1341" y="625"/>
                  </a:lnTo>
                  <a:lnTo>
                    <a:pt x="1339" y="617"/>
                  </a:lnTo>
                  <a:lnTo>
                    <a:pt x="1338" y="609"/>
                  </a:lnTo>
                  <a:lnTo>
                    <a:pt x="1335" y="600"/>
                  </a:lnTo>
                  <a:lnTo>
                    <a:pt x="1335" y="592"/>
                  </a:lnTo>
                  <a:lnTo>
                    <a:pt x="1333" y="584"/>
                  </a:lnTo>
                  <a:lnTo>
                    <a:pt x="1333" y="576"/>
                  </a:lnTo>
                  <a:lnTo>
                    <a:pt x="1214" y="584"/>
                  </a:lnTo>
                  <a:lnTo>
                    <a:pt x="1096" y="592"/>
                  </a:lnTo>
                  <a:lnTo>
                    <a:pt x="978" y="602"/>
                  </a:lnTo>
                  <a:lnTo>
                    <a:pt x="861" y="611"/>
                  </a:lnTo>
                  <a:lnTo>
                    <a:pt x="743" y="620"/>
                  </a:lnTo>
                  <a:lnTo>
                    <a:pt x="624" y="629"/>
                  </a:lnTo>
                  <a:lnTo>
                    <a:pt x="506" y="639"/>
                  </a:lnTo>
                  <a:lnTo>
                    <a:pt x="389" y="648"/>
                  </a:lnTo>
                  <a:lnTo>
                    <a:pt x="389" y="657"/>
                  </a:lnTo>
                  <a:lnTo>
                    <a:pt x="391" y="665"/>
                  </a:lnTo>
                  <a:lnTo>
                    <a:pt x="392" y="673"/>
                  </a:lnTo>
                  <a:lnTo>
                    <a:pt x="395" y="681"/>
                  </a:lnTo>
                  <a:lnTo>
                    <a:pt x="395" y="690"/>
                  </a:lnTo>
                  <a:lnTo>
                    <a:pt x="396" y="698"/>
                  </a:lnTo>
                  <a:lnTo>
                    <a:pt x="398" y="706"/>
                  </a:lnTo>
                  <a:lnTo>
                    <a:pt x="400" y="714"/>
                  </a:lnTo>
                  <a:close/>
                  <a:moveTo>
                    <a:pt x="439" y="625"/>
                  </a:moveTo>
                  <a:lnTo>
                    <a:pt x="436" y="617"/>
                  </a:lnTo>
                  <a:lnTo>
                    <a:pt x="435" y="609"/>
                  </a:lnTo>
                  <a:lnTo>
                    <a:pt x="433" y="600"/>
                  </a:lnTo>
                  <a:lnTo>
                    <a:pt x="432" y="592"/>
                  </a:lnTo>
                  <a:lnTo>
                    <a:pt x="429" y="584"/>
                  </a:lnTo>
                  <a:lnTo>
                    <a:pt x="429" y="576"/>
                  </a:lnTo>
                  <a:lnTo>
                    <a:pt x="426" y="567"/>
                  </a:lnTo>
                  <a:lnTo>
                    <a:pt x="426" y="559"/>
                  </a:lnTo>
                  <a:lnTo>
                    <a:pt x="528" y="551"/>
                  </a:lnTo>
                  <a:lnTo>
                    <a:pt x="631" y="543"/>
                  </a:lnTo>
                  <a:lnTo>
                    <a:pt x="734" y="534"/>
                  </a:lnTo>
                  <a:lnTo>
                    <a:pt x="838" y="527"/>
                  </a:lnTo>
                  <a:lnTo>
                    <a:pt x="941" y="519"/>
                  </a:lnTo>
                  <a:lnTo>
                    <a:pt x="1044" y="511"/>
                  </a:lnTo>
                  <a:lnTo>
                    <a:pt x="1147" y="503"/>
                  </a:lnTo>
                  <a:lnTo>
                    <a:pt x="1250" y="496"/>
                  </a:lnTo>
                  <a:lnTo>
                    <a:pt x="1250" y="504"/>
                  </a:lnTo>
                  <a:lnTo>
                    <a:pt x="1251" y="512"/>
                  </a:lnTo>
                  <a:lnTo>
                    <a:pt x="1253" y="521"/>
                  </a:lnTo>
                  <a:lnTo>
                    <a:pt x="1256" y="529"/>
                  </a:lnTo>
                  <a:lnTo>
                    <a:pt x="1256" y="537"/>
                  </a:lnTo>
                  <a:lnTo>
                    <a:pt x="1258" y="545"/>
                  </a:lnTo>
                  <a:lnTo>
                    <a:pt x="1260" y="554"/>
                  </a:lnTo>
                  <a:lnTo>
                    <a:pt x="1262" y="563"/>
                  </a:lnTo>
                  <a:lnTo>
                    <a:pt x="1159" y="570"/>
                  </a:lnTo>
                  <a:lnTo>
                    <a:pt x="1056" y="578"/>
                  </a:lnTo>
                  <a:lnTo>
                    <a:pt x="953" y="585"/>
                  </a:lnTo>
                  <a:lnTo>
                    <a:pt x="850" y="593"/>
                  </a:lnTo>
                  <a:lnTo>
                    <a:pt x="747" y="600"/>
                  </a:lnTo>
                  <a:lnTo>
                    <a:pt x="644" y="609"/>
                  </a:lnTo>
                  <a:lnTo>
                    <a:pt x="541" y="617"/>
                  </a:lnTo>
                  <a:lnTo>
                    <a:pt x="439" y="625"/>
                  </a:lnTo>
                  <a:close/>
                  <a:moveTo>
                    <a:pt x="479" y="538"/>
                  </a:moveTo>
                  <a:lnTo>
                    <a:pt x="565" y="530"/>
                  </a:lnTo>
                  <a:lnTo>
                    <a:pt x="652" y="523"/>
                  </a:lnTo>
                  <a:lnTo>
                    <a:pt x="740" y="516"/>
                  </a:lnTo>
                  <a:lnTo>
                    <a:pt x="828" y="511"/>
                  </a:lnTo>
                  <a:lnTo>
                    <a:pt x="915" y="503"/>
                  </a:lnTo>
                  <a:lnTo>
                    <a:pt x="1003" y="497"/>
                  </a:lnTo>
                  <a:lnTo>
                    <a:pt x="1091" y="489"/>
                  </a:lnTo>
                  <a:lnTo>
                    <a:pt x="1180" y="483"/>
                  </a:lnTo>
                  <a:lnTo>
                    <a:pt x="1177" y="474"/>
                  </a:lnTo>
                  <a:lnTo>
                    <a:pt x="1176" y="466"/>
                  </a:lnTo>
                  <a:lnTo>
                    <a:pt x="1174" y="457"/>
                  </a:lnTo>
                  <a:lnTo>
                    <a:pt x="1173" y="449"/>
                  </a:lnTo>
                  <a:lnTo>
                    <a:pt x="1172" y="441"/>
                  </a:lnTo>
                  <a:lnTo>
                    <a:pt x="1170" y="433"/>
                  </a:lnTo>
                  <a:lnTo>
                    <a:pt x="1169" y="424"/>
                  </a:lnTo>
                  <a:lnTo>
                    <a:pt x="1169" y="417"/>
                  </a:lnTo>
                  <a:lnTo>
                    <a:pt x="1080" y="423"/>
                  </a:lnTo>
                  <a:lnTo>
                    <a:pt x="992" y="430"/>
                  </a:lnTo>
                  <a:lnTo>
                    <a:pt x="904" y="435"/>
                  </a:lnTo>
                  <a:lnTo>
                    <a:pt x="817" y="444"/>
                  </a:lnTo>
                  <a:lnTo>
                    <a:pt x="729" y="450"/>
                  </a:lnTo>
                  <a:lnTo>
                    <a:pt x="641" y="457"/>
                  </a:lnTo>
                  <a:lnTo>
                    <a:pt x="553" y="464"/>
                  </a:lnTo>
                  <a:lnTo>
                    <a:pt x="466" y="472"/>
                  </a:lnTo>
                  <a:lnTo>
                    <a:pt x="466" y="479"/>
                  </a:lnTo>
                  <a:lnTo>
                    <a:pt x="469" y="488"/>
                  </a:lnTo>
                  <a:lnTo>
                    <a:pt x="469" y="496"/>
                  </a:lnTo>
                  <a:lnTo>
                    <a:pt x="472" y="504"/>
                  </a:lnTo>
                  <a:lnTo>
                    <a:pt x="473" y="512"/>
                  </a:lnTo>
                  <a:lnTo>
                    <a:pt x="475" y="521"/>
                  </a:lnTo>
                  <a:lnTo>
                    <a:pt x="476" y="529"/>
                  </a:lnTo>
                  <a:lnTo>
                    <a:pt x="479" y="538"/>
                  </a:lnTo>
                  <a:close/>
                  <a:moveTo>
                    <a:pt x="516" y="449"/>
                  </a:moveTo>
                  <a:lnTo>
                    <a:pt x="513" y="439"/>
                  </a:lnTo>
                  <a:lnTo>
                    <a:pt x="512" y="431"/>
                  </a:lnTo>
                  <a:lnTo>
                    <a:pt x="510" y="423"/>
                  </a:lnTo>
                  <a:lnTo>
                    <a:pt x="510" y="415"/>
                  </a:lnTo>
                  <a:lnTo>
                    <a:pt x="508" y="406"/>
                  </a:lnTo>
                  <a:lnTo>
                    <a:pt x="506" y="398"/>
                  </a:lnTo>
                  <a:lnTo>
                    <a:pt x="505" y="390"/>
                  </a:lnTo>
                  <a:lnTo>
                    <a:pt x="505" y="383"/>
                  </a:lnTo>
                  <a:lnTo>
                    <a:pt x="576" y="376"/>
                  </a:lnTo>
                  <a:lnTo>
                    <a:pt x="649" y="371"/>
                  </a:lnTo>
                  <a:lnTo>
                    <a:pt x="721" y="365"/>
                  </a:lnTo>
                  <a:lnTo>
                    <a:pt x="795" y="360"/>
                  </a:lnTo>
                  <a:lnTo>
                    <a:pt x="866" y="353"/>
                  </a:lnTo>
                  <a:lnTo>
                    <a:pt x="939" y="349"/>
                  </a:lnTo>
                  <a:lnTo>
                    <a:pt x="1011" y="342"/>
                  </a:lnTo>
                  <a:lnTo>
                    <a:pt x="1085" y="338"/>
                  </a:lnTo>
                  <a:lnTo>
                    <a:pt x="1085" y="345"/>
                  </a:lnTo>
                  <a:lnTo>
                    <a:pt x="1086" y="353"/>
                  </a:lnTo>
                  <a:lnTo>
                    <a:pt x="1088" y="361"/>
                  </a:lnTo>
                  <a:lnTo>
                    <a:pt x="1091" y="369"/>
                  </a:lnTo>
                  <a:lnTo>
                    <a:pt x="1091" y="378"/>
                  </a:lnTo>
                  <a:lnTo>
                    <a:pt x="1092" y="386"/>
                  </a:lnTo>
                  <a:lnTo>
                    <a:pt x="1093" y="394"/>
                  </a:lnTo>
                  <a:lnTo>
                    <a:pt x="1096" y="404"/>
                  </a:lnTo>
                  <a:lnTo>
                    <a:pt x="1022" y="408"/>
                  </a:lnTo>
                  <a:lnTo>
                    <a:pt x="950" y="415"/>
                  </a:lnTo>
                  <a:lnTo>
                    <a:pt x="877" y="419"/>
                  </a:lnTo>
                  <a:lnTo>
                    <a:pt x="806" y="426"/>
                  </a:lnTo>
                  <a:lnTo>
                    <a:pt x="732" y="431"/>
                  </a:lnTo>
                  <a:lnTo>
                    <a:pt x="660" y="437"/>
                  </a:lnTo>
                  <a:lnTo>
                    <a:pt x="587" y="442"/>
                  </a:lnTo>
                  <a:lnTo>
                    <a:pt x="516" y="449"/>
                  </a:lnTo>
                  <a:close/>
                  <a:moveTo>
                    <a:pt x="556" y="360"/>
                  </a:moveTo>
                  <a:lnTo>
                    <a:pt x="612" y="354"/>
                  </a:lnTo>
                  <a:lnTo>
                    <a:pt x="668" y="350"/>
                  </a:lnTo>
                  <a:lnTo>
                    <a:pt x="726" y="346"/>
                  </a:lnTo>
                  <a:lnTo>
                    <a:pt x="784" y="342"/>
                  </a:lnTo>
                  <a:lnTo>
                    <a:pt x="840" y="336"/>
                  </a:lnTo>
                  <a:lnTo>
                    <a:pt x="898" y="332"/>
                  </a:lnTo>
                  <a:lnTo>
                    <a:pt x="954" y="328"/>
                  </a:lnTo>
                  <a:lnTo>
                    <a:pt x="1012" y="324"/>
                  </a:lnTo>
                  <a:lnTo>
                    <a:pt x="1009" y="314"/>
                  </a:lnTo>
                  <a:lnTo>
                    <a:pt x="1009" y="306"/>
                  </a:lnTo>
                  <a:lnTo>
                    <a:pt x="1007" y="298"/>
                  </a:lnTo>
                  <a:lnTo>
                    <a:pt x="1007" y="290"/>
                  </a:lnTo>
                  <a:lnTo>
                    <a:pt x="1004" y="281"/>
                  </a:lnTo>
                  <a:lnTo>
                    <a:pt x="1004" y="273"/>
                  </a:lnTo>
                  <a:lnTo>
                    <a:pt x="1001" y="265"/>
                  </a:lnTo>
                  <a:lnTo>
                    <a:pt x="1001" y="258"/>
                  </a:lnTo>
                  <a:lnTo>
                    <a:pt x="943" y="262"/>
                  </a:lnTo>
                  <a:lnTo>
                    <a:pt x="887" y="266"/>
                  </a:lnTo>
                  <a:lnTo>
                    <a:pt x="829" y="270"/>
                  </a:lnTo>
                  <a:lnTo>
                    <a:pt x="773" y="276"/>
                  </a:lnTo>
                  <a:lnTo>
                    <a:pt x="715" y="280"/>
                  </a:lnTo>
                  <a:lnTo>
                    <a:pt x="657" y="284"/>
                  </a:lnTo>
                  <a:lnTo>
                    <a:pt x="601" y="288"/>
                  </a:lnTo>
                  <a:lnTo>
                    <a:pt x="545" y="294"/>
                  </a:lnTo>
                  <a:lnTo>
                    <a:pt x="545" y="302"/>
                  </a:lnTo>
                  <a:lnTo>
                    <a:pt x="546" y="310"/>
                  </a:lnTo>
                  <a:lnTo>
                    <a:pt x="547" y="319"/>
                  </a:lnTo>
                  <a:lnTo>
                    <a:pt x="550" y="327"/>
                  </a:lnTo>
                  <a:lnTo>
                    <a:pt x="550" y="335"/>
                  </a:lnTo>
                  <a:lnTo>
                    <a:pt x="552" y="343"/>
                  </a:lnTo>
                  <a:lnTo>
                    <a:pt x="553" y="351"/>
                  </a:lnTo>
                  <a:lnTo>
                    <a:pt x="556" y="360"/>
                  </a:lnTo>
                  <a:close/>
                  <a:moveTo>
                    <a:pt x="594" y="273"/>
                  </a:moveTo>
                  <a:lnTo>
                    <a:pt x="591" y="264"/>
                  </a:lnTo>
                  <a:lnTo>
                    <a:pt x="590" y="255"/>
                  </a:lnTo>
                  <a:lnTo>
                    <a:pt x="589" y="247"/>
                  </a:lnTo>
                  <a:lnTo>
                    <a:pt x="587" y="239"/>
                  </a:lnTo>
                  <a:lnTo>
                    <a:pt x="585" y="231"/>
                  </a:lnTo>
                  <a:lnTo>
                    <a:pt x="585" y="222"/>
                  </a:lnTo>
                  <a:lnTo>
                    <a:pt x="582" y="214"/>
                  </a:lnTo>
                  <a:lnTo>
                    <a:pt x="582" y="207"/>
                  </a:lnTo>
                  <a:lnTo>
                    <a:pt x="623" y="203"/>
                  </a:lnTo>
                  <a:lnTo>
                    <a:pt x="666" y="199"/>
                  </a:lnTo>
                  <a:lnTo>
                    <a:pt x="708" y="195"/>
                  </a:lnTo>
                  <a:lnTo>
                    <a:pt x="751" y="192"/>
                  </a:lnTo>
                  <a:lnTo>
                    <a:pt x="792" y="188"/>
                  </a:lnTo>
                  <a:lnTo>
                    <a:pt x="835" y="185"/>
                  </a:lnTo>
                  <a:lnTo>
                    <a:pt x="877" y="181"/>
                  </a:lnTo>
                  <a:lnTo>
                    <a:pt x="920" y="178"/>
                  </a:lnTo>
                  <a:lnTo>
                    <a:pt x="920" y="187"/>
                  </a:lnTo>
                  <a:lnTo>
                    <a:pt x="921" y="195"/>
                  </a:lnTo>
                  <a:lnTo>
                    <a:pt x="923" y="203"/>
                  </a:lnTo>
                  <a:lnTo>
                    <a:pt x="924" y="211"/>
                  </a:lnTo>
                  <a:lnTo>
                    <a:pt x="926" y="220"/>
                  </a:lnTo>
                  <a:lnTo>
                    <a:pt x="927" y="228"/>
                  </a:lnTo>
                  <a:lnTo>
                    <a:pt x="928" y="236"/>
                  </a:lnTo>
                  <a:lnTo>
                    <a:pt x="930" y="244"/>
                  </a:lnTo>
                  <a:lnTo>
                    <a:pt x="887" y="247"/>
                  </a:lnTo>
                  <a:lnTo>
                    <a:pt x="846" y="251"/>
                  </a:lnTo>
                  <a:lnTo>
                    <a:pt x="803" y="254"/>
                  </a:lnTo>
                  <a:lnTo>
                    <a:pt x="762" y="258"/>
                  </a:lnTo>
                  <a:lnTo>
                    <a:pt x="719" y="261"/>
                  </a:lnTo>
                  <a:lnTo>
                    <a:pt x="677" y="265"/>
                  </a:lnTo>
                  <a:lnTo>
                    <a:pt x="635" y="269"/>
                  </a:lnTo>
                  <a:lnTo>
                    <a:pt x="594" y="273"/>
                  </a:lnTo>
                  <a:close/>
                  <a:moveTo>
                    <a:pt x="631" y="184"/>
                  </a:moveTo>
                  <a:lnTo>
                    <a:pt x="657" y="181"/>
                  </a:lnTo>
                  <a:lnTo>
                    <a:pt x="685" y="178"/>
                  </a:lnTo>
                  <a:lnTo>
                    <a:pt x="711" y="176"/>
                  </a:lnTo>
                  <a:lnTo>
                    <a:pt x="739" y="174"/>
                  </a:lnTo>
                  <a:lnTo>
                    <a:pt x="765" y="171"/>
                  </a:lnTo>
                  <a:lnTo>
                    <a:pt x="792" y="169"/>
                  </a:lnTo>
                  <a:lnTo>
                    <a:pt x="820" y="166"/>
                  </a:lnTo>
                  <a:lnTo>
                    <a:pt x="847" y="165"/>
                  </a:lnTo>
                  <a:lnTo>
                    <a:pt x="844" y="156"/>
                  </a:lnTo>
                  <a:lnTo>
                    <a:pt x="844" y="148"/>
                  </a:lnTo>
                  <a:lnTo>
                    <a:pt x="842" y="140"/>
                  </a:lnTo>
                  <a:lnTo>
                    <a:pt x="842" y="132"/>
                  </a:lnTo>
                  <a:lnTo>
                    <a:pt x="839" y="123"/>
                  </a:lnTo>
                  <a:lnTo>
                    <a:pt x="839" y="115"/>
                  </a:lnTo>
                  <a:lnTo>
                    <a:pt x="836" y="107"/>
                  </a:lnTo>
                  <a:lnTo>
                    <a:pt x="836" y="99"/>
                  </a:lnTo>
                  <a:lnTo>
                    <a:pt x="809" y="100"/>
                  </a:lnTo>
                  <a:lnTo>
                    <a:pt x="783" y="103"/>
                  </a:lnTo>
                  <a:lnTo>
                    <a:pt x="755" y="104"/>
                  </a:lnTo>
                  <a:lnTo>
                    <a:pt x="729" y="108"/>
                  </a:lnTo>
                  <a:lnTo>
                    <a:pt x="701" y="110"/>
                  </a:lnTo>
                  <a:lnTo>
                    <a:pt x="675" y="112"/>
                  </a:lnTo>
                  <a:lnTo>
                    <a:pt x="648" y="115"/>
                  </a:lnTo>
                  <a:lnTo>
                    <a:pt x="622" y="118"/>
                  </a:lnTo>
                  <a:lnTo>
                    <a:pt x="622" y="126"/>
                  </a:lnTo>
                  <a:lnTo>
                    <a:pt x="623" y="134"/>
                  </a:lnTo>
                  <a:lnTo>
                    <a:pt x="624" y="143"/>
                  </a:lnTo>
                  <a:lnTo>
                    <a:pt x="626" y="151"/>
                  </a:lnTo>
                  <a:lnTo>
                    <a:pt x="627" y="159"/>
                  </a:lnTo>
                  <a:lnTo>
                    <a:pt x="629" y="167"/>
                  </a:lnTo>
                  <a:lnTo>
                    <a:pt x="630" y="176"/>
                  </a:lnTo>
                  <a:lnTo>
                    <a:pt x="631" y="184"/>
                  </a:lnTo>
                  <a:close/>
                  <a:moveTo>
                    <a:pt x="662" y="34"/>
                  </a:moveTo>
                  <a:lnTo>
                    <a:pt x="755" y="23"/>
                  </a:lnTo>
                  <a:lnTo>
                    <a:pt x="751" y="0"/>
                  </a:lnTo>
                  <a:lnTo>
                    <a:pt x="659" y="11"/>
                  </a:lnTo>
                  <a:lnTo>
                    <a:pt x="662" y="34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14" name="Freeform 43"/>
            <p:cNvSpPr>
              <a:spLocks/>
            </p:cNvSpPr>
            <p:nvPr/>
          </p:nvSpPr>
          <p:spPr bwMode="auto">
            <a:xfrm>
              <a:off x="-283" y="2880"/>
              <a:ext cx="220" cy="42"/>
            </a:xfrm>
            <a:custGeom>
              <a:avLst/>
              <a:gdLst>
                <a:gd name="T0" fmla="*/ 3 w 220"/>
                <a:gd name="T1" fmla="*/ 42 h 42"/>
                <a:gd name="T2" fmla="*/ 29 w 220"/>
                <a:gd name="T3" fmla="*/ 39 h 42"/>
                <a:gd name="T4" fmla="*/ 56 w 220"/>
                <a:gd name="T5" fmla="*/ 36 h 42"/>
                <a:gd name="T6" fmla="*/ 82 w 220"/>
                <a:gd name="T7" fmla="*/ 33 h 42"/>
                <a:gd name="T8" fmla="*/ 111 w 220"/>
                <a:gd name="T9" fmla="*/ 32 h 42"/>
                <a:gd name="T10" fmla="*/ 137 w 220"/>
                <a:gd name="T11" fmla="*/ 29 h 42"/>
                <a:gd name="T12" fmla="*/ 165 w 220"/>
                <a:gd name="T13" fmla="*/ 28 h 42"/>
                <a:gd name="T14" fmla="*/ 191 w 220"/>
                <a:gd name="T15" fmla="*/ 25 h 42"/>
                <a:gd name="T16" fmla="*/ 220 w 220"/>
                <a:gd name="T17" fmla="*/ 24 h 42"/>
                <a:gd name="T18" fmla="*/ 216 w 220"/>
                <a:gd name="T19" fmla="*/ 11 h 42"/>
                <a:gd name="T20" fmla="*/ 213 w 220"/>
                <a:gd name="T21" fmla="*/ 0 h 42"/>
                <a:gd name="T22" fmla="*/ 186 w 220"/>
                <a:gd name="T23" fmla="*/ 2 h 42"/>
                <a:gd name="T24" fmla="*/ 159 w 220"/>
                <a:gd name="T25" fmla="*/ 4 h 42"/>
                <a:gd name="T26" fmla="*/ 132 w 220"/>
                <a:gd name="T27" fmla="*/ 7 h 42"/>
                <a:gd name="T28" fmla="*/ 106 w 220"/>
                <a:gd name="T29" fmla="*/ 10 h 42"/>
                <a:gd name="T30" fmla="*/ 78 w 220"/>
                <a:gd name="T31" fmla="*/ 11 h 42"/>
                <a:gd name="T32" fmla="*/ 52 w 220"/>
                <a:gd name="T33" fmla="*/ 15 h 42"/>
                <a:gd name="T34" fmla="*/ 26 w 220"/>
                <a:gd name="T35" fmla="*/ 17 h 42"/>
                <a:gd name="T36" fmla="*/ 0 w 220"/>
                <a:gd name="T37" fmla="*/ 21 h 42"/>
                <a:gd name="T38" fmla="*/ 1 w 220"/>
                <a:gd name="T39" fmla="*/ 31 h 42"/>
                <a:gd name="T40" fmla="*/ 3 w 220"/>
                <a:gd name="T41" fmla="*/ 42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20"/>
                <a:gd name="T64" fmla="*/ 0 h 42"/>
                <a:gd name="T65" fmla="*/ 220 w 220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20" h="42">
                  <a:moveTo>
                    <a:pt x="3" y="42"/>
                  </a:moveTo>
                  <a:lnTo>
                    <a:pt x="29" y="39"/>
                  </a:lnTo>
                  <a:lnTo>
                    <a:pt x="56" y="36"/>
                  </a:lnTo>
                  <a:lnTo>
                    <a:pt x="82" y="33"/>
                  </a:lnTo>
                  <a:lnTo>
                    <a:pt x="111" y="32"/>
                  </a:lnTo>
                  <a:lnTo>
                    <a:pt x="137" y="29"/>
                  </a:lnTo>
                  <a:lnTo>
                    <a:pt x="165" y="28"/>
                  </a:lnTo>
                  <a:lnTo>
                    <a:pt x="191" y="25"/>
                  </a:lnTo>
                  <a:lnTo>
                    <a:pt x="220" y="24"/>
                  </a:lnTo>
                  <a:lnTo>
                    <a:pt x="216" y="11"/>
                  </a:lnTo>
                  <a:lnTo>
                    <a:pt x="213" y="0"/>
                  </a:lnTo>
                  <a:lnTo>
                    <a:pt x="186" y="2"/>
                  </a:lnTo>
                  <a:lnTo>
                    <a:pt x="159" y="4"/>
                  </a:lnTo>
                  <a:lnTo>
                    <a:pt x="132" y="7"/>
                  </a:lnTo>
                  <a:lnTo>
                    <a:pt x="106" y="10"/>
                  </a:lnTo>
                  <a:lnTo>
                    <a:pt x="78" y="11"/>
                  </a:lnTo>
                  <a:lnTo>
                    <a:pt x="52" y="15"/>
                  </a:lnTo>
                  <a:lnTo>
                    <a:pt x="26" y="17"/>
                  </a:lnTo>
                  <a:lnTo>
                    <a:pt x="0" y="21"/>
                  </a:lnTo>
                  <a:lnTo>
                    <a:pt x="1" y="31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15" name="Freeform 44"/>
            <p:cNvSpPr>
              <a:spLocks/>
            </p:cNvSpPr>
            <p:nvPr/>
          </p:nvSpPr>
          <p:spPr bwMode="auto">
            <a:xfrm>
              <a:off x="-322" y="2960"/>
              <a:ext cx="340" cy="51"/>
            </a:xfrm>
            <a:custGeom>
              <a:avLst/>
              <a:gdLst>
                <a:gd name="T0" fmla="*/ 5 w 340"/>
                <a:gd name="T1" fmla="*/ 51 h 51"/>
                <a:gd name="T2" fmla="*/ 46 w 340"/>
                <a:gd name="T3" fmla="*/ 47 h 51"/>
                <a:gd name="T4" fmla="*/ 87 w 340"/>
                <a:gd name="T5" fmla="*/ 43 h 51"/>
                <a:gd name="T6" fmla="*/ 130 w 340"/>
                <a:gd name="T7" fmla="*/ 39 h 51"/>
                <a:gd name="T8" fmla="*/ 172 w 340"/>
                <a:gd name="T9" fmla="*/ 36 h 51"/>
                <a:gd name="T10" fmla="*/ 214 w 340"/>
                <a:gd name="T11" fmla="*/ 32 h 51"/>
                <a:gd name="T12" fmla="*/ 255 w 340"/>
                <a:gd name="T13" fmla="*/ 29 h 51"/>
                <a:gd name="T14" fmla="*/ 297 w 340"/>
                <a:gd name="T15" fmla="*/ 26 h 51"/>
                <a:gd name="T16" fmla="*/ 340 w 340"/>
                <a:gd name="T17" fmla="*/ 23 h 51"/>
                <a:gd name="T18" fmla="*/ 337 w 340"/>
                <a:gd name="T19" fmla="*/ 11 h 51"/>
                <a:gd name="T20" fmla="*/ 335 w 340"/>
                <a:gd name="T21" fmla="*/ 0 h 51"/>
                <a:gd name="T22" fmla="*/ 292 w 340"/>
                <a:gd name="T23" fmla="*/ 3 h 51"/>
                <a:gd name="T24" fmla="*/ 251 w 340"/>
                <a:gd name="T25" fmla="*/ 7 h 51"/>
                <a:gd name="T26" fmla="*/ 208 w 340"/>
                <a:gd name="T27" fmla="*/ 10 h 51"/>
                <a:gd name="T28" fmla="*/ 167 w 340"/>
                <a:gd name="T29" fmla="*/ 14 h 51"/>
                <a:gd name="T30" fmla="*/ 124 w 340"/>
                <a:gd name="T31" fmla="*/ 17 h 51"/>
                <a:gd name="T32" fmla="*/ 83 w 340"/>
                <a:gd name="T33" fmla="*/ 21 h 51"/>
                <a:gd name="T34" fmla="*/ 42 w 340"/>
                <a:gd name="T35" fmla="*/ 25 h 51"/>
                <a:gd name="T36" fmla="*/ 0 w 340"/>
                <a:gd name="T37" fmla="*/ 29 h 51"/>
                <a:gd name="T38" fmla="*/ 0 w 340"/>
                <a:gd name="T39" fmla="*/ 40 h 51"/>
                <a:gd name="T40" fmla="*/ 5 w 340"/>
                <a:gd name="T41" fmla="*/ 51 h 5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0"/>
                <a:gd name="T64" fmla="*/ 0 h 51"/>
                <a:gd name="T65" fmla="*/ 340 w 340"/>
                <a:gd name="T66" fmla="*/ 51 h 5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0" h="51">
                  <a:moveTo>
                    <a:pt x="5" y="51"/>
                  </a:moveTo>
                  <a:lnTo>
                    <a:pt x="46" y="47"/>
                  </a:lnTo>
                  <a:lnTo>
                    <a:pt x="87" y="43"/>
                  </a:lnTo>
                  <a:lnTo>
                    <a:pt x="130" y="39"/>
                  </a:lnTo>
                  <a:lnTo>
                    <a:pt x="172" y="36"/>
                  </a:lnTo>
                  <a:lnTo>
                    <a:pt x="214" y="32"/>
                  </a:lnTo>
                  <a:lnTo>
                    <a:pt x="255" y="29"/>
                  </a:lnTo>
                  <a:lnTo>
                    <a:pt x="297" y="26"/>
                  </a:lnTo>
                  <a:lnTo>
                    <a:pt x="340" y="23"/>
                  </a:lnTo>
                  <a:lnTo>
                    <a:pt x="337" y="11"/>
                  </a:lnTo>
                  <a:lnTo>
                    <a:pt x="335" y="0"/>
                  </a:lnTo>
                  <a:lnTo>
                    <a:pt x="292" y="3"/>
                  </a:lnTo>
                  <a:lnTo>
                    <a:pt x="251" y="7"/>
                  </a:lnTo>
                  <a:lnTo>
                    <a:pt x="208" y="10"/>
                  </a:lnTo>
                  <a:lnTo>
                    <a:pt x="167" y="14"/>
                  </a:lnTo>
                  <a:lnTo>
                    <a:pt x="124" y="17"/>
                  </a:lnTo>
                  <a:lnTo>
                    <a:pt x="83" y="21"/>
                  </a:lnTo>
                  <a:lnTo>
                    <a:pt x="42" y="25"/>
                  </a:lnTo>
                  <a:lnTo>
                    <a:pt x="0" y="29"/>
                  </a:lnTo>
                  <a:lnTo>
                    <a:pt x="0" y="40"/>
                  </a:lnTo>
                  <a:lnTo>
                    <a:pt x="5" y="51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16" name="Freeform 45"/>
            <p:cNvSpPr>
              <a:spLocks/>
            </p:cNvSpPr>
            <p:nvPr/>
          </p:nvSpPr>
          <p:spPr bwMode="auto">
            <a:xfrm>
              <a:off x="-361" y="3040"/>
              <a:ext cx="463" cy="60"/>
            </a:xfrm>
            <a:custGeom>
              <a:avLst/>
              <a:gdLst>
                <a:gd name="T0" fmla="*/ 4 w 463"/>
                <a:gd name="T1" fmla="*/ 60 h 60"/>
                <a:gd name="T2" fmla="*/ 60 w 463"/>
                <a:gd name="T3" fmla="*/ 55 h 60"/>
                <a:gd name="T4" fmla="*/ 118 w 463"/>
                <a:gd name="T5" fmla="*/ 49 h 60"/>
                <a:gd name="T6" fmla="*/ 176 w 463"/>
                <a:gd name="T7" fmla="*/ 45 h 60"/>
                <a:gd name="T8" fmla="*/ 233 w 463"/>
                <a:gd name="T9" fmla="*/ 41 h 60"/>
                <a:gd name="T10" fmla="*/ 290 w 463"/>
                <a:gd name="T11" fmla="*/ 36 h 60"/>
                <a:gd name="T12" fmla="*/ 347 w 463"/>
                <a:gd name="T13" fmla="*/ 31 h 60"/>
                <a:gd name="T14" fmla="*/ 405 w 463"/>
                <a:gd name="T15" fmla="*/ 27 h 60"/>
                <a:gd name="T16" fmla="*/ 463 w 463"/>
                <a:gd name="T17" fmla="*/ 23 h 60"/>
                <a:gd name="T18" fmla="*/ 459 w 463"/>
                <a:gd name="T19" fmla="*/ 11 h 60"/>
                <a:gd name="T20" fmla="*/ 456 w 463"/>
                <a:gd name="T21" fmla="*/ 0 h 60"/>
                <a:gd name="T22" fmla="*/ 398 w 463"/>
                <a:gd name="T23" fmla="*/ 4 h 60"/>
                <a:gd name="T24" fmla="*/ 342 w 463"/>
                <a:gd name="T25" fmla="*/ 9 h 60"/>
                <a:gd name="T26" fmla="*/ 284 w 463"/>
                <a:gd name="T27" fmla="*/ 14 h 60"/>
                <a:gd name="T28" fmla="*/ 228 w 463"/>
                <a:gd name="T29" fmla="*/ 19 h 60"/>
                <a:gd name="T30" fmla="*/ 170 w 463"/>
                <a:gd name="T31" fmla="*/ 23 h 60"/>
                <a:gd name="T32" fmla="*/ 114 w 463"/>
                <a:gd name="T33" fmla="*/ 27 h 60"/>
                <a:gd name="T34" fmla="*/ 56 w 463"/>
                <a:gd name="T35" fmla="*/ 33 h 60"/>
                <a:gd name="T36" fmla="*/ 0 w 463"/>
                <a:gd name="T37" fmla="*/ 38 h 60"/>
                <a:gd name="T38" fmla="*/ 1 w 463"/>
                <a:gd name="T39" fmla="*/ 49 h 60"/>
                <a:gd name="T40" fmla="*/ 4 w 463"/>
                <a:gd name="T41" fmla="*/ 60 h 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63"/>
                <a:gd name="T64" fmla="*/ 0 h 60"/>
                <a:gd name="T65" fmla="*/ 463 w 463"/>
                <a:gd name="T66" fmla="*/ 60 h 6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63" h="60">
                  <a:moveTo>
                    <a:pt x="4" y="60"/>
                  </a:moveTo>
                  <a:lnTo>
                    <a:pt x="60" y="55"/>
                  </a:lnTo>
                  <a:lnTo>
                    <a:pt x="118" y="49"/>
                  </a:lnTo>
                  <a:lnTo>
                    <a:pt x="176" y="45"/>
                  </a:lnTo>
                  <a:lnTo>
                    <a:pt x="233" y="41"/>
                  </a:lnTo>
                  <a:lnTo>
                    <a:pt x="290" y="36"/>
                  </a:lnTo>
                  <a:lnTo>
                    <a:pt x="347" y="31"/>
                  </a:lnTo>
                  <a:lnTo>
                    <a:pt x="405" y="27"/>
                  </a:lnTo>
                  <a:lnTo>
                    <a:pt x="463" y="23"/>
                  </a:lnTo>
                  <a:lnTo>
                    <a:pt x="459" y="11"/>
                  </a:lnTo>
                  <a:lnTo>
                    <a:pt x="456" y="0"/>
                  </a:lnTo>
                  <a:lnTo>
                    <a:pt x="398" y="4"/>
                  </a:lnTo>
                  <a:lnTo>
                    <a:pt x="342" y="9"/>
                  </a:lnTo>
                  <a:lnTo>
                    <a:pt x="284" y="14"/>
                  </a:lnTo>
                  <a:lnTo>
                    <a:pt x="228" y="19"/>
                  </a:lnTo>
                  <a:lnTo>
                    <a:pt x="170" y="23"/>
                  </a:lnTo>
                  <a:lnTo>
                    <a:pt x="114" y="27"/>
                  </a:lnTo>
                  <a:lnTo>
                    <a:pt x="56" y="33"/>
                  </a:lnTo>
                  <a:lnTo>
                    <a:pt x="0" y="38"/>
                  </a:lnTo>
                  <a:lnTo>
                    <a:pt x="1" y="49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17" name="Freeform 46"/>
            <p:cNvSpPr>
              <a:spLocks/>
            </p:cNvSpPr>
            <p:nvPr/>
          </p:nvSpPr>
          <p:spPr bwMode="auto">
            <a:xfrm>
              <a:off x="-399" y="3120"/>
              <a:ext cx="582" cy="68"/>
            </a:xfrm>
            <a:custGeom>
              <a:avLst/>
              <a:gdLst>
                <a:gd name="T0" fmla="*/ 3 w 582"/>
                <a:gd name="T1" fmla="*/ 68 h 68"/>
                <a:gd name="T2" fmla="*/ 75 w 582"/>
                <a:gd name="T3" fmla="*/ 61 h 68"/>
                <a:gd name="T4" fmla="*/ 148 w 582"/>
                <a:gd name="T5" fmla="*/ 56 h 68"/>
                <a:gd name="T6" fmla="*/ 220 w 582"/>
                <a:gd name="T7" fmla="*/ 49 h 68"/>
                <a:gd name="T8" fmla="*/ 293 w 582"/>
                <a:gd name="T9" fmla="*/ 43 h 68"/>
                <a:gd name="T10" fmla="*/ 365 w 582"/>
                <a:gd name="T11" fmla="*/ 37 h 68"/>
                <a:gd name="T12" fmla="*/ 438 w 582"/>
                <a:gd name="T13" fmla="*/ 32 h 68"/>
                <a:gd name="T14" fmla="*/ 509 w 582"/>
                <a:gd name="T15" fmla="*/ 26 h 68"/>
                <a:gd name="T16" fmla="*/ 582 w 582"/>
                <a:gd name="T17" fmla="*/ 22 h 68"/>
                <a:gd name="T18" fmla="*/ 578 w 582"/>
                <a:gd name="T19" fmla="*/ 11 h 68"/>
                <a:gd name="T20" fmla="*/ 577 w 582"/>
                <a:gd name="T21" fmla="*/ 0 h 68"/>
                <a:gd name="T22" fmla="*/ 504 w 582"/>
                <a:gd name="T23" fmla="*/ 4 h 68"/>
                <a:gd name="T24" fmla="*/ 432 w 582"/>
                <a:gd name="T25" fmla="*/ 11 h 68"/>
                <a:gd name="T26" fmla="*/ 359 w 582"/>
                <a:gd name="T27" fmla="*/ 15 h 68"/>
                <a:gd name="T28" fmla="*/ 288 w 582"/>
                <a:gd name="T29" fmla="*/ 22 h 68"/>
                <a:gd name="T30" fmla="*/ 215 w 582"/>
                <a:gd name="T31" fmla="*/ 27 h 68"/>
                <a:gd name="T32" fmla="*/ 143 w 582"/>
                <a:gd name="T33" fmla="*/ 34 h 68"/>
                <a:gd name="T34" fmla="*/ 71 w 582"/>
                <a:gd name="T35" fmla="*/ 39 h 68"/>
                <a:gd name="T36" fmla="*/ 0 w 582"/>
                <a:gd name="T37" fmla="*/ 46 h 68"/>
                <a:gd name="T38" fmla="*/ 0 w 582"/>
                <a:gd name="T39" fmla="*/ 56 h 68"/>
                <a:gd name="T40" fmla="*/ 3 w 582"/>
                <a:gd name="T41" fmla="*/ 68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82"/>
                <a:gd name="T64" fmla="*/ 0 h 68"/>
                <a:gd name="T65" fmla="*/ 582 w 582"/>
                <a:gd name="T66" fmla="*/ 68 h 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82" h="68">
                  <a:moveTo>
                    <a:pt x="3" y="68"/>
                  </a:moveTo>
                  <a:lnTo>
                    <a:pt x="75" y="61"/>
                  </a:lnTo>
                  <a:lnTo>
                    <a:pt x="148" y="56"/>
                  </a:lnTo>
                  <a:lnTo>
                    <a:pt x="220" y="49"/>
                  </a:lnTo>
                  <a:lnTo>
                    <a:pt x="293" y="43"/>
                  </a:lnTo>
                  <a:lnTo>
                    <a:pt x="365" y="37"/>
                  </a:lnTo>
                  <a:lnTo>
                    <a:pt x="438" y="32"/>
                  </a:lnTo>
                  <a:lnTo>
                    <a:pt x="509" y="26"/>
                  </a:lnTo>
                  <a:lnTo>
                    <a:pt x="582" y="22"/>
                  </a:lnTo>
                  <a:lnTo>
                    <a:pt x="578" y="11"/>
                  </a:lnTo>
                  <a:lnTo>
                    <a:pt x="577" y="0"/>
                  </a:lnTo>
                  <a:lnTo>
                    <a:pt x="504" y="4"/>
                  </a:lnTo>
                  <a:lnTo>
                    <a:pt x="432" y="11"/>
                  </a:lnTo>
                  <a:lnTo>
                    <a:pt x="359" y="15"/>
                  </a:lnTo>
                  <a:lnTo>
                    <a:pt x="288" y="22"/>
                  </a:lnTo>
                  <a:lnTo>
                    <a:pt x="215" y="27"/>
                  </a:lnTo>
                  <a:lnTo>
                    <a:pt x="143" y="34"/>
                  </a:lnTo>
                  <a:lnTo>
                    <a:pt x="71" y="39"/>
                  </a:lnTo>
                  <a:lnTo>
                    <a:pt x="0" y="46"/>
                  </a:lnTo>
                  <a:lnTo>
                    <a:pt x="0" y="56"/>
                  </a:lnTo>
                  <a:lnTo>
                    <a:pt x="3" y="68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18" name="Freeform 47"/>
            <p:cNvSpPr>
              <a:spLocks/>
            </p:cNvSpPr>
            <p:nvPr/>
          </p:nvSpPr>
          <p:spPr bwMode="auto">
            <a:xfrm>
              <a:off x="-438" y="3199"/>
              <a:ext cx="705" cy="77"/>
            </a:xfrm>
            <a:custGeom>
              <a:avLst/>
              <a:gdLst>
                <a:gd name="T0" fmla="*/ 2 w 705"/>
                <a:gd name="T1" fmla="*/ 77 h 77"/>
                <a:gd name="T2" fmla="*/ 89 w 705"/>
                <a:gd name="T3" fmla="*/ 69 h 77"/>
                <a:gd name="T4" fmla="*/ 177 w 705"/>
                <a:gd name="T5" fmla="*/ 63 h 77"/>
                <a:gd name="T6" fmla="*/ 265 w 705"/>
                <a:gd name="T7" fmla="*/ 55 h 77"/>
                <a:gd name="T8" fmla="*/ 353 w 705"/>
                <a:gd name="T9" fmla="*/ 50 h 77"/>
                <a:gd name="T10" fmla="*/ 440 w 705"/>
                <a:gd name="T11" fmla="*/ 41 h 77"/>
                <a:gd name="T12" fmla="*/ 529 w 705"/>
                <a:gd name="T13" fmla="*/ 36 h 77"/>
                <a:gd name="T14" fmla="*/ 616 w 705"/>
                <a:gd name="T15" fmla="*/ 28 h 77"/>
                <a:gd name="T16" fmla="*/ 705 w 705"/>
                <a:gd name="T17" fmla="*/ 22 h 77"/>
                <a:gd name="T18" fmla="*/ 701 w 705"/>
                <a:gd name="T19" fmla="*/ 11 h 77"/>
                <a:gd name="T20" fmla="*/ 698 w 705"/>
                <a:gd name="T21" fmla="*/ 0 h 77"/>
                <a:gd name="T22" fmla="*/ 610 w 705"/>
                <a:gd name="T23" fmla="*/ 6 h 77"/>
                <a:gd name="T24" fmla="*/ 522 w 705"/>
                <a:gd name="T25" fmla="*/ 14 h 77"/>
                <a:gd name="T26" fmla="*/ 435 w 705"/>
                <a:gd name="T27" fmla="*/ 19 h 77"/>
                <a:gd name="T28" fmla="*/ 349 w 705"/>
                <a:gd name="T29" fmla="*/ 28 h 77"/>
                <a:gd name="T30" fmla="*/ 261 w 705"/>
                <a:gd name="T31" fmla="*/ 33 h 77"/>
                <a:gd name="T32" fmla="*/ 173 w 705"/>
                <a:gd name="T33" fmla="*/ 41 h 77"/>
                <a:gd name="T34" fmla="*/ 86 w 705"/>
                <a:gd name="T35" fmla="*/ 47 h 77"/>
                <a:gd name="T36" fmla="*/ 0 w 705"/>
                <a:gd name="T37" fmla="*/ 55 h 77"/>
                <a:gd name="T38" fmla="*/ 1 w 705"/>
                <a:gd name="T39" fmla="*/ 66 h 77"/>
                <a:gd name="T40" fmla="*/ 2 w 705"/>
                <a:gd name="T41" fmla="*/ 77 h 7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05"/>
                <a:gd name="T64" fmla="*/ 0 h 77"/>
                <a:gd name="T65" fmla="*/ 705 w 705"/>
                <a:gd name="T66" fmla="*/ 77 h 7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05" h="77">
                  <a:moveTo>
                    <a:pt x="2" y="77"/>
                  </a:moveTo>
                  <a:lnTo>
                    <a:pt x="89" y="69"/>
                  </a:lnTo>
                  <a:lnTo>
                    <a:pt x="177" y="63"/>
                  </a:lnTo>
                  <a:lnTo>
                    <a:pt x="265" y="55"/>
                  </a:lnTo>
                  <a:lnTo>
                    <a:pt x="353" y="50"/>
                  </a:lnTo>
                  <a:lnTo>
                    <a:pt x="440" y="41"/>
                  </a:lnTo>
                  <a:lnTo>
                    <a:pt x="529" y="36"/>
                  </a:lnTo>
                  <a:lnTo>
                    <a:pt x="616" y="28"/>
                  </a:lnTo>
                  <a:lnTo>
                    <a:pt x="705" y="22"/>
                  </a:lnTo>
                  <a:lnTo>
                    <a:pt x="701" y="11"/>
                  </a:lnTo>
                  <a:lnTo>
                    <a:pt x="698" y="0"/>
                  </a:lnTo>
                  <a:lnTo>
                    <a:pt x="610" y="6"/>
                  </a:lnTo>
                  <a:lnTo>
                    <a:pt x="522" y="14"/>
                  </a:lnTo>
                  <a:lnTo>
                    <a:pt x="435" y="19"/>
                  </a:lnTo>
                  <a:lnTo>
                    <a:pt x="349" y="28"/>
                  </a:lnTo>
                  <a:lnTo>
                    <a:pt x="261" y="33"/>
                  </a:lnTo>
                  <a:lnTo>
                    <a:pt x="173" y="41"/>
                  </a:lnTo>
                  <a:lnTo>
                    <a:pt x="86" y="47"/>
                  </a:lnTo>
                  <a:lnTo>
                    <a:pt x="0" y="55"/>
                  </a:lnTo>
                  <a:lnTo>
                    <a:pt x="1" y="66"/>
                  </a:lnTo>
                  <a:lnTo>
                    <a:pt x="2" y="77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19" name="Freeform 48"/>
            <p:cNvSpPr>
              <a:spLocks/>
            </p:cNvSpPr>
            <p:nvPr/>
          </p:nvSpPr>
          <p:spPr bwMode="auto">
            <a:xfrm>
              <a:off x="-477" y="3279"/>
              <a:ext cx="826" cy="85"/>
            </a:xfrm>
            <a:custGeom>
              <a:avLst/>
              <a:gdLst>
                <a:gd name="T0" fmla="*/ 1 w 826"/>
                <a:gd name="T1" fmla="*/ 85 h 85"/>
                <a:gd name="T2" fmla="*/ 105 w 826"/>
                <a:gd name="T3" fmla="*/ 77 h 85"/>
                <a:gd name="T4" fmla="*/ 208 w 826"/>
                <a:gd name="T5" fmla="*/ 69 h 85"/>
                <a:gd name="T6" fmla="*/ 311 w 826"/>
                <a:gd name="T7" fmla="*/ 60 h 85"/>
                <a:gd name="T8" fmla="*/ 414 w 826"/>
                <a:gd name="T9" fmla="*/ 54 h 85"/>
                <a:gd name="T10" fmla="*/ 517 w 826"/>
                <a:gd name="T11" fmla="*/ 45 h 85"/>
                <a:gd name="T12" fmla="*/ 620 w 826"/>
                <a:gd name="T13" fmla="*/ 37 h 85"/>
                <a:gd name="T14" fmla="*/ 723 w 826"/>
                <a:gd name="T15" fmla="*/ 29 h 85"/>
                <a:gd name="T16" fmla="*/ 826 w 826"/>
                <a:gd name="T17" fmla="*/ 22 h 85"/>
                <a:gd name="T18" fmla="*/ 822 w 826"/>
                <a:gd name="T19" fmla="*/ 11 h 85"/>
                <a:gd name="T20" fmla="*/ 820 w 826"/>
                <a:gd name="T21" fmla="*/ 0 h 85"/>
                <a:gd name="T22" fmla="*/ 716 w 826"/>
                <a:gd name="T23" fmla="*/ 7 h 85"/>
                <a:gd name="T24" fmla="*/ 613 w 826"/>
                <a:gd name="T25" fmla="*/ 15 h 85"/>
                <a:gd name="T26" fmla="*/ 512 w 826"/>
                <a:gd name="T27" fmla="*/ 23 h 85"/>
                <a:gd name="T28" fmla="*/ 410 w 826"/>
                <a:gd name="T29" fmla="*/ 32 h 85"/>
                <a:gd name="T30" fmla="*/ 307 w 826"/>
                <a:gd name="T31" fmla="*/ 40 h 85"/>
                <a:gd name="T32" fmla="*/ 204 w 826"/>
                <a:gd name="T33" fmla="*/ 48 h 85"/>
                <a:gd name="T34" fmla="*/ 102 w 826"/>
                <a:gd name="T35" fmla="*/ 56 h 85"/>
                <a:gd name="T36" fmla="*/ 0 w 826"/>
                <a:gd name="T37" fmla="*/ 65 h 85"/>
                <a:gd name="T38" fmla="*/ 0 w 826"/>
                <a:gd name="T39" fmla="*/ 74 h 85"/>
                <a:gd name="T40" fmla="*/ 1 w 826"/>
                <a:gd name="T41" fmla="*/ 85 h 8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26"/>
                <a:gd name="T64" fmla="*/ 0 h 85"/>
                <a:gd name="T65" fmla="*/ 826 w 826"/>
                <a:gd name="T66" fmla="*/ 85 h 8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26" h="85">
                  <a:moveTo>
                    <a:pt x="1" y="85"/>
                  </a:moveTo>
                  <a:lnTo>
                    <a:pt x="105" y="77"/>
                  </a:lnTo>
                  <a:lnTo>
                    <a:pt x="208" y="69"/>
                  </a:lnTo>
                  <a:lnTo>
                    <a:pt x="311" y="60"/>
                  </a:lnTo>
                  <a:lnTo>
                    <a:pt x="414" y="54"/>
                  </a:lnTo>
                  <a:lnTo>
                    <a:pt x="517" y="45"/>
                  </a:lnTo>
                  <a:lnTo>
                    <a:pt x="620" y="37"/>
                  </a:lnTo>
                  <a:lnTo>
                    <a:pt x="723" y="29"/>
                  </a:lnTo>
                  <a:lnTo>
                    <a:pt x="826" y="22"/>
                  </a:lnTo>
                  <a:lnTo>
                    <a:pt x="822" y="11"/>
                  </a:lnTo>
                  <a:lnTo>
                    <a:pt x="820" y="0"/>
                  </a:lnTo>
                  <a:lnTo>
                    <a:pt x="716" y="7"/>
                  </a:lnTo>
                  <a:lnTo>
                    <a:pt x="613" y="15"/>
                  </a:lnTo>
                  <a:lnTo>
                    <a:pt x="512" y="23"/>
                  </a:lnTo>
                  <a:lnTo>
                    <a:pt x="410" y="32"/>
                  </a:lnTo>
                  <a:lnTo>
                    <a:pt x="307" y="40"/>
                  </a:lnTo>
                  <a:lnTo>
                    <a:pt x="204" y="48"/>
                  </a:lnTo>
                  <a:lnTo>
                    <a:pt x="102" y="56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1" y="85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20" name="Freeform 49"/>
            <p:cNvSpPr>
              <a:spLocks/>
            </p:cNvSpPr>
            <p:nvPr/>
          </p:nvSpPr>
          <p:spPr bwMode="auto">
            <a:xfrm>
              <a:off x="-515" y="3359"/>
              <a:ext cx="948" cy="95"/>
            </a:xfrm>
            <a:custGeom>
              <a:avLst/>
              <a:gdLst>
                <a:gd name="T0" fmla="*/ 2 w 948"/>
                <a:gd name="T1" fmla="*/ 95 h 95"/>
                <a:gd name="T2" fmla="*/ 119 w 948"/>
                <a:gd name="T3" fmla="*/ 85 h 95"/>
                <a:gd name="T4" fmla="*/ 237 w 948"/>
                <a:gd name="T5" fmla="*/ 75 h 95"/>
                <a:gd name="T6" fmla="*/ 356 w 948"/>
                <a:gd name="T7" fmla="*/ 66 h 95"/>
                <a:gd name="T8" fmla="*/ 474 w 948"/>
                <a:gd name="T9" fmla="*/ 57 h 95"/>
                <a:gd name="T10" fmla="*/ 592 w 948"/>
                <a:gd name="T11" fmla="*/ 48 h 95"/>
                <a:gd name="T12" fmla="*/ 710 w 948"/>
                <a:gd name="T13" fmla="*/ 40 h 95"/>
                <a:gd name="T14" fmla="*/ 829 w 948"/>
                <a:gd name="T15" fmla="*/ 30 h 95"/>
                <a:gd name="T16" fmla="*/ 948 w 948"/>
                <a:gd name="T17" fmla="*/ 22 h 95"/>
                <a:gd name="T18" fmla="*/ 943 w 948"/>
                <a:gd name="T19" fmla="*/ 11 h 95"/>
                <a:gd name="T20" fmla="*/ 939 w 948"/>
                <a:gd name="T21" fmla="*/ 0 h 95"/>
                <a:gd name="T22" fmla="*/ 820 w 948"/>
                <a:gd name="T23" fmla="*/ 8 h 95"/>
                <a:gd name="T24" fmla="*/ 704 w 948"/>
                <a:gd name="T25" fmla="*/ 18 h 95"/>
                <a:gd name="T26" fmla="*/ 585 w 948"/>
                <a:gd name="T27" fmla="*/ 26 h 95"/>
                <a:gd name="T28" fmla="*/ 468 w 948"/>
                <a:gd name="T29" fmla="*/ 35 h 95"/>
                <a:gd name="T30" fmla="*/ 350 w 948"/>
                <a:gd name="T31" fmla="*/ 44 h 95"/>
                <a:gd name="T32" fmla="*/ 233 w 948"/>
                <a:gd name="T33" fmla="*/ 53 h 95"/>
                <a:gd name="T34" fmla="*/ 116 w 948"/>
                <a:gd name="T35" fmla="*/ 63 h 95"/>
                <a:gd name="T36" fmla="*/ 0 w 948"/>
                <a:gd name="T37" fmla="*/ 73 h 95"/>
                <a:gd name="T38" fmla="*/ 0 w 948"/>
                <a:gd name="T39" fmla="*/ 84 h 95"/>
                <a:gd name="T40" fmla="*/ 2 w 948"/>
                <a:gd name="T41" fmla="*/ 95 h 9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8"/>
                <a:gd name="T64" fmla="*/ 0 h 95"/>
                <a:gd name="T65" fmla="*/ 948 w 948"/>
                <a:gd name="T66" fmla="*/ 95 h 9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8" h="95">
                  <a:moveTo>
                    <a:pt x="2" y="95"/>
                  </a:moveTo>
                  <a:lnTo>
                    <a:pt x="119" y="85"/>
                  </a:lnTo>
                  <a:lnTo>
                    <a:pt x="237" y="75"/>
                  </a:lnTo>
                  <a:lnTo>
                    <a:pt x="356" y="66"/>
                  </a:lnTo>
                  <a:lnTo>
                    <a:pt x="474" y="57"/>
                  </a:lnTo>
                  <a:lnTo>
                    <a:pt x="592" y="48"/>
                  </a:lnTo>
                  <a:lnTo>
                    <a:pt x="710" y="40"/>
                  </a:lnTo>
                  <a:lnTo>
                    <a:pt x="829" y="30"/>
                  </a:lnTo>
                  <a:lnTo>
                    <a:pt x="948" y="22"/>
                  </a:lnTo>
                  <a:lnTo>
                    <a:pt x="943" y="11"/>
                  </a:lnTo>
                  <a:lnTo>
                    <a:pt x="939" y="0"/>
                  </a:lnTo>
                  <a:lnTo>
                    <a:pt x="820" y="8"/>
                  </a:lnTo>
                  <a:lnTo>
                    <a:pt x="704" y="18"/>
                  </a:lnTo>
                  <a:lnTo>
                    <a:pt x="585" y="26"/>
                  </a:lnTo>
                  <a:lnTo>
                    <a:pt x="468" y="35"/>
                  </a:lnTo>
                  <a:lnTo>
                    <a:pt x="350" y="44"/>
                  </a:lnTo>
                  <a:lnTo>
                    <a:pt x="233" y="53"/>
                  </a:lnTo>
                  <a:lnTo>
                    <a:pt x="116" y="63"/>
                  </a:lnTo>
                  <a:lnTo>
                    <a:pt x="0" y="73"/>
                  </a:lnTo>
                  <a:lnTo>
                    <a:pt x="0" y="84"/>
                  </a:lnTo>
                  <a:lnTo>
                    <a:pt x="2" y="95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21" name="Freeform 50"/>
            <p:cNvSpPr>
              <a:spLocks/>
            </p:cNvSpPr>
            <p:nvPr/>
          </p:nvSpPr>
          <p:spPr bwMode="auto">
            <a:xfrm>
              <a:off x="-555" y="3438"/>
              <a:ext cx="1069" cy="104"/>
            </a:xfrm>
            <a:custGeom>
              <a:avLst/>
              <a:gdLst>
                <a:gd name="T0" fmla="*/ 4 w 1069"/>
                <a:gd name="T1" fmla="*/ 104 h 104"/>
                <a:gd name="T2" fmla="*/ 136 w 1069"/>
                <a:gd name="T3" fmla="*/ 93 h 104"/>
                <a:gd name="T4" fmla="*/ 269 w 1069"/>
                <a:gd name="T5" fmla="*/ 83 h 104"/>
                <a:gd name="T6" fmla="*/ 403 w 1069"/>
                <a:gd name="T7" fmla="*/ 72 h 104"/>
                <a:gd name="T8" fmla="*/ 536 w 1069"/>
                <a:gd name="T9" fmla="*/ 62 h 104"/>
                <a:gd name="T10" fmla="*/ 668 w 1069"/>
                <a:gd name="T11" fmla="*/ 51 h 104"/>
                <a:gd name="T12" fmla="*/ 803 w 1069"/>
                <a:gd name="T13" fmla="*/ 42 h 104"/>
                <a:gd name="T14" fmla="*/ 935 w 1069"/>
                <a:gd name="T15" fmla="*/ 31 h 104"/>
                <a:gd name="T16" fmla="*/ 1069 w 1069"/>
                <a:gd name="T17" fmla="*/ 22 h 104"/>
                <a:gd name="T18" fmla="*/ 1065 w 1069"/>
                <a:gd name="T19" fmla="*/ 11 h 104"/>
                <a:gd name="T20" fmla="*/ 1063 w 1069"/>
                <a:gd name="T21" fmla="*/ 0 h 104"/>
                <a:gd name="T22" fmla="*/ 929 w 1069"/>
                <a:gd name="T23" fmla="*/ 9 h 104"/>
                <a:gd name="T24" fmla="*/ 796 w 1069"/>
                <a:gd name="T25" fmla="*/ 20 h 104"/>
                <a:gd name="T26" fmla="*/ 662 w 1069"/>
                <a:gd name="T27" fmla="*/ 29 h 104"/>
                <a:gd name="T28" fmla="*/ 530 w 1069"/>
                <a:gd name="T29" fmla="*/ 40 h 104"/>
                <a:gd name="T30" fmla="*/ 397 w 1069"/>
                <a:gd name="T31" fmla="*/ 50 h 104"/>
                <a:gd name="T32" fmla="*/ 265 w 1069"/>
                <a:gd name="T33" fmla="*/ 61 h 104"/>
                <a:gd name="T34" fmla="*/ 132 w 1069"/>
                <a:gd name="T35" fmla="*/ 71 h 104"/>
                <a:gd name="T36" fmla="*/ 0 w 1069"/>
                <a:gd name="T37" fmla="*/ 82 h 104"/>
                <a:gd name="T38" fmla="*/ 1 w 1069"/>
                <a:gd name="T39" fmla="*/ 93 h 104"/>
                <a:gd name="T40" fmla="*/ 4 w 1069"/>
                <a:gd name="T41" fmla="*/ 104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69"/>
                <a:gd name="T64" fmla="*/ 0 h 104"/>
                <a:gd name="T65" fmla="*/ 1069 w 1069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69" h="104">
                  <a:moveTo>
                    <a:pt x="4" y="104"/>
                  </a:moveTo>
                  <a:lnTo>
                    <a:pt x="136" y="93"/>
                  </a:lnTo>
                  <a:lnTo>
                    <a:pt x="269" y="83"/>
                  </a:lnTo>
                  <a:lnTo>
                    <a:pt x="403" y="72"/>
                  </a:lnTo>
                  <a:lnTo>
                    <a:pt x="536" y="62"/>
                  </a:lnTo>
                  <a:lnTo>
                    <a:pt x="668" y="51"/>
                  </a:lnTo>
                  <a:lnTo>
                    <a:pt x="803" y="42"/>
                  </a:lnTo>
                  <a:lnTo>
                    <a:pt x="935" y="31"/>
                  </a:lnTo>
                  <a:lnTo>
                    <a:pt x="1069" y="22"/>
                  </a:lnTo>
                  <a:lnTo>
                    <a:pt x="1065" y="11"/>
                  </a:lnTo>
                  <a:lnTo>
                    <a:pt x="1063" y="0"/>
                  </a:lnTo>
                  <a:lnTo>
                    <a:pt x="929" y="9"/>
                  </a:lnTo>
                  <a:lnTo>
                    <a:pt x="796" y="20"/>
                  </a:lnTo>
                  <a:lnTo>
                    <a:pt x="662" y="29"/>
                  </a:lnTo>
                  <a:lnTo>
                    <a:pt x="530" y="40"/>
                  </a:lnTo>
                  <a:lnTo>
                    <a:pt x="397" y="50"/>
                  </a:lnTo>
                  <a:lnTo>
                    <a:pt x="265" y="61"/>
                  </a:lnTo>
                  <a:lnTo>
                    <a:pt x="132" y="71"/>
                  </a:lnTo>
                  <a:lnTo>
                    <a:pt x="0" y="82"/>
                  </a:lnTo>
                  <a:lnTo>
                    <a:pt x="1" y="93"/>
                  </a:lnTo>
                  <a:lnTo>
                    <a:pt x="4" y="104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22" name="Freeform 51"/>
            <p:cNvSpPr>
              <a:spLocks/>
            </p:cNvSpPr>
            <p:nvPr/>
          </p:nvSpPr>
          <p:spPr bwMode="auto">
            <a:xfrm>
              <a:off x="-594" y="3517"/>
              <a:ext cx="1192" cy="112"/>
            </a:xfrm>
            <a:custGeom>
              <a:avLst/>
              <a:gdLst>
                <a:gd name="T0" fmla="*/ 3 w 1192"/>
                <a:gd name="T1" fmla="*/ 112 h 112"/>
                <a:gd name="T2" fmla="*/ 151 w 1192"/>
                <a:gd name="T3" fmla="*/ 100 h 112"/>
                <a:gd name="T4" fmla="*/ 300 w 1192"/>
                <a:gd name="T5" fmla="*/ 89 h 112"/>
                <a:gd name="T6" fmla="*/ 448 w 1192"/>
                <a:gd name="T7" fmla="*/ 78 h 112"/>
                <a:gd name="T8" fmla="*/ 597 w 1192"/>
                <a:gd name="T9" fmla="*/ 67 h 112"/>
                <a:gd name="T10" fmla="*/ 745 w 1192"/>
                <a:gd name="T11" fmla="*/ 56 h 112"/>
                <a:gd name="T12" fmla="*/ 894 w 1192"/>
                <a:gd name="T13" fmla="*/ 45 h 112"/>
                <a:gd name="T14" fmla="*/ 1042 w 1192"/>
                <a:gd name="T15" fmla="*/ 34 h 112"/>
                <a:gd name="T16" fmla="*/ 1192 w 1192"/>
                <a:gd name="T17" fmla="*/ 23 h 112"/>
                <a:gd name="T18" fmla="*/ 1187 w 1192"/>
                <a:gd name="T19" fmla="*/ 11 h 112"/>
                <a:gd name="T20" fmla="*/ 1183 w 1192"/>
                <a:gd name="T21" fmla="*/ 0 h 112"/>
                <a:gd name="T22" fmla="*/ 1034 w 1192"/>
                <a:gd name="T23" fmla="*/ 11 h 112"/>
                <a:gd name="T24" fmla="*/ 886 w 1192"/>
                <a:gd name="T25" fmla="*/ 22 h 112"/>
                <a:gd name="T26" fmla="*/ 739 w 1192"/>
                <a:gd name="T27" fmla="*/ 33 h 112"/>
                <a:gd name="T28" fmla="*/ 591 w 1192"/>
                <a:gd name="T29" fmla="*/ 45 h 112"/>
                <a:gd name="T30" fmla="*/ 443 w 1192"/>
                <a:gd name="T31" fmla="*/ 56 h 112"/>
                <a:gd name="T32" fmla="*/ 296 w 1192"/>
                <a:gd name="T33" fmla="*/ 68 h 112"/>
                <a:gd name="T34" fmla="*/ 147 w 1192"/>
                <a:gd name="T35" fmla="*/ 79 h 112"/>
                <a:gd name="T36" fmla="*/ 0 w 1192"/>
                <a:gd name="T37" fmla="*/ 92 h 112"/>
                <a:gd name="T38" fmla="*/ 2 w 1192"/>
                <a:gd name="T39" fmla="*/ 101 h 112"/>
                <a:gd name="T40" fmla="*/ 3 w 1192"/>
                <a:gd name="T41" fmla="*/ 112 h 11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92"/>
                <a:gd name="T64" fmla="*/ 0 h 112"/>
                <a:gd name="T65" fmla="*/ 1192 w 1192"/>
                <a:gd name="T66" fmla="*/ 112 h 11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92" h="112">
                  <a:moveTo>
                    <a:pt x="3" y="112"/>
                  </a:moveTo>
                  <a:lnTo>
                    <a:pt x="151" y="100"/>
                  </a:lnTo>
                  <a:lnTo>
                    <a:pt x="300" y="89"/>
                  </a:lnTo>
                  <a:lnTo>
                    <a:pt x="448" y="78"/>
                  </a:lnTo>
                  <a:lnTo>
                    <a:pt x="597" y="67"/>
                  </a:lnTo>
                  <a:lnTo>
                    <a:pt x="745" y="56"/>
                  </a:lnTo>
                  <a:lnTo>
                    <a:pt x="894" y="45"/>
                  </a:lnTo>
                  <a:lnTo>
                    <a:pt x="1042" y="34"/>
                  </a:lnTo>
                  <a:lnTo>
                    <a:pt x="1192" y="23"/>
                  </a:lnTo>
                  <a:lnTo>
                    <a:pt x="1187" y="11"/>
                  </a:lnTo>
                  <a:lnTo>
                    <a:pt x="1183" y="0"/>
                  </a:lnTo>
                  <a:lnTo>
                    <a:pt x="1034" y="11"/>
                  </a:lnTo>
                  <a:lnTo>
                    <a:pt x="886" y="22"/>
                  </a:lnTo>
                  <a:lnTo>
                    <a:pt x="739" y="33"/>
                  </a:lnTo>
                  <a:lnTo>
                    <a:pt x="591" y="45"/>
                  </a:lnTo>
                  <a:lnTo>
                    <a:pt x="443" y="56"/>
                  </a:lnTo>
                  <a:lnTo>
                    <a:pt x="296" y="68"/>
                  </a:lnTo>
                  <a:lnTo>
                    <a:pt x="147" y="79"/>
                  </a:lnTo>
                  <a:lnTo>
                    <a:pt x="0" y="92"/>
                  </a:lnTo>
                  <a:lnTo>
                    <a:pt x="2" y="101"/>
                  </a:lnTo>
                  <a:lnTo>
                    <a:pt x="3" y="112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23" name="Freeform 52"/>
            <p:cNvSpPr>
              <a:spLocks/>
            </p:cNvSpPr>
            <p:nvPr/>
          </p:nvSpPr>
          <p:spPr bwMode="auto">
            <a:xfrm>
              <a:off x="-632" y="3596"/>
              <a:ext cx="1314" cy="123"/>
            </a:xfrm>
            <a:custGeom>
              <a:avLst/>
              <a:gdLst>
                <a:gd name="T0" fmla="*/ 4 w 1314"/>
                <a:gd name="T1" fmla="*/ 123 h 123"/>
                <a:gd name="T2" fmla="*/ 166 w 1314"/>
                <a:gd name="T3" fmla="*/ 109 h 123"/>
                <a:gd name="T4" fmla="*/ 330 w 1314"/>
                <a:gd name="T5" fmla="*/ 97 h 123"/>
                <a:gd name="T6" fmla="*/ 493 w 1314"/>
                <a:gd name="T7" fmla="*/ 84 h 123"/>
                <a:gd name="T8" fmla="*/ 657 w 1314"/>
                <a:gd name="T9" fmla="*/ 72 h 123"/>
                <a:gd name="T10" fmla="*/ 821 w 1314"/>
                <a:gd name="T11" fmla="*/ 60 h 123"/>
                <a:gd name="T12" fmla="*/ 984 w 1314"/>
                <a:gd name="T13" fmla="*/ 47 h 123"/>
                <a:gd name="T14" fmla="*/ 1149 w 1314"/>
                <a:gd name="T15" fmla="*/ 35 h 123"/>
                <a:gd name="T16" fmla="*/ 1314 w 1314"/>
                <a:gd name="T17" fmla="*/ 24 h 123"/>
                <a:gd name="T18" fmla="*/ 1307 w 1314"/>
                <a:gd name="T19" fmla="*/ 11 h 123"/>
                <a:gd name="T20" fmla="*/ 1305 w 1314"/>
                <a:gd name="T21" fmla="*/ 0 h 123"/>
                <a:gd name="T22" fmla="*/ 1140 w 1314"/>
                <a:gd name="T23" fmla="*/ 13 h 123"/>
                <a:gd name="T24" fmla="*/ 976 w 1314"/>
                <a:gd name="T25" fmla="*/ 25 h 123"/>
                <a:gd name="T26" fmla="*/ 812 w 1314"/>
                <a:gd name="T27" fmla="*/ 38 h 123"/>
                <a:gd name="T28" fmla="*/ 650 w 1314"/>
                <a:gd name="T29" fmla="*/ 50 h 123"/>
                <a:gd name="T30" fmla="*/ 486 w 1314"/>
                <a:gd name="T31" fmla="*/ 62 h 123"/>
                <a:gd name="T32" fmla="*/ 324 w 1314"/>
                <a:gd name="T33" fmla="*/ 75 h 123"/>
                <a:gd name="T34" fmla="*/ 162 w 1314"/>
                <a:gd name="T35" fmla="*/ 87 h 123"/>
                <a:gd name="T36" fmla="*/ 0 w 1314"/>
                <a:gd name="T37" fmla="*/ 101 h 123"/>
                <a:gd name="T38" fmla="*/ 1 w 1314"/>
                <a:gd name="T39" fmla="*/ 112 h 123"/>
                <a:gd name="T40" fmla="*/ 4 w 1314"/>
                <a:gd name="T41" fmla="*/ 123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14"/>
                <a:gd name="T64" fmla="*/ 0 h 123"/>
                <a:gd name="T65" fmla="*/ 1314 w 1314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14" h="123">
                  <a:moveTo>
                    <a:pt x="4" y="123"/>
                  </a:moveTo>
                  <a:lnTo>
                    <a:pt x="166" y="109"/>
                  </a:lnTo>
                  <a:lnTo>
                    <a:pt x="330" y="97"/>
                  </a:lnTo>
                  <a:lnTo>
                    <a:pt x="493" y="84"/>
                  </a:lnTo>
                  <a:lnTo>
                    <a:pt x="657" y="72"/>
                  </a:lnTo>
                  <a:lnTo>
                    <a:pt x="821" y="60"/>
                  </a:lnTo>
                  <a:lnTo>
                    <a:pt x="984" y="47"/>
                  </a:lnTo>
                  <a:lnTo>
                    <a:pt x="1149" y="35"/>
                  </a:lnTo>
                  <a:lnTo>
                    <a:pt x="1314" y="24"/>
                  </a:lnTo>
                  <a:lnTo>
                    <a:pt x="1307" y="11"/>
                  </a:lnTo>
                  <a:lnTo>
                    <a:pt x="1305" y="0"/>
                  </a:lnTo>
                  <a:lnTo>
                    <a:pt x="1140" y="13"/>
                  </a:lnTo>
                  <a:lnTo>
                    <a:pt x="976" y="25"/>
                  </a:lnTo>
                  <a:lnTo>
                    <a:pt x="812" y="38"/>
                  </a:lnTo>
                  <a:lnTo>
                    <a:pt x="650" y="50"/>
                  </a:lnTo>
                  <a:lnTo>
                    <a:pt x="486" y="62"/>
                  </a:lnTo>
                  <a:lnTo>
                    <a:pt x="324" y="75"/>
                  </a:lnTo>
                  <a:lnTo>
                    <a:pt x="162" y="87"/>
                  </a:lnTo>
                  <a:lnTo>
                    <a:pt x="0" y="101"/>
                  </a:lnTo>
                  <a:lnTo>
                    <a:pt x="1" y="112"/>
                  </a:lnTo>
                  <a:lnTo>
                    <a:pt x="4" y="123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24" name="Freeform 53"/>
            <p:cNvSpPr>
              <a:spLocks/>
            </p:cNvSpPr>
            <p:nvPr/>
          </p:nvSpPr>
          <p:spPr bwMode="auto">
            <a:xfrm>
              <a:off x="-672" y="3676"/>
              <a:ext cx="1435" cy="131"/>
            </a:xfrm>
            <a:custGeom>
              <a:avLst/>
              <a:gdLst>
                <a:gd name="T0" fmla="*/ 4 w 1435"/>
                <a:gd name="T1" fmla="*/ 131 h 131"/>
                <a:gd name="T2" fmla="*/ 181 w 1435"/>
                <a:gd name="T3" fmla="*/ 117 h 131"/>
                <a:gd name="T4" fmla="*/ 360 w 1435"/>
                <a:gd name="T5" fmla="*/ 103 h 131"/>
                <a:gd name="T6" fmla="*/ 539 w 1435"/>
                <a:gd name="T7" fmla="*/ 90 h 131"/>
                <a:gd name="T8" fmla="*/ 719 w 1435"/>
                <a:gd name="T9" fmla="*/ 77 h 131"/>
                <a:gd name="T10" fmla="*/ 896 w 1435"/>
                <a:gd name="T11" fmla="*/ 63 h 131"/>
                <a:gd name="T12" fmla="*/ 1076 w 1435"/>
                <a:gd name="T13" fmla="*/ 50 h 131"/>
                <a:gd name="T14" fmla="*/ 1255 w 1435"/>
                <a:gd name="T15" fmla="*/ 36 h 131"/>
                <a:gd name="T16" fmla="*/ 1435 w 1435"/>
                <a:gd name="T17" fmla="*/ 24 h 131"/>
                <a:gd name="T18" fmla="*/ 1430 w 1435"/>
                <a:gd name="T19" fmla="*/ 11 h 131"/>
                <a:gd name="T20" fmla="*/ 1426 w 1435"/>
                <a:gd name="T21" fmla="*/ 0 h 131"/>
                <a:gd name="T22" fmla="*/ 1247 w 1435"/>
                <a:gd name="T23" fmla="*/ 13 h 131"/>
                <a:gd name="T24" fmla="*/ 1068 w 1435"/>
                <a:gd name="T25" fmla="*/ 26 h 131"/>
                <a:gd name="T26" fmla="*/ 889 w 1435"/>
                <a:gd name="T27" fmla="*/ 40 h 131"/>
                <a:gd name="T28" fmla="*/ 712 w 1435"/>
                <a:gd name="T29" fmla="*/ 54 h 131"/>
                <a:gd name="T30" fmla="*/ 533 w 1435"/>
                <a:gd name="T31" fmla="*/ 66 h 131"/>
                <a:gd name="T32" fmla="*/ 356 w 1435"/>
                <a:gd name="T33" fmla="*/ 81 h 131"/>
                <a:gd name="T34" fmla="*/ 177 w 1435"/>
                <a:gd name="T35" fmla="*/ 94 h 131"/>
                <a:gd name="T36" fmla="*/ 0 w 1435"/>
                <a:gd name="T37" fmla="*/ 109 h 131"/>
                <a:gd name="T38" fmla="*/ 1 w 1435"/>
                <a:gd name="T39" fmla="*/ 120 h 131"/>
                <a:gd name="T40" fmla="*/ 4 w 1435"/>
                <a:gd name="T41" fmla="*/ 131 h 13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435"/>
                <a:gd name="T64" fmla="*/ 0 h 131"/>
                <a:gd name="T65" fmla="*/ 1435 w 1435"/>
                <a:gd name="T66" fmla="*/ 131 h 13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435" h="131">
                  <a:moveTo>
                    <a:pt x="4" y="131"/>
                  </a:moveTo>
                  <a:lnTo>
                    <a:pt x="181" y="117"/>
                  </a:lnTo>
                  <a:lnTo>
                    <a:pt x="360" y="103"/>
                  </a:lnTo>
                  <a:lnTo>
                    <a:pt x="539" y="90"/>
                  </a:lnTo>
                  <a:lnTo>
                    <a:pt x="719" y="77"/>
                  </a:lnTo>
                  <a:lnTo>
                    <a:pt x="896" y="63"/>
                  </a:lnTo>
                  <a:lnTo>
                    <a:pt x="1076" y="50"/>
                  </a:lnTo>
                  <a:lnTo>
                    <a:pt x="1255" y="36"/>
                  </a:lnTo>
                  <a:lnTo>
                    <a:pt x="1435" y="24"/>
                  </a:lnTo>
                  <a:lnTo>
                    <a:pt x="1430" y="11"/>
                  </a:lnTo>
                  <a:lnTo>
                    <a:pt x="1426" y="0"/>
                  </a:lnTo>
                  <a:lnTo>
                    <a:pt x="1247" y="13"/>
                  </a:lnTo>
                  <a:lnTo>
                    <a:pt x="1068" y="26"/>
                  </a:lnTo>
                  <a:lnTo>
                    <a:pt x="889" y="40"/>
                  </a:lnTo>
                  <a:lnTo>
                    <a:pt x="712" y="54"/>
                  </a:lnTo>
                  <a:lnTo>
                    <a:pt x="533" y="66"/>
                  </a:lnTo>
                  <a:lnTo>
                    <a:pt x="356" y="81"/>
                  </a:lnTo>
                  <a:lnTo>
                    <a:pt x="177" y="94"/>
                  </a:lnTo>
                  <a:lnTo>
                    <a:pt x="0" y="109"/>
                  </a:lnTo>
                  <a:lnTo>
                    <a:pt x="1" y="120"/>
                  </a:lnTo>
                  <a:lnTo>
                    <a:pt x="4" y="131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25" name="Freeform 54"/>
            <p:cNvSpPr>
              <a:spLocks/>
            </p:cNvSpPr>
            <p:nvPr/>
          </p:nvSpPr>
          <p:spPr bwMode="auto">
            <a:xfrm>
              <a:off x="-711" y="3755"/>
              <a:ext cx="1557" cy="140"/>
            </a:xfrm>
            <a:custGeom>
              <a:avLst/>
              <a:gdLst>
                <a:gd name="T0" fmla="*/ 3 w 1557"/>
                <a:gd name="T1" fmla="*/ 140 h 140"/>
                <a:gd name="T2" fmla="*/ 197 w 1557"/>
                <a:gd name="T3" fmla="*/ 125 h 140"/>
                <a:gd name="T4" fmla="*/ 391 w 1557"/>
                <a:gd name="T5" fmla="*/ 110 h 140"/>
                <a:gd name="T6" fmla="*/ 585 w 1557"/>
                <a:gd name="T7" fmla="*/ 94 h 140"/>
                <a:gd name="T8" fmla="*/ 780 w 1557"/>
                <a:gd name="T9" fmla="*/ 81 h 140"/>
                <a:gd name="T10" fmla="*/ 974 w 1557"/>
                <a:gd name="T11" fmla="*/ 66 h 140"/>
                <a:gd name="T12" fmla="*/ 1168 w 1557"/>
                <a:gd name="T13" fmla="*/ 52 h 140"/>
                <a:gd name="T14" fmla="*/ 1362 w 1557"/>
                <a:gd name="T15" fmla="*/ 37 h 140"/>
                <a:gd name="T16" fmla="*/ 1557 w 1557"/>
                <a:gd name="T17" fmla="*/ 24 h 140"/>
                <a:gd name="T18" fmla="*/ 1551 w 1557"/>
                <a:gd name="T19" fmla="*/ 11 h 140"/>
                <a:gd name="T20" fmla="*/ 1546 w 1557"/>
                <a:gd name="T21" fmla="*/ 0 h 140"/>
                <a:gd name="T22" fmla="*/ 1352 w 1557"/>
                <a:gd name="T23" fmla="*/ 13 h 140"/>
                <a:gd name="T24" fmla="*/ 1158 w 1557"/>
                <a:gd name="T25" fmla="*/ 28 h 140"/>
                <a:gd name="T26" fmla="*/ 966 w 1557"/>
                <a:gd name="T27" fmla="*/ 44 h 140"/>
                <a:gd name="T28" fmla="*/ 773 w 1557"/>
                <a:gd name="T29" fmla="*/ 59 h 140"/>
                <a:gd name="T30" fmla="*/ 579 w 1557"/>
                <a:gd name="T31" fmla="*/ 72 h 140"/>
                <a:gd name="T32" fmla="*/ 385 w 1557"/>
                <a:gd name="T33" fmla="*/ 89 h 140"/>
                <a:gd name="T34" fmla="*/ 193 w 1557"/>
                <a:gd name="T35" fmla="*/ 103 h 140"/>
                <a:gd name="T36" fmla="*/ 0 w 1557"/>
                <a:gd name="T37" fmla="*/ 119 h 140"/>
                <a:gd name="T38" fmla="*/ 2 w 1557"/>
                <a:gd name="T39" fmla="*/ 129 h 140"/>
                <a:gd name="T40" fmla="*/ 3 w 1557"/>
                <a:gd name="T41" fmla="*/ 140 h 1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57"/>
                <a:gd name="T64" fmla="*/ 0 h 140"/>
                <a:gd name="T65" fmla="*/ 1557 w 1557"/>
                <a:gd name="T66" fmla="*/ 140 h 1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57" h="140">
                  <a:moveTo>
                    <a:pt x="3" y="140"/>
                  </a:moveTo>
                  <a:lnTo>
                    <a:pt x="197" y="125"/>
                  </a:lnTo>
                  <a:lnTo>
                    <a:pt x="391" y="110"/>
                  </a:lnTo>
                  <a:lnTo>
                    <a:pt x="585" y="94"/>
                  </a:lnTo>
                  <a:lnTo>
                    <a:pt x="780" y="81"/>
                  </a:lnTo>
                  <a:lnTo>
                    <a:pt x="974" y="66"/>
                  </a:lnTo>
                  <a:lnTo>
                    <a:pt x="1168" y="52"/>
                  </a:lnTo>
                  <a:lnTo>
                    <a:pt x="1362" y="37"/>
                  </a:lnTo>
                  <a:lnTo>
                    <a:pt x="1557" y="24"/>
                  </a:lnTo>
                  <a:lnTo>
                    <a:pt x="1551" y="11"/>
                  </a:lnTo>
                  <a:lnTo>
                    <a:pt x="1546" y="0"/>
                  </a:lnTo>
                  <a:lnTo>
                    <a:pt x="1352" y="13"/>
                  </a:lnTo>
                  <a:lnTo>
                    <a:pt x="1158" y="28"/>
                  </a:lnTo>
                  <a:lnTo>
                    <a:pt x="966" y="44"/>
                  </a:lnTo>
                  <a:lnTo>
                    <a:pt x="773" y="59"/>
                  </a:lnTo>
                  <a:lnTo>
                    <a:pt x="579" y="72"/>
                  </a:lnTo>
                  <a:lnTo>
                    <a:pt x="385" y="89"/>
                  </a:lnTo>
                  <a:lnTo>
                    <a:pt x="193" y="103"/>
                  </a:lnTo>
                  <a:lnTo>
                    <a:pt x="0" y="119"/>
                  </a:lnTo>
                  <a:lnTo>
                    <a:pt x="2" y="129"/>
                  </a:lnTo>
                  <a:lnTo>
                    <a:pt x="3" y="140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26" name="Freeform 55"/>
            <p:cNvSpPr>
              <a:spLocks/>
            </p:cNvSpPr>
            <p:nvPr/>
          </p:nvSpPr>
          <p:spPr bwMode="auto">
            <a:xfrm>
              <a:off x="-748" y="3834"/>
              <a:ext cx="1678" cy="150"/>
            </a:xfrm>
            <a:custGeom>
              <a:avLst/>
              <a:gdLst>
                <a:gd name="T0" fmla="*/ 2 w 1678"/>
                <a:gd name="T1" fmla="*/ 150 h 150"/>
                <a:gd name="T2" fmla="*/ 211 w 1678"/>
                <a:gd name="T3" fmla="*/ 134 h 150"/>
                <a:gd name="T4" fmla="*/ 420 w 1678"/>
                <a:gd name="T5" fmla="*/ 117 h 150"/>
                <a:gd name="T6" fmla="*/ 629 w 1678"/>
                <a:gd name="T7" fmla="*/ 102 h 150"/>
                <a:gd name="T8" fmla="*/ 839 w 1678"/>
                <a:gd name="T9" fmla="*/ 87 h 150"/>
                <a:gd name="T10" fmla="*/ 1048 w 1678"/>
                <a:gd name="T11" fmla="*/ 70 h 150"/>
                <a:gd name="T12" fmla="*/ 1257 w 1678"/>
                <a:gd name="T13" fmla="*/ 55 h 150"/>
                <a:gd name="T14" fmla="*/ 1467 w 1678"/>
                <a:gd name="T15" fmla="*/ 40 h 150"/>
                <a:gd name="T16" fmla="*/ 1678 w 1678"/>
                <a:gd name="T17" fmla="*/ 25 h 150"/>
                <a:gd name="T18" fmla="*/ 1672 w 1678"/>
                <a:gd name="T19" fmla="*/ 11 h 150"/>
                <a:gd name="T20" fmla="*/ 1667 w 1678"/>
                <a:gd name="T21" fmla="*/ 0 h 150"/>
                <a:gd name="T22" fmla="*/ 1458 w 1678"/>
                <a:gd name="T23" fmla="*/ 15 h 150"/>
                <a:gd name="T24" fmla="*/ 1250 w 1678"/>
                <a:gd name="T25" fmla="*/ 32 h 150"/>
                <a:gd name="T26" fmla="*/ 1041 w 1678"/>
                <a:gd name="T27" fmla="*/ 47 h 150"/>
                <a:gd name="T28" fmla="*/ 833 w 1678"/>
                <a:gd name="T29" fmla="*/ 64 h 150"/>
                <a:gd name="T30" fmla="*/ 624 w 1678"/>
                <a:gd name="T31" fmla="*/ 79 h 150"/>
                <a:gd name="T32" fmla="*/ 417 w 1678"/>
                <a:gd name="T33" fmla="*/ 95 h 150"/>
                <a:gd name="T34" fmla="*/ 208 w 1678"/>
                <a:gd name="T35" fmla="*/ 112 h 150"/>
                <a:gd name="T36" fmla="*/ 0 w 1678"/>
                <a:gd name="T37" fmla="*/ 128 h 150"/>
                <a:gd name="T38" fmla="*/ 0 w 1678"/>
                <a:gd name="T39" fmla="*/ 139 h 150"/>
                <a:gd name="T40" fmla="*/ 2 w 1678"/>
                <a:gd name="T41" fmla="*/ 150 h 1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78"/>
                <a:gd name="T64" fmla="*/ 0 h 150"/>
                <a:gd name="T65" fmla="*/ 1678 w 1678"/>
                <a:gd name="T66" fmla="*/ 150 h 1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78" h="150">
                  <a:moveTo>
                    <a:pt x="2" y="150"/>
                  </a:moveTo>
                  <a:lnTo>
                    <a:pt x="211" y="134"/>
                  </a:lnTo>
                  <a:lnTo>
                    <a:pt x="420" y="117"/>
                  </a:lnTo>
                  <a:lnTo>
                    <a:pt x="629" y="102"/>
                  </a:lnTo>
                  <a:lnTo>
                    <a:pt x="839" y="87"/>
                  </a:lnTo>
                  <a:lnTo>
                    <a:pt x="1048" y="70"/>
                  </a:lnTo>
                  <a:lnTo>
                    <a:pt x="1257" y="55"/>
                  </a:lnTo>
                  <a:lnTo>
                    <a:pt x="1467" y="40"/>
                  </a:lnTo>
                  <a:lnTo>
                    <a:pt x="1678" y="25"/>
                  </a:lnTo>
                  <a:lnTo>
                    <a:pt x="1672" y="11"/>
                  </a:lnTo>
                  <a:lnTo>
                    <a:pt x="1667" y="0"/>
                  </a:lnTo>
                  <a:lnTo>
                    <a:pt x="1458" y="15"/>
                  </a:lnTo>
                  <a:lnTo>
                    <a:pt x="1250" y="32"/>
                  </a:lnTo>
                  <a:lnTo>
                    <a:pt x="1041" y="47"/>
                  </a:lnTo>
                  <a:lnTo>
                    <a:pt x="833" y="64"/>
                  </a:lnTo>
                  <a:lnTo>
                    <a:pt x="624" y="79"/>
                  </a:lnTo>
                  <a:lnTo>
                    <a:pt x="417" y="95"/>
                  </a:lnTo>
                  <a:lnTo>
                    <a:pt x="208" y="112"/>
                  </a:lnTo>
                  <a:lnTo>
                    <a:pt x="0" y="128"/>
                  </a:lnTo>
                  <a:lnTo>
                    <a:pt x="0" y="139"/>
                  </a:lnTo>
                  <a:lnTo>
                    <a:pt x="2" y="150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27" name="Freeform 56"/>
            <p:cNvSpPr>
              <a:spLocks noEditPoints="1"/>
            </p:cNvSpPr>
            <p:nvPr/>
          </p:nvSpPr>
          <p:spPr bwMode="auto">
            <a:xfrm>
              <a:off x="-2077" y="2894"/>
              <a:ext cx="1842" cy="2286"/>
            </a:xfrm>
            <a:custGeom>
              <a:avLst/>
              <a:gdLst>
                <a:gd name="T0" fmla="*/ 144 w 1842"/>
                <a:gd name="T1" fmla="*/ 1948 h 2286"/>
                <a:gd name="T2" fmla="*/ 137 w 1842"/>
                <a:gd name="T3" fmla="*/ 1984 h 2286"/>
                <a:gd name="T4" fmla="*/ 90 w 1842"/>
                <a:gd name="T5" fmla="*/ 1977 h 2286"/>
                <a:gd name="T6" fmla="*/ 16 w 1842"/>
                <a:gd name="T7" fmla="*/ 1946 h 2286"/>
                <a:gd name="T8" fmla="*/ 163 w 1842"/>
                <a:gd name="T9" fmla="*/ 1946 h 2286"/>
                <a:gd name="T10" fmla="*/ 446 w 1842"/>
                <a:gd name="T11" fmla="*/ 2078 h 2286"/>
                <a:gd name="T12" fmla="*/ 440 w 1842"/>
                <a:gd name="T13" fmla="*/ 2103 h 2286"/>
                <a:gd name="T14" fmla="*/ 397 w 1842"/>
                <a:gd name="T15" fmla="*/ 2094 h 2286"/>
                <a:gd name="T16" fmla="*/ 334 w 1842"/>
                <a:gd name="T17" fmla="*/ 2067 h 2286"/>
                <a:gd name="T18" fmla="*/ 303 w 1842"/>
                <a:gd name="T19" fmla="*/ 2055 h 2286"/>
                <a:gd name="T20" fmla="*/ 258 w 1842"/>
                <a:gd name="T21" fmla="*/ 2040 h 2286"/>
                <a:gd name="T22" fmla="*/ 174 w 1842"/>
                <a:gd name="T23" fmla="*/ 2006 h 2286"/>
                <a:gd name="T24" fmla="*/ 163 w 1842"/>
                <a:gd name="T25" fmla="*/ 1988 h 2286"/>
                <a:gd name="T26" fmla="*/ 163 w 1842"/>
                <a:gd name="T27" fmla="*/ 1955 h 2286"/>
                <a:gd name="T28" fmla="*/ 753 w 1842"/>
                <a:gd name="T29" fmla="*/ 2175 h 2286"/>
                <a:gd name="T30" fmla="*/ 746 w 1842"/>
                <a:gd name="T31" fmla="*/ 2215 h 2286"/>
                <a:gd name="T32" fmla="*/ 706 w 1842"/>
                <a:gd name="T33" fmla="*/ 2212 h 2286"/>
                <a:gd name="T34" fmla="*/ 649 w 1842"/>
                <a:gd name="T35" fmla="*/ 2188 h 2286"/>
                <a:gd name="T36" fmla="*/ 631 w 1842"/>
                <a:gd name="T37" fmla="*/ 2180 h 2286"/>
                <a:gd name="T38" fmla="*/ 603 w 1842"/>
                <a:gd name="T39" fmla="*/ 2169 h 2286"/>
                <a:gd name="T40" fmla="*/ 561 w 1842"/>
                <a:gd name="T41" fmla="*/ 2155 h 2286"/>
                <a:gd name="T42" fmla="*/ 479 w 1842"/>
                <a:gd name="T43" fmla="*/ 2121 h 2286"/>
                <a:gd name="T44" fmla="*/ 468 w 1842"/>
                <a:gd name="T45" fmla="*/ 2103 h 2286"/>
                <a:gd name="T46" fmla="*/ 468 w 1842"/>
                <a:gd name="T47" fmla="*/ 2069 h 2286"/>
                <a:gd name="T48" fmla="*/ 908 w 1842"/>
                <a:gd name="T49" fmla="*/ 2286 h 2286"/>
                <a:gd name="T50" fmla="*/ 842 w 1842"/>
                <a:gd name="T51" fmla="*/ 2263 h 2286"/>
                <a:gd name="T52" fmla="*/ 778 w 1842"/>
                <a:gd name="T53" fmla="*/ 2235 h 2286"/>
                <a:gd name="T54" fmla="*/ 772 w 1842"/>
                <a:gd name="T55" fmla="*/ 2212 h 2286"/>
                <a:gd name="T56" fmla="*/ 771 w 1842"/>
                <a:gd name="T57" fmla="*/ 2172 h 2286"/>
                <a:gd name="T58" fmla="*/ 1784 w 1842"/>
                <a:gd name="T59" fmla="*/ 29 h 2286"/>
                <a:gd name="T60" fmla="*/ 1805 w 1842"/>
                <a:gd name="T61" fmla="*/ 40 h 2286"/>
                <a:gd name="T62" fmla="*/ 1835 w 1842"/>
                <a:gd name="T63" fmla="*/ 37 h 2286"/>
                <a:gd name="T64" fmla="*/ 1798 w 1842"/>
                <a:gd name="T65" fmla="*/ 4 h 2286"/>
                <a:gd name="T66" fmla="*/ 145 w 1842"/>
                <a:gd name="T67" fmla="*/ 1918 h 2286"/>
                <a:gd name="T68" fmla="*/ 144 w 1842"/>
                <a:gd name="T69" fmla="*/ 1887 h 2286"/>
                <a:gd name="T70" fmla="*/ 126 w 1842"/>
                <a:gd name="T71" fmla="*/ 1864 h 2286"/>
                <a:gd name="T72" fmla="*/ 94 w 1842"/>
                <a:gd name="T73" fmla="*/ 1853 h 2286"/>
                <a:gd name="T74" fmla="*/ 68 w 1842"/>
                <a:gd name="T75" fmla="*/ 1865 h 2286"/>
                <a:gd name="T76" fmla="*/ 79 w 1842"/>
                <a:gd name="T77" fmla="*/ 1891 h 2286"/>
                <a:gd name="T78" fmla="*/ 122 w 1842"/>
                <a:gd name="T79" fmla="*/ 1908 h 2286"/>
                <a:gd name="T80" fmla="*/ 1746 w 1842"/>
                <a:gd name="T81" fmla="*/ 217 h 2286"/>
                <a:gd name="T82" fmla="*/ 1705 w 1842"/>
                <a:gd name="T83" fmla="*/ 199 h 2286"/>
                <a:gd name="T84" fmla="*/ 1687 w 1842"/>
                <a:gd name="T85" fmla="*/ 205 h 2286"/>
                <a:gd name="T86" fmla="*/ 1685 w 1842"/>
                <a:gd name="T87" fmla="*/ 239 h 2286"/>
                <a:gd name="T88" fmla="*/ 1718 w 1842"/>
                <a:gd name="T89" fmla="*/ 261 h 2286"/>
                <a:gd name="T90" fmla="*/ 1750 w 1842"/>
                <a:gd name="T91" fmla="*/ 234 h 2286"/>
                <a:gd name="T92" fmla="*/ 1684 w 1842"/>
                <a:gd name="T93" fmla="*/ 286 h 2286"/>
                <a:gd name="T94" fmla="*/ 1691 w 1842"/>
                <a:gd name="T95" fmla="*/ 320 h 2286"/>
                <a:gd name="T96" fmla="*/ 1716 w 1842"/>
                <a:gd name="T97" fmla="*/ 319 h 2286"/>
                <a:gd name="T98" fmla="*/ 1721 w 1842"/>
                <a:gd name="T99" fmla="*/ 283 h 2286"/>
                <a:gd name="T100" fmla="*/ 1659 w 1842"/>
                <a:gd name="T101" fmla="*/ 187 h 2286"/>
                <a:gd name="T102" fmla="*/ 1630 w 1842"/>
                <a:gd name="T103" fmla="*/ 175 h 2286"/>
                <a:gd name="T104" fmla="*/ 1604 w 1842"/>
                <a:gd name="T105" fmla="*/ 216 h 2286"/>
                <a:gd name="T106" fmla="*/ 1634 w 1842"/>
                <a:gd name="T107" fmla="*/ 228 h 2286"/>
                <a:gd name="T108" fmla="*/ 1666 w 1842"/>
                <a:gd name="T109" fmla="*/ 241 h 2286"/>
                <a:gd name="T110" fmla="*/ 1665 w 1842"/>
                <a:gd name="T111" fmla="*/ 206 h 2286"/>
                <a:gd name="T112" fmla="*/ 1553 w 1842"/>
                <a:gd name="T113" fmla="*/ 258 h 2286"/>
                <a:gd name="T114" fmla="*/ 1585 w 1842"/>
                <a:gd name="T115" fmla="*/ 231 h 2286"/>
                <a:gd name="T116" fmla="*/ 1630 w 1842"/>
                <a:gd name="T117" fmla="*/ 248 h 2286"/>
                <a:gd name="T118" fmla="*/ 1665 w 1842"/>
                <a:gd name="T119" fmla="*/ 268 h 2286"/>
                <a:gd name="T120" fmla="*/ 1658 w 1842"/>
                <a:gd name="T121" fmla="*/ 301 h 2286"/>
                <a:gd name="T122" fmla="*/ 1626 w 1842"/>
                <a:gd name="T123" fmla="*/ 298 h 2286"/>
                <a:gd name="T124" fmla="*/ 1562 w 1842"/>
                <a:gd name="T125" fmla="*/ 275 h 22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42"/>
                <a:gd name="T190" fmla="*/ 0 h 2286"/>
                <a:gd name="T191" fmla="*/ 1842 w 1842"/>
                <a:gd name="T192" fmla="*/ 2286 h 22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42" h="2286">
                  <a:moveTo>
                    <a:pt x="0" y="1941"/>
                  </a:moveTo>
                  <a:lnTo>
                    <a:pt x="28" y="1896"/>
                  </a:lnTo>
                  <a:lnTo>
                    <a:pt x="145" y="1938"/>
                  </a:lnTo>
                  <a:lnTo>
                    <a:pt x="144" y="1948"/>
                  </a:lnTo>
                  <a:lnTo>
                    <a:pt x="143" y="1957"/>
                  </a:lnTo>
                  <a:lnTo>
                    <a:pt x="141" y="1964"/>
                  </a:lnTo>
                  <a:lnTo>
                    <a:pt x="141" y="1973"/>
                  </a:lnTo>
                  <a:lnTo>
                    <a:pt x="137" y="1984"/>
                  </a:lnTo>
                  <a:lnTo>
                    <a:pt x="134" y="1990"/>
                  </a:lnTo>
                  <a:lnTo>
                    <a:pt x="125" y="1989"/>
                  </a:lnTo>
                  <a:lnTo>
                    <a:pt x="110" y="1985"/>
                  </a:lnTo>
                  <a:lnTo>
                    <a:pt x="90" y="1977"/>
                  </a:lnTo>
                  <a:lnTo>
                    <a:pt x="70" y="1970"/>
                  </a:lnTo>
                  <a:lnTo>
                    <a:pt x="48" y="1960"/>
                  </a:lnTo>
                  <a:lnTo>
                    <a:pt x="30" y="1952"/>
                  </a:lnTo>
                  <a:lnTo>
                    <a:pt x="16" y="1946"/>
                  </a:lnTo>
                  <a:lnTo>
                    <a:pt x="11" y="1946"/>
                  </a:lnTo>
                  <a:lnTo>
                    <a:pt x="5" y="1944"/>
                  </a:lnTo>
                  <a:lnTo>
                    <a:pt x="0" y="1941"/>
                  </a:lnTo>
                  <a:close/>
                  <a:moveTo>
                    <a:pt x="163" y="1946"/>
                  </a:moveTo>
                  <a:lnTo>
                    <a:pt x="449" y="2052"/>
                  </a:lnTo>
                  <a:lnTo>
                    <a:pt x="448" y="2061"/>
                  </a:lnTo>
                  <a:lnTo>
                    <a:pt x="448" y="2070"/>
                  </a:lnTo>
                  <a:lnTo>
                    <a:pt x="446" y="2078"/>
                  </a:lnTo>
                  <a:lnTo>
                    <a:pt x="445" y="2087"/>
                  </a:lnTo>
                  <a:lnTo>
                    <a:pt x="442" y="2094"/>
                  </a:lnTo>
                  <a:lnTo>
                    <a:pt x="441" y="2099"/>
                  </a:lnTo>
                  <a:lnTo>
                    <a:pt x="440" y="2103"/>
                  </a:lnTo>
                  <a:lnTo>
                    <a:pt x="438" y="2106"/>
                  </a:lnTo>
                  <a:lnTo>
                    <a:pt x="429" y="2105"/>
                  </a:lnTo>
                  <a:lnTo>
                    <a:pt x="415" y="2100"/>
                  </a:lnTo>
                  <a:lnTo>
                    <a:pt x="397" y="2094"/>
                  </a:lnTo>
                  <a:lnTo>
                    <a:pt x="379" y="2087"/>
                  </a:lnTo>
                  <a:lnTo>
                    <a:pt x="360" y="2078"/>
                  </a:lnTo>
                  <a:lnTo>
                    <a:pt x="345" y="2073"/>
                  </a:lnTo>
                  <a:lnTo>
                    <a:pt x="334" y="2067"/>
                  </a:lnTo>
                  <a:lnTo>
                    <a:pt x="330" y="2067"/>
                  </a:lnTo>
                  <a:lnTo>
                    <a:pt x="323" y="2066"/>
                  </a:lnTo>
                  <a:lnTo>
                    <a:pt x="313" y="2061"/>
                  </a:lnTo>
                  <a:lnTo>
                    <a:pt x="303" y="2055"/>
                  </a:lnTo>
                  <a:lnTo>
                    <a:pt x="299" y="2056"/>
                  </a:lnTo>
                  <a:lnTo>
                    <a:pt x="292" y="2054"/>
                  </a:lnTo>
                  <a:lnTo>
                    <a:pt x="279" y="2050"/>
                  </a:lnTo>
                  <a:lnTo>
                    <a:pt x="258" y="2040"/>
                  </a:lnTo>
                  <a:lnTo>
                    <a:pt x="235" y="2032"/>
                  </a:lnTo>
                  <a:lnTo>
                    <a:pt x="210" y="2021"/>
                  </a:lnTo>
                  <a:lnTo>
                    <a:pt x="189" y="2012"/>
                  </a:lnTo>
                  <a:lnTo>
                    <a:pt x="174" y="2006"/>
                  </a:lnTo>
                  <a:lnTo>
                    <a:pt x="169" y="2003"/>
                  </a:lnTo>
                  <a:lnTo>
                    <a:pt x="166" y="1999"/>
                  </a:lnTo>
                  <a:lnTo>
                    <a:pt x="165" y="1995"/>
                  </a:lnTo>
                  <a:lnTo>
                    <a:pt x="163" y="1988"/>
                  </a:lnTo>
                  <a:lnTo>
                    <a:pt x="163" y="1981"/>
                  </a:lnTo>
                  <a:lnTo>
                    <a:pt x="163" y="1973"/>
                  </a:lnTo>
                  <a:lnTo>
                    <a:pt x="163" y="1964"/>
                  </a:lnTo>
                  <a:lnTo>
                    <a:pt x="163" y="1955"/>
                  </a:lnTo>
                  <a:lnTo>
                    <a:pt x="163" y="1946"/>
                  </a:lnTo>
                  <a:close/>
                  <a:moveTo>
                    <a:pt x="468" y="2061"/>
                  </a:moveTo>
                  <a:lnTo>
                    <a:pt x="754" y="2166"/>
                  </a:lnTo>
                  <a:lnTo>
                    <a:pt x="753" y="2175"/>
                  </a:lnTo>
                  <a:lnTo>
                    <a:pt x="752" y="2184"/>
                  </a:lnTo>
                  <a:lnTo>
                    <a:pt x="750" y="2193"/>
                  </a:lnTo>
                  <a:lnTo>
                    <a:pt x="750" y="2202"/>
                  </a:lnTo>
                  <a:lnTo>
                    <a:pt x="746" y="2215"/>
                  </a:lnTo>
                  <a:lnTo>
                    <a:pt x="743" y="2221"/>
                  </a:lnTo>
                  <a:lnTo>
                    <a:pt x="735" y="2220"/>
                  </a:lnTo>
                  <a:lnTo>
                    <a:pt x="723" y="2217"/>
                  </a:lnTo>
                  <a:lnTo>
                    <a:pt x="706" y="2212"/>
                  </a:lnTo>
                  <a:lnTo>
                    <a:pt x="690" y="2206"/>
                  </a:lnTo>
                  <a:lnTo>
                    <a:pt x="673" y="2198"/>
                  </a:lnTo>
                  <a:lnTo>
                    <a:pt x="660" y="2193"/>
                  </a:lnTo>
                  <a:lnTo>
                    <a:pt x="649" y="2188"/>
                  </a:lnTo>
                  <a:lnTo>
                    <a:pt x="646" y="2188"/>
                  </a:lnTo>
                  <a:lnTo>
                    <a:pt x="642" y="2187"/>
                  </a:lnTo>
                  <a:lnTo>
                    <a:pt x="638" y="2184"/>
                  </a:lnTo>
                  <a:lnTo>
                    <a:pt x="631" y="2180"/>
                  </a:lnTo>
                  <a:lnTo>
                    <a:pt x="624" y="2177"/>
                  </a:lnTo>
                  <a:lnTo>
                    <a:pt x="616" y="2173"/>
                  </a:lnTo>
                  <a:lnTo>
                    <a:pt x="609" y="2171"/>
                  </a:lnTo>
                  <a:lnTo>
                    <a:pt x="603" y="2169"/>
                  </a:lnTo>
                  <a:lnTo>
                    <a:pt x="603" y="2171"/>
                  </a:lnTo>
                  <a:lnTo>
                    <a:pt x="596" y="2169"/>
                  </a:lnTo>
                  <a:lnTo>
                    <a:pt x="583" y="2165"/>
                  </a:lnTo>
                  <a:lnTo>
                    <a:pt x="561" y="2155"/>
                  </a:lnTo>
                  <a:lnTo>
                    <a:pt x="539" y="2147"/>
                  </a:lnTo>
                  <a:lnTo>
                    <a:pt x="514" y="2136"/>
                  </a:lnTo>
                  <a:lnTo>
                    <a:pt x="493" y="2128"/>
                  </a:lnTo>
                  <a:lnTo>
                    <a:pt x="479" y="2121"/>
                  </a:lnTo>
                  <a:lnTo>
                    <a:pt x="474" y="2118"/>
                  </a:lnTo>
                  <a:lnTo>
                    <a:pt x="471" y="2114"/>
                  </a:lnTo>
                  <a:lnTo>
                    <a:pt x="470" y="2110"/>
                  </a:lnTo>
                  <a:lnTo>
                    <a:pt x="468" y="2103"/>
                  </a:lnTo>
                  <a:lnTo>
                    <a:pt x="468" y="2096"/>
                  </a:lnTo>
                  <a:lnTo>
                    <a:pt x="468" y="2087"/>
                  </a:lnTo>
                  <a:lnTo>
                    <a:pt x="468" y="2078"/>
                  </a:lnTo>
                  <a:lnTo>
                    <a:pt x="468" y="2069"/>
                  </a:lnTo>
                  <a:lnTo>
                    <a:pt x="468" y="2061"/>
                  </a:lnTo>
                  <a:close/>
                  <a:moveTo>
                    <a:pt x="771" y="2172"/>
                  </a:moveTo>
                  <a:lnTo>
                    <a:pt x="940" y="2235"/>
                  </a:lnTo>
                  <a:lnTo>
                    <a:pt x="908" y="2286"/>
                  </a:lnTo>
                  <a:lnTo>
                    <a:pt x="902" y="2285"/>
                  </a:lnTo>
                  <a:lnTo>
                    <a:pt x="886" y="2280"/>
                  </a:lnTo>
                  <a:lnTo>
                    <a:pt x="864" y="2271"/>
                  </a:lnTo>
                  <a:lnTo>
                    <a:pt x="842" y="2263"/>
                  </a:lnTo>
                  <a:lnTo>
                    <a:pt x="818" y="2252"/>
                  </a:lnTo>
                  <a:lnTo>
                    <a:pt x="798" y="2245"/>
                  </a:lnTo>
                  <a:lnTo>
                    <a:pt x="783" y="2238"/>
                  </a:lnTo>
                  <a:lnTo>
                    <a:pt x="778" y="2235"/>
                  </a:lnTo>
                  <a:lnTo>
                    <a:pt x="775" y="2230"/>
                  </a:lnTo>
                  <a:lnTo>
                    <a:pt x="774" y="2226"/>
                  </a:lnTo>
                  <a:lnTo>
                    <a:pt x="772" y="2219"/>
                  </a:lnTo>
                  <a:lnTo>
                    <a:pt x="772" y="2212"/>
                  </a:lnTo>
                  <a:lnTo>
                    <a:pt x="771" y="2201"/>
                  </a:lnTo>
                  <a:lnTo>
                    <a:pt x="771" y="2191"/>
                  </a:lnTo>
                  <a:lnTo>
                    <a:pt x="771" y="2182"/>
                  </a:lnTo>
                  <a:lnTo>
                    <a:pt x="771" y="2172"/>
                  </a:lnTo>
                  <a:close/>
                  <a:moveTo>
                    <a:pt x="1766" y="26"/>
                  </a:moveTo>
                  <a:lnTo>
                    <a:pt x="1776" y="29"/>
                  </a:lnTo>
                  <a:lnTo>
                    <a:pt x="1780" y="30"/>
                  </a:lnTo>
                  <a:lnTo>
                    <a:pt x="1784" y="29"/>
                  </a:lnTo>
                  <a:lnTo>
                    <a:pt x="1791" y="36"/>
                  </a:lnTo>
                  <a:lnTo>
                    <a:pt x="1793" y="36"/>
                  </a:lnTo>
                  <a:lnTo>
                    <a:pt x="1801" y="39"/>
                  </a:lnTo>
                  <a:lnTo>
                    <a:pt x="1805" y="40"/>
                  </a:lnTo>
                  <a:lnTo>
                    <a:pt x="1812" y="43"/>
                  </a:lnTo>
                  <a:lnTo>
                    <a:pt x="1819" y="47"/>
                  </a:lnTo>
                  <a:lnTo>
                    <a:pt x="1827" y="51"/>
                  </a:lnTo>
                  <a:lnTo>
                    <a:pt x="1835" y="37"/>
                  </a:lnTo>
                  <a:lnTo>
                    <a:pt x="1842" y="25"/>
                  </a:lnTo>
                  <a:lnTo>
                    <a:pt x="1827" y="17"/>
                  </a:lnTo>
                  <a:lnTo>
                    <a:pt x="1813" y="11"/>
                  </a:lnTo>
                  <a:lnTo>
                    <a:pt x="1798" y="4"/>
                  </a:lnTo>
                  <a:lnTo>
                    <a:pt x="1784" y="0"/>
                  </a:lnTo>
                  <a:lnTo>
                    <a:pt x="1775" y="12"/>
                  </a:lnTo>
                  <a:lnTo>
                    <a:pt x="1766" y="26"/>
                  </a:lnTo>
                  <a:close/>
                  <a:moveTo>
                    <a:pt x="145" y="1918"/>
                  </a:moveTo>
                  <a:lnTo>
                    <a:pt x="144" y="1909"/>
                  </a:lnTo>
                  <a:lnTo>
                    <a:pt x="144" y="1901"/>
                  </a:lnTo>
                  <a:lnTo>
                    <a:pt x="144" y="1893"/>
                  </a:lnTo>
                  <a:lnTo>
                    <a:pt x="144" y="1887"/>
                  </a:lnTo>
                  <a:lnTo>
                    <a:pt x="141" y="1876"/>
                  </a:lnTo>
                  <a:lnTo>
                    <a:pt x="138" y="1872"/>
                  </a:lnTo>
                  <a:lnTo>
                    <a:pt x="133" y="1868"/>
                  </a:lnTo>
                  <a:lnTo>
                    <a:pt x="126" y="1864"/>
                  </a:lnTo>
                  <a:lnTo>
                    <a:pt x="119" y="1860"/>
                  </a:lnTo>
                  <a:lnTo>
                    <a:pt x="112" y="1857"/>
                  </a:lnTo>
                  <a:lnTo>
                    <a:pt x="99" y="1853"/>
                  </a:lnTo>
                  <a:lnTo>
                    <a:pt x="94" y="1853"/>
                  </a:lnTo>
                  <a:lnTo>
                    <a:pt x="90" y="1852"/>
                  </a:lnTo>
                  <a:lnTo>
                    <a:pt x="79" y="1848"/>
                  </a:lnTo>
                  <a:lnTo>
                    <a:pt x="72" y="1856"/>
                  </a:lnTo>
                  <a:lnTo>
                    <a:pt x="68" y="1865"/>
                  </a:lnTo>
                  <a:lnTo>
                    <a:pt x="61" y="1874"/>
                  </a:lnTo>
                  <a:lnTo>
                    <a:pt x="57" y="1883"/>
                  </a:lnTo>
                  <a:lnTo>
                    <a:pt x="67" y="1887"/>
                  </a:lnTo>
                  <a:lnTo>
                    <a:pt x="79" y="1891"/>
                  </a:lnTo>
                  <a:lnTo>
                    <a:pt x="89" y="1896"/>
                  </a:lnTo>
                  <a:lnTo>
                    <a:pt x="101" y="1900"/>
                  </a:lnTo>
                  <a:lnTo>
                    <a:pt x="111" y="1904"/>
                  </a:lnTo>
                  <a:lnTo>
                    <a:pt x="122" y="1908"/>
                  </a:lnTo>
                  <a:lnTo>
                    <a:pt x="133" y="1912"/>
                  </a:lnTo>
                  <a:lnTo>
                    <a:pt x="145" y="1918"/>
                  </a:lnTo>
                  <a:close/>
                  <a:moveTo>
                    <a:pt x="1757" y="224"/>
                  </a:moveTo>
                  <a:lnTo>
                    <a:pt x="1746" y="217"/>
                  </a:lnTo>
                  <a:lnTo>
                    <a:pt x="1735" y="213"/>
                  </a:lnTo>
                  <a:lnTo>
                    <a:pt x="1724" y="208"/>
                  </a:lnTo>
                  <a:lnTo>
                    <a:pt x="1716" y="204"/>
                  </a:lnTo>
                  <a:lnTo>
                    <a:pt x="1705" y="199"/>
                  </a:lnTo>
                  <a:lnTo>
                    <a:pt x="1698" y="197"/>
                  </a:lnTo>
                  <a:lnTo>
                    <a:pt x="1692" y="197"/>
                  </a:lnTo>
                  <a:lnTo>
                    <a:pt x="1691" y="199"/>
                  </a:lnTo>
                  <a:lnTo>
                    <a:pt x="1687" y="205"/>
                  </a:lnTo>
                  <a:lnTo>
                    <a:pt x="1685" y="217"/>
                  </a:lnTo>
                  <a:lnTo>
                    <a:pt x="1685" y="223"/>
                  </a:lnTo>
                  <a:lnTo>
                    <a:pt x="1685" y="231"/>
                  </a:lnTo>
                  <a:lnTo>
                    <a:pt x="1685" y="239"/>
                  </a:lnTo>
                  <a:lnTo>
                    <a:pt x="1685" y="248"/>
                  </a:lnTo>
                  <a:lnTo>
                    <a:pt x="1696" y="252"/>
                  </a:lnTo>
                  <a:lnTo>
                    <a:pt x="1707" y="257"/>
                  </a:lnTo>
                  <a:lnTo>
                    <a:pt x="1718" y="261"/>
                  </a:lnTo>
                  <a:lnTo>
                    <a:pt x="1731" y="267"/>
                  </a:lnTo>
                  <a:lnTo>
                    <a:pt x="1736" y="254"/>
                  </a:lnTo>
                  <a:lnTo>
                    <a:pt x="1743" y="245"/>
                  </a:lnTo>
                  <a:lnTo>
                    <a:pt x="1750" y="234"/>
                  </a:lnTo>
                  <a:lnTo>
                    <a:pt x="1757" y="224"/>
                  </a:lnTo>
                  <a:close/>
                  <a:moveTo>
                    <a:pt x="1684" y="269"/>
                  </a:moveTo>
                  <a:lnTo>
                    <a:pt x="1684" y="278"/>
                  </a:lnTo>
                  <a:lnTo>
                    <a:pt x="1684" y="286"/>
                  </a:lnTo>
                  <a:lnTo>
                    <a:pt x="1684" y="293"/>
                  </a:lnTo>
                  <a:lnTo>
                    <a:pt x="1685" y="301"/>
                  </a:lnTo>
                  <a:lnTo>
                    <a:pt x="1687" y="312"/>
                  </a:lnTo>
                  <a:lnTo>
                    <a:pt x="1691" y="320"/>
                  </a:lnTo>
                  <a:lnTo>
                    <a:pt x="1696" y="323"/>
                  </a:lnTo>
                  <a:lnTo>
                    <a:pt x="1702" y="326"/>
                  </a:lnTo>
                  <a:lnTo>
                    <a:pt x="1710" y="330"/>
                  </a:lnTo>
                  <a:lnTo>
                    <a:pt x="1716" y="319"/>
                  </a:lnTo>
                  <a:lnTo>
                    <a:pt x="1722" y="309"/>
                  </a:lnTo>
                  <a:lnTo>
                    <a:pt x="1728" y="298"/>
                  </a:lnTo>
                  <a:lnTo>
                    <a:pt x="1735" y="290"/>
                  </a:lnTo>
                  <a:lnTo>
                    <a:pt x="1721" y="283"/>
                  </a:lnTo>
                  <a:lnTo>
                    <a:pt x="1709" y="279"/>
                  </a:lnTo>
                  <a:lnTo>
                    <a:pt x="1696" y="274"/>
                  </a:lnTo>
                  <a:lnTo>
                    <a:pt x="1684" y="269"/>
                  </a:lnTo>
                  <a:close/>
                  <a:moveTo>
                    <a:pt x="1659" y="187"/>
                  </a:moveTo>
                  <a:lnTo>
                    <a:pt x="1654" y="183"/>
                  </a:lnTo>
                  <a:lnTo>
                    <a:pt x="1648" y="180"/>
                  </a:lnTo>
                  <a:lnTo>
                    <a:pt x="1639" y="176"/>
                  </a:lnTo>
                  <a:lnTo>
                    <a:pt x="1630" y="175"/>
                  </a:lnTo>
                  <a:lnTo>
                    <a:pt x="1622" y="183"/>
                  </a:lnTo>
                  <a:lnTo>
                    <a:pt x="1617" y="194"/>
                  </a:lnTo>
                  <a:lnTo>
                    <a:pt x="1610" y="205"/>
                  </a:lnTo>
                  <a:lnTo>
                    <a:pt x="1604" y="216"/>
                  </a:lnTo>
                  <a:lnTo>
                    <a:pt x="1611" y="219"/>
                  </a:lnTo>
                  <a:lnTo>
                    <a:pt x="1619" y="221"/>
                  </a:lnTo>
                  <a:lnTo>
                    <a:pt x="1626" y="224"/>
                  </a:lnTo>
                  <a:lnTo>
                    <a:pt x="1634" y="228"/>
                  </a:lnTo>
                  <a:lnTo>
                    <a:pt x="1641" y="231"/>
                  </a:lnTo>
                  <a:lnTo>
                    <a:pt x="1650" y="234"/>
                  </a:lnTo>
                  <a:lnTo>
                    <a:pt x="1658" y="237"/>
                  </a:lnTo>
                  <a:lnTo>
                    <a:pt x="1666" y="241"/>
                  </a:lnTo>
                  <a:lnTo>
                    <a:pt x="1665" y="231"/>
                  </a:lnTo>
                  <a:lnTo>
                    <a:pt x="1665" y="221"/>
                  </a:lnTo>
                  <a:lnTo>
                    <a:pt x="1665" y="213"/>
                  </a:lnTo>
                  <a:lnTo>
                    <a:pt x="1665" y="206"/>
                  </a:lnTo>
                  <a:lnTo>
                    <a:pt x="1662" y="194"/>
                  </a:lnTo>
                  <a:lnTo>
                    <a:pt x="1659" y="187"/>
                  </a:lnTo>
                  <a:close/>
                  <a:moveTo>
                    <a:pt x="1546" y="269"/>
                  </a:moveTo>
                  <a:lnTo>
                    <a:pt x="1553" y="258"/>
                  </a:lnTo>
                  <a:lnTo>
                    <a:pt x="1560" y="248"/>
                  </a:lnTo>
                  <a:lnTo>
                    <a:pt x="1567" y="237"/>
                  </a:lnTo>
                  <a:lnTo>
                    <a:pt x="1574" y="227"/>
                  </a:lnTo>
                  <a:lnTo>
                    <a:pt x="1585" y="231"/>
                  </a:lnTo>
                  <a:lnTo>
                    <a:pt x="1596" y="235"/>
                  </a:lnTo>
                  <a:lnTo>
                    <a:pt x="1607" y="239"/>
                  </a:lnTo>
                  <a:lnTo>
                    <a:pt x="1619" y="243"/>
                  </a:lnTo>
                  <a:lnTo>
                    <a:pt x="1630" y="248"/>
                  </a:lnTo>
                  <a:lnTo>
                    <a:pt x="1641" y="252"/>
                  </a:lnTo>
                  <a:lnTo>
                    <a:pt x="1654" y="256"/>
                  </a:lnTo>
                  <a:lnTo>
                    <a:pt x="1666" y="261"/>
                  </a:lnTo>
                  <a:lnTo>
                    <a:pt x="1665" y="268"/>
                  </a:lnTo>
                  <a:lnTo>
                    <a:pt x="1663" y="276"/>
                  </a:lnTo>
                  <a:lnTo>
                    <a:pt x="1662" y="283"/>
                  </a:lnTo>
                  <a:lnTo>
                    <a:pt x="1662" y="291"/>
                  </a:lnTo>
                  <a:lnTo>
                    <a:pt x="1658" y="301"/>
                  </a:lnTo>
                  <a:lnTo>
                    <a:pt x="1655" y="307"/>
                  </a:lnTo>
                  <a:lnTo>
                    <a:pt x="1648" y="305"/>
                  </a:lnTo>
                  <a:lnTo>
                    <a:pt x="1640" y="304"/>
                  </a:lnTo>
                  <a:lnTo>
                    <a:pt x="1626" y="298"/>
                  </a:lnTo>
                  <a:lnTo>
                    <a:pt x="1612" y="294"/>
                  </a:lnTo>
                  <a:lnTo>
                    <a:pt x="1595" y="287"/>
                  </a:lnTo>
                  <a:lnTo>
                    <a:pt x="1578" y="282"/>
                  </a:lnTo>
                  <a:lnTo>
                    <a:pt x="1562" y="275"/>
                  </a:lnTo>
                  <a:lnTo>
                    <a:pt x="1546" y="269"/>
                  </a:lnTo>
                  <a:close/>
                </a:path>
              </a:pathLst>
            </a:custGeom>
            <a:solidFill>
              <a:srgbClr val="D6A154"/>
            </a:solidFill>
            <a:ln w="1588">
              <a:solidFill>
                <a:srgbClr val="BF8A3D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28" name="Freeform 57"/>
            <p:cNvSpPr>
              <a:spLocks noEditPoints="1"/>
            </p:cNvSpPr>
            <p:nvPr/>
          </p:nvSpPr>
          <p:spPr bwMode="auto">
            <a:xfrm>
              <a:off x="-1978" y="2950"/>
              <a:ext cx="2989" cy="2156"/>
            </a:xfrm>
            <a:custGeom>
              <a:avLst/>
              <a:gdLst>
                <a:gd name="T0" fmla="*/ 1537 w 2989"/>
                <a:gd name="T1" fmla="*/ 453 h 2156"/>
                <a:gd name="T2" fmla="*/ 1281 w 2989"/>
                <a:gd name="T3" fmla="*/ 414 h 2156"/>
                <a:gd name="T4" fmla="*/ 1332 w 2989"/>
                <a:gd name="T5" fmla="*/ 708 h 2156"/>
                <a:gd name="T6" fmla="*/ 1280 w 2989"/>
                <a:gd name="T7" fmla="*/ 723 h 2156"/>
                <a:gd name="T8" fmla="*/ 1016 w 2989"/>
                <a:gd name="T9" fmla="*/ 682 h 2156"/>
                <a:gd name="T10" fmla="*/ 1295 w 2989"/>
                <a:gd name="T11" fmla="*/ 996 h 2156"/>
                <a:gd name="T12" fmla="*/ 1032 w 2989"/>
                <a:gd name="T13" fmla="*/ 897 h 2156"/>
                <a:gd name="T14" fmla="*/ 1049 w 2989"/>
                <a:gd name="T15" fmla="*/ 1011 h 2156"/>
                <a:gd name="T16" fmla="*/ 877 w 2989"/>
                <a:gd name="T17" fmla="*/ 948 h 2156"/>
                <a:gd name="T18" fmla="*/ 1046 w 2989"/>
                <a:gd name="T19" fmla="*/ 1316 h 2156"/>
                <a:gd name="T20" fmla="*/ 1100 w 2989"/>
                <a:gd name="T21" fmla="*/ 1368 h 2156"/>
                <a:gd name="T22" fmla="*/ 815 w 2989"/>
                <a:gd name="T23" fmla="*/ 1148 h 2156"/>
                <a:gd name="T24" fmla="*/ 677 w 2989"/>
                <a:gd name="T25" fmla="*/ 1206 h 2156"/>
                <a:gd name="T26" fmla="*/ 642 w 2989"/>
                <a:gd name="T27" fmla="*/ 1084 h 2156"/>
                <a:gd name="T28" fmla="*/ 1062 w 2989"/>
                <a:gd name="T29" fmla="*/ 1610 h 2156"/>
                <a:gd name="T30" fmla="*/ 763 w 2989"/>
                <a:gd name="T31" fmla="*/ 1441 h 2156"/>
                <a:gd name="T32" fmla="*/ 848 w 2989"/>
                <a:gd name="T33" fmla="*/ 1570 h 2156"/>
                <a:gd name="T34" fmla="*/ 603 w 2989"/>
                <a:gd name="T35" fmla="*/ 1381 h 2156"/>
                <a:gd name="T36" fmla="*/ 647 w 2989"/>
                <a:gd name="T37" fmla="*/ 1401 h 2156"/>
                <a:gd name="T38" fmla="*/ 369 w 2989"/>
                <a:gd name="T39" fmla="*/ 1398 h 2156"/>
                <a:gd name="T40" fmla="*/ 774 w 2989"/>
                <a:gd name="T41" fmla="*/ 1826 h 2156"/>
                <a:gd name="T42" fmla="*/ 797 w 2989"/>
                <a:gd name="T43" fmla="*/ 1903 h 2156"/>
                <a:gd name="T44" fmla="*/ 369 w 2989"/>
                <a:gd name="T45" fmla="*/ 1655 h 2156"/>
                <a:gd name="T46" fmla="*/ 548 w 2989"/>
                <a:gd name="T47" fmla="*/ 1809 h 2156"/>
                <a:gd name="T48" fmla="*/ 184 w 2989"/>
                <a:gd name="T49" fmla="*/ 1576 h 2156"/>
                <a:gd name="T50" fmla="*/ 262 w 2989"/>
                <a:gd name="T51" fmla="*/ 1699 h 2156"/>
                <a:gd name="T52" fmla="*/ 1538 w 2989"/>
                <a:gd name="T53" fmla="*/ 297 h 2156"/>
                <a:gd name="T54" fmla="*/ 1544 w 2989"/>
                <a:gd name="T55" fmla="*/ 406 h 2156"/>
                <a:gd name="T56" fmla="*/ 1373 w 2989"/>
                <a:gd name="T57" fmla="*/ 295 h 2156"/>
                <a:gd name="T58" fmla="*/ 1475 w 2989"/>
                <a:gd name="T59" fmla="*/ 612 h 2156"/>
                <a:gd name="T60" fmla="*/ 1186 w 2989"/>
                <a:gd name="T61" fmla="*/ 552 h 2156"/>
                <a:gd name="T62" fmla="*/ 1339 w 2989"/>
                <a:gd name="T63" fmla="*/ 657 h 2156"/>
                <a:gd name="T64" fmla="*/ 1130 w 2989"/>
                <a:gd name="T65" fmla="*/ 784 h 2156"/>
                <a:gd name="T66" fmla="*/ 1256 w 2989"/>
                <a:gd name="T67" fmla="*/ 943 h 2156"/>
                <a:gd name="T68" fmla="*/ 1067 w 2989"/>
                <a:gd name="T69" fmla="*/ 814 h 2156"/>
                <a:gd name="T70" fmla="*/ 1034 w 2989"/>
                <a:gd name="T71" fmla="*/ 822 h 2156"/>
                <a:gd name="T72" fmla="*/ 1245 w 2989"/>
                <a:gd name="T73" fmla="*/ 1165 h 2156"/>
                <a:gd name="T74" fmla="*/ 966 w 2989"/>
                <a:gd name="T75" fmla="*/ 1082 h 2156"/>
                <a:gd name="T76" fmla="*/ 823 w 2989"/>
                <a:gd name="T77" fmla="*/ 1090 h 2156"/>
                <a:gd name="T78" fmla="*/ 858 w 2989"/>
                <a:gd name="T79" fmla="*/ 1063 h 2156"/>
                <a:gd name="T80" fmla="*/ 801 w 2989"/>
                <a:gd name="T81" fmla="*/ 1067 h 2156"/>
                <a:gd name="T82" fmla="*/ 825 w 2989"/>
                <a:gd name="T83" fmla="*/ 1335 h 2156"/>
                <a:gd name="T84" fmla="*/ 1106 w 2989"/>
                <a:gd name="T85" fmla="*/ 1499 h 2156"/>
                <a:gd name="T86" fmla="*/ 805 w 2989"/>
                <a:gd name="T87" fmla="*/ 1327 h 2156"/>
                <a:gd name="T88" fmla="*/ 697 w 2989"/>
                <a:gd name="T89" fmla="*/ 1309 h 2156"/>
                <a:gd name="T90" fmla="*/ 519 w 2989"/>
                <a:gd name="T91" fmla="*/ 1273 h 2156"/>
                <a:gd name="T92" fmla="*/ 877 w 2989"/>
                <a:gd name="T93" fmla="*/ 1646 h 2156"/>
                <a:gd name="T94" fmla="*/ 1021 w 2989"/>
                <a:gd name="T95" fmla="*/ 1737 h 2156"/>
                <a:gd name="T96" fmla="*/ 737 w 2989"/>
                <a:gd name="T97" fmla="*/ 1592 h 2156"/>
                <a:gd name="T98" fmla="*/ 497 w 2989"/>
                <a:gd name="T99" fmla="*/ 1508 h 2156"/>
                <a:gd name="T100" fmla="*/ 259 w 2989"/>
                <a:gd name="T101" fmla="*/ 1492 h 2156"/>
                <a:gd name="T102" fmla="*/ 874 w 2989"/>
                <a:gd name="T103" fmla="*/ 2066 h 2156"/>
                <a:gd name="T104" fmla="*/ 574 w 2989"/>
                <a:gd name="T105" fmla="*/ 1855 h 2156"/>
                <a:gd name="T106" fmla="*/ 633 w 2989"/>
                <a:gd name="T107" fmla="*/ 2003 h 2156"/>
                <a:gd name="T108" fmla="*/ 463 w 2989"/>
                <a:gd name="T109" fmla="*/ 1812 h 2156"/>
                <a:gd name="T110" fmla="*/ 250 w 2989"/>
                <a:gd name="T111" fmla="*/ 1837 h 2156"/>
                <a:gd name="T112" fmla="*/ 248 w 2989"/>
                <a:gd name="T113" fmla="*/ 1856 h 2156"/>
                <a:gd name="T114" fmla="*/ 166 w 2989"/>
                <a:gd name="T115" fmla="*/ 1701 h 2156"/>
                <a:gd name="T116" fmla="*/ 115 w 2989"/>
                <a:gd name="T117" fmla="*/ 1704 h 2156"/>
                <a:gd name="T118" fmla="*/ 712 w 2989"/>
                <a:gd name="T119" fmla="*/ 2109 h 2156"/>
                <a:gd name="T120" fmla="*/ 404 w 2989"/>
                <a:gd name="T121" fmla="*/ 1994 h 2156"/>
                <a:gd name="T122" fmla="*/ 67 w 2989"/>
                <a:gd name="T123" fmla="*/ 1841 h 2156"/>
                <a:gd name="T124" fmla="*/ 1695 w 2989"/>
                <a:gd name="T125" fmla="*/ 50 h 215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989"/>
                <a:gd name="T190" fmla="*/ 0 h 2156"/>
                <a:gd name="T191" fmla="*/ 2989 w 2989"/>
                <a:gd name="T192" fmla="*/ 2156 h 215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989" h="2156">
                  <a:moveTo>
                    <a:pt x="1542" y="446"/>
                  </a:moveTo>
                  <a:lnTo>
                    <a:pt x="1530" y="440"/>
                  </a:lnTo>
                  <a:lnTo>
                    <a:pt x="1519" y="436"/>
                  </a:lnTo>
                  <a:lnTo>
                    <a:pt x="1507" y="432"/>
                  </a:lnTo>
                  <a:lnTo>
                    <a:pt x="1497" y="428"/>
                  </a:lnTo>
                  <a:lnTo>
                    <a:pt x="1485" y="424"/>
                  </a:lnTo>
                  <a:lnTo>
                    <a:pt x="1478" y="421"/>
                  </a:lnTo>
                  <a:lnTo>
                    <a:pt x="1471" y="420"/>
                  </a:lnTo>
                  <a:lnTo>
                    <a:pt x="1469" y="420"/>
                  </a:lnTo>
                  <a:lnTo>
                    <a:pt x="1463" y="416"/>
                  </a:lnTo>
                  <a:lnTo>
                    <a:pt x="1452" y="411"/>
                  </a:lnTo>
                  <a:lnTo>
                    <a:pt x="1435" y="405"/>
                  </a:lnTo>
                  <a:lnTo>
                    <a:pt x="1417" y="399"/>
                  </a:lnTo>
                  <a:lnTo>
                    <a:pt x="1398" y="391"/>
                  </a:lnTo>
                  <a:lnTo>
                    <a:pt x="1383" y="387"/>
                  </a:lnTo>
                  <a:lnTo>
                    <a:pt x="1372" y="383"/>
                  </a:lnTo>
                  <a:lnTo>
                    <a:pt x="1368" y="384"/>
                  </a:lnTo>
                  <a:lnTo>
                    <a:pt x="1365" y="383"/>
                  </a:lnTo>
                  <a:lnTo>
                    <a:pt x="1361" y="380"/>
                  </a:lnTo>
                  <a:lnTo>
                    <a:pt x="1355" y="376"/>
                  </a:lnTo>
                  <a:lnTo>
                    <a:pt x="1348" y="373"/>
                  </a:lnTo>
                  <a:lnTo>
                    <a:pt x="1339" y="367"/>
                  </a:lnTo>
                  <a:lnTo>
                    <a:pt x="1331" y="363"/>
                  </a:lnTo>
                  <a:lnTo>
                    <a:pt x="1321" y="359"/>
                  </a:lnTo>
                  <a:lnTo>
                    <a:pt x="1313" y="355"/>
                  </a:lnTo>
                  <a:lnTo>
                    <a:pt x="1307" y="363"/>
                  </a:lnTo>
                  <a:lnTo>
                    <a:pt x="1303" y="372"/>
                  </a:lnTo>
                  <a:lnTo>
                    <a:pt x="1299" y="378"/>
                  </a:lnTo>
                  <a:lnTo>
                    <a:pt x="1295" y="387"/>
                  </a:lnTo>
                  <a:lnTo>
                    <a:pt x="1322" y="398"/>
                  </a:lnTo>
                  <a:lnTo>
                    <a:pt x="1351" y="409"/>
                  </a:lnTo>
                  <a:lnTo>
                    <a:pt x="1379" y="420"/>
                  </a:lnTo>
                  <a:lnTo>
                    <a:pt x="1408" y="431"/>
                  </a:lnTo>
                  <a:lnTo>
                    <a:pt x="1436" y="442"/>
                  </a:lnTo>
                  <a:lnTo>
                    <a:pt x="1465" y="453"/>
                  </a:lnTo>
                  <a:lnTo>
                    <a:pt x="1494" y="464"/>
                  </a:lnTo>
                  <a:lnTo>
                    <a:pt x="1524" y="476"/>
                  </a:lnTo>
                  <a:lnTo>
                    <a:pt x="1529" y="468"/>
                  </a:lnTo>
                  <a:lnTo>
                    <a:pt x="1533" y="460"/>
                  </a:lnTo>
                  <a:lnTo>
                    <a:pt x="1537" y="453"/>
                  </a:lnTo>
                  <a:lnTo>
                    <a:pt x="1542" y="446"/>
                  </a:lnTo>
                  <a:close/>
                  <a:moveTo>
                    <a:pt x="1281" y="405"/>
                  </a:moveTo>
                  <a:lnTo>
                    <a:pt x="1310" y="416"/>
                  </a:lnTo>
                  <a:lnTo>
                    <a:pt x="1342" y="427"/>
                  </a:lnTo>
                  <a:lnTo>
                    <a:pt x="1372" y="439"/>
                  </a:lnTo>
                  <a:lnTo>
                    <a:pt x="1403" y="451"/>
                  </a:lnTo>
                  <a:lnTo>
                    <a:pt x="1434" y="462"/>
                  </a:lnTo>
                  <a:lnTo>
                    <a:pt x="1465" y="475"/>
                  </a:lnTo>
                  <a:lnTo>
                    <a:pt x="1496" y="487"/>
                  </a:lnTo>
                  <a:lnTo>
                    <a:pt x="1527" y="499"/>
                  </a:lnTo>
                  <a:lnTo>
                    <a:pt x="1518" y="513"/>
                  </a:lnTo>
                  <a:lnTo>
                    <a:pt x="1509" y="527"/>
                  </a:lnTo>
                  <a:lnTo>
                    <a:pt x="1501" y="539"/>
                  </a:lnTo>
                  <a:lnTo>
                    <a:pt x="1493" y="554"/>
                  </a:lnTo>
                  <a:lnTo>
                    <a:pt x="1480" y="549"/>
                  </a:lnTo>
                  <a:lnTo>
                    <a:pt x="1468" y="545"/>
                  </a:lnTo>
                  <a:lnTo>
                    <a:pt x="1456" y="539"/>
                  </a:lnTo>
                  <a:lnTo>
                    <a:pt x="1447" y="535"/>
                  </a:lnTo>
                  <a:lnTo>
                    <a:pt x="1438" y="531"/>
                  </a:lnTo>
                  <a:lnTo>
                    <a:pt x="1432" y="528"/>
                  </a:lnTo>
                  <a:lnTo>
                    <a:pt x="1427" y="526"/>
                  </a:lnTo>
                  <a:lnTo>
                    <a:pt x="1419" y="521"/>
                  </a:lnTo>
                  <a:lnTo>
                    <a:pt x="1406" y="516"/>
                  </a:lnTo>
                  <a:lnTo>
                    <a:pt x="1392" y="510"/>
                  </a:lnTo>
                  <a:lnTo>
                    <a:pt x="1387" y="510"/>
                  </a:lnTo>
                  <a:lnTo>
                    <a:pt x="1381" y="508"/>
                  </a:lnTo>
                  <a:lnTo>
                    <a:pt x="1370" y="505"/>
                  </a:lnTo>
                  <a:lnTo>
                    <a:pt x="1355" y="498"/>
                  </a:lnTo>
                  <a:lnTo>
                    <a:pt x="1337" y="493"/>
                  </a:lnTo>
                  <a:lnTo>
                    <a:pt x="1318" y="484"/>
                  </a:lnTo>
                  <a:lnTo>
                    <a:pt x="1303" y="477"/>
                  </a:lnTo>
                  <a:lnTo>
                    <a:pt x="1291" y="472"/>
                  </a:lnTo>
                  <a:lnTo>
                    <a:pt x="1287" y="471"/>
                  </a:lnTo>
                  <a:lnTo>
                    <a:pt x="1284" y="465"/>
                  </a:lnTo>
                  <a:lnTo>
                    <a:pt x="1282" y="460"/>
                  </a:lnTo>
                  <a:lnTo>
                    <a:pt x="1281" y="453"/>
                  </a:lnTo>
                  <a:lnTo>
                    <a:pt x="1281" y="446"/>
                  </a:lnTo>
                  <a:lnTo>
                    <a:pt x="1281" y="435"/>
                  </a:lnTo>
                  <a:lnTo>
                    <a:pt x="1281" y="425"/>
                  </a:lnTo>
                  <a:lnTo>
                    <a:pt x="1281" y="414"/>
                  </a:lnTo>
                  <a:lnTo>
                    <a:pt x="1281" y="405"/>
                  </a:lnTo>
                  <a:close/>
                  <a:moveTo>
                    <a:pt x="1230" y="454"/>
                  </a:moveTo>
                  <a:lnTo>
                    <a:pt x="1237" y="455"/>
                  </a:lnTo>
                  <a:lnTo>
                    <a:pt x="1244" y="457"/>
                  </a:lnTo>
                  <a:lnTo>
                    <a:pt x="1247" y="457"/>
                  </a:lnTo>
                  <a:lnTo>
                    <a:pt x="1251" y="457"/>
                  </a:lnTo>
                  <a:lnTo>
                    <a:pt x="1252" y="454"/>
                  </a:lnTo>
                  <a:lnTo>
                    <a:pt x="1255" y="450"/>
                  </a:lnTo>
                  <a:lnTo>
                    <a:pt x="1256" y="444"/>
                  </a:lnTo>
                  <a:lnTo>
                    <a:pt x="1259" y="438"/>
                  </a:lnTo>
                  <a:lnTo>
                    <a:pt x="1259" y="428"/>
                  </a:lnTo>
                  <a:lnTo>
                    <a:pt x="1262" y="418"/>
                  </a:lnTo>
                  <a:lnTo>
                    <a:pt x="1262" y="409"/>
                  </a:lnTo>
                  <a:lnTo>
                    <a:pt x="1265" y="399"/>
                  </a:lnTo>
                  <a:lnTo>
                    <a:pt x="1255" y="413"/>
                  </a:lnTo>
                  <a:lnTo>
                    <a:pt x="1247" y="427"/>
                  </a:lnTo>
                  <a:lnTo>
                    <a:pt x="1238" y="439"/>
                  </a:lnTo>
                  <a:lnTo>
                    <a:pt x="1230" y="454"/>
                  </a:lnTo>
                  <a:close/>
                  <a:moveTo>
                    <a:pt x="1425" y="725"/>
                  </a:moveTo>
                  <a:lnTo>
                    <a:pt x="1414" y="721"/>
                  </a:lnTo>
                  <a:lnTo>
                    <a:pt x="1405" y="717"/>
                  </a:lnTo>
                  <a:lnTo>
                    <a:pt x="1394" y="712"/>
                  </a:lnTo>
                  <a:lnTo>
                    <a:pt x="1386" y="711"/>
                  </a:lnTo>
                  <a:lnTo>
                    <a:pt x="1377" y="707"/>
                  </a:lnTo>
                  <a:lnTo>
                    <a:pt x="1372" y="706"/>
                  </a:lnTo>
                  <a:lnTo>
                    <a:pt x="1368" y="704"/>
                  </a:lnTo>
                  <a:lnTo>
                    <a:pt x="1368" y="706"/>
                  </a:lnTo>
                  <a:lnTo>
                    <a:pt x="1362" y="703"/>
                  </a:lnTo>
                  <a:lnTo>
                    <a:pt x="1354" y="699"/>
                  </a:lnTo>
                  <a:lnTo>
                    <a:pt x="1342" y="692"/>
                  </a:lnTo>
                  <a:lnTo>
                    <a:pt x="1329" y="686"/>
                  </a:lnTo>
                  <a:lnTo>
                    <a:pt x="1314" y="678"/>
                  </a:lnTo>
                  <a:lnTo>
                    <a:pt x="1302" y="674"/>
                  </a:lnTo>
                  <a:lnTo>
                    <a:pt x="1291" y="671"/>
                  </a:lnTo>
                  <a:lnTo>
                    <a:pt x="1287" y="674"/>
                  </a:lnTo>
                  <a:lnTo>
                    <a:pt x="1285" y="679"/>
                  </a:lnTo>
                  <a:lnTo>
                    <a:pt x="1282" y="692"/>
                  </a:lnTo>
                  <a:lnTo>
                    <a:pt x="1299" y="696"/>
                  </a:lnTo>
                  <a:lnTo>
                    <a:pt x="1315" y="703"/>
                  </a:lnTo>
                  <a:lnTo>
                    <a:pt x="1332" y="708"/>
                  </a:lnTo>
                  <a:lnTo>
                    <a:pt x="1348" y="715"/>
                  </a:lnTo>
                  <a:lnTo>
                    <a:pt x="1365" y="721"/>
                  </a:lnTo>
                  <a:lnTo>
                    <a:pt x="1381" y="728"/>
                  </a:lnTo>
                  <a:lnTo>
                    <a:pt x="1398" y="734"/>
                  </a:lnTo>
                  <a:lnTo>
                    <a:pt x="1416" y="741"/>
                  </a:lnTo>
                  <a:lnTo>
                    <a:pt x="1419" y="733"/>
                  </a:lnTo>
                  <a:lnTo>
                    <a:pt x="1425" y="725"/>
                  </a:lnTo>
                  <a:close/>
                  <a:moveTo>
                    <a:pt x="1281" y="711"/>
                  </a:moveTo>
                  <a:lnTo>
                    <a:pt x="1298" y="717"/>
                  </a:lnTo>
                  <a:lnTo>
                    <a:pt x="1314" y="723"/>
                  </a:lnTo>
                  <a:lnTo>
                    <a:pt x="1332" y="730"/>
                  </a:lnTo>
                  <a:lnTo>
                    <a:pt x="1350" y="737"/>
                  </a:lnTo>
                  <a:lnTo>
                    <a:pt x="1366" y="743"/>
                  </a:lnTo>
                  <a:lnTo>
                    <a:pt x="1384" y="751"/>
                  </a:lnTo>
                  <a:lnTo>
                    <a:pt x="1402" y="756"/>
                  </a:lnTo>
                  <a:lnTo>
                    <a:pt x="1420" y="765"/>
                  </a:lnTo>
                  <a:lnTo>
                    <a:pt x="1414" y="772"/>
                  </a:lnTo>
                  <a:lnTo>
                    <a:pt x="1409" y="780"/>
                  </a:lnTo>
                  <a:lnTo>
                    <a:pt x="1403" y="788"/>
                  </a:lnTo>
                  <a:lnTo>
                    <a:pt x="1398" y="796"/>
                  </a:lnTo>
                  <a:lnTo>
                    <a:pt x="1392" y="805"/>
                  </a:lnTo>
                  <a:lnTo>
                    <a:pt x="1387" y="813"/>
                  </a:lnTo>
                  <a:lnTo>
                    <a:pt x="1381" y="821"/>
                  </a:lnTo>
                  <a:lnTo>
                    <a:pt x="1377" y="829"/>
                  </a:lnTo>
                  <a:lnTo>
                    <a:pt x="1366" y="824"/>
                  </a:lnTo>
                  <a:lnTo>
                    <a:pt x="1355" y="820"/>
                  </a:lnTo>
                  <a:lnTo>
                    <a:pt x="1344" y="816"/>
                  </a:lnTo>
                  <a:lnTo>
                    <a:pt x="1333" y="811"/>
                  </a:lnTo>
                  <a:lnTo>
                    <a:pt x="1322" y="807"/>
                  </a:lnTo>
                  <a:lnTo>
                    <a:pt x="1311" y="803"/>
                  </a:lnTo>
                  <a:lnTo>
                    <a:pt x="1300" y="799"/>
                  </a:lnTo>
                  <a:lnTo>
                    <a:pt x="1289" y="795"/>
                  </a:lnTo>
                  <a:lnTo>
                    <a:pt x="1287" y="795"/>
                  </a:lnTo>
                  <a:lnTo>
                    <a:pt x="1284" y="788"/>
                  </a:lnTo>
                  <a:lnTo>
                    <a:pt x="1282" y="781"/>
                  </a:lnTo>
                  <a:lnTo>
                    <a:pt x="1281" y="772"/>
                  </a:lnTo>
                  <a:lnTo>
                    <a:pt x="1281" y="761"/>
                  </a:lnTo>
                  <a:lnTo>
                    <a:pt x="1280" y="748"/>
                  </a:lnTo>
                  <a:lnTo>
                    <a:pt x="1280" y="736"/>
                  </a:lnTo>
                  <a:lnTo>
                    <a:pt x="1280" y="723"/>
                  </a:lnTo>
                  <a:lnTo>
                    <a:pt x="1281" y="711"/>
                  </a:lnTo>
                  <a:close/>
                  <a:moveTo>
                    <a:pt x="1256" y="662"/>
                  </a:moveTo>
                  <a:lnTo>
                    <a:pt x="1248" y="656"/>
                  </a:lnTo>
                  <a:lnTo>
                    <a:pt x="1237" y="651"/>
                  </a:lnTo>
                  <a:lnTo>
                    <a:pt x="1222" y="645"/>
                  </a:lnTo>
                  <a:lnTo>
                    <a:pt x="1208" y="640"/>
                  </a:lnTo>
                  <a:lnTo>
                    <a:pt x="1192" y="634"/>
                  </a:lnTo>
                  <a:lnTo>
                    <a:pt x="1179" y="630"/>
                  </a:lnTo>
                  <a:lnTo>
                    <a:pt x="1168" y="626"/>
                  </a:lnTo>
                  <a:lnTo>
                    <a:pt x="1166" y="626"/>
                  </a:lnTo>
                  <a:lnTo>
                    <a:pt x="1161" y="624"/>
                  </a:lnTo>
                  <a:lnTo>
                    <a:pt x="1157" y="623"/>
                  </a:lnTo>
                  <a:lnTo>
                    <a:pt x="1149" y="619"/>
                  </a:lnTo>
                  <a:lnTo>
                    <a:pt x="1139" y="616"/>
                  </a:lnTo>
                  <a:lnTo>
                    <a:pt x="1127" y="612"/>
                  </a:lnTo>
                  <a:lnTo>
                    <a:pt x="1116" y="608"/>
                  </a:lnTo>
                  <a:lnTo>
                    <a:pt x="1105" y="604"/>
                  </a:lnTo>
                  <a:lnTo>
                    <a:pt x="1094" y="600"/>
                  </a:lnTo>
                  <a:lnTo>
                    <a:pt x="1087" y="607"/>
                  </a:lnTo>
                  <a:lnTo>
                    <a:pt x="1082" y="615"/>
                  </a:lnTo>
                  <a:lnTo>
                    <a:pt x="1104" y="623"/>
                  </a:lnTo>
                  <a:lnTo>
                    <a:pt x="1126" y="631"/>
                  </a:lnTo>
                  <a:lnTo>
                    <a:pt x="1148" y="640"/>
                  </a:lnTo>
                  <a:lnTo>
                    <a:pt x="1171" y="648"/>
                  </a:lnTo>
                  <a:lnTo>
                    <a:pt x="1193" y="656"/>
                  </a:lnTo>
                  <a:lnTo>
                    <a:pt x="1216" y="666"/>
                  </a:lnTo>
                  <a:lnTo>
                    <a:pt x="1238" y="674"/>
                  </a:lnTo>
                  <a:lnTo>
                    <a:pt x="1262" y="684"/>
                  </a:lnTo>
                  <a:lnTo>
                    <a:pt x="1259" y="670"/>
                  </a:lnTo>
                  <a:lnTo>
                    <a:pt x="1256" y="662"/>
                  </a:lnTo>
                  <a:close/>
                  <a:moveTo>
                    <a:pt x="1087" y="719"/>
                  </a:moveTo>
                  <a:lnTo>
                    <a:pt x="1076" y="715"/>
                  </a:lnTo>
                  <a:lnTo>
                    <a:pt x="1068" y="711"/>
                  </a:lnTo>
                  <a:lnTo>
                    <a:pt x="1057" y="707"/>
                  </a:lnTo>
                  <a:lnTo>
                    <a:pt x="1049" y="704"/>
                  </a:lnTo>
                  <a:lnTo>
                    <a:pt x="1039" y="700"/>
                  </a:lnTo>
                  <a:lnTo>
                    <a:pt x="1029" y="697"/>
                  </a:lnTo>
                  <a:lnTo>
                    <a:pt x="1020" y="695"/>
                  </a:lnTo>
                  <a:lnTo>
                    <a:pt x="1012" y="692"/>
                  </a:lnTo>
                  <a:lnTo>
                    <a:pt x="1016" y="682"/>
                  </a:lnTo>
                  <a:lnTo>
                    <a:pt x="1021" y="674"/>
                  </a:lnTo>
                  <a:lnTo>
                    <a:pt x="1027" y="666"/>
                  </a:lnTo>
                  <a:lnTo>
                    <a:pt x="1032" y="657"/>
                  </a:lnTo>
                  <a:lnTo>
                    <a:pt x="1036" y="649"/>
                  </a:lnTo>
                  <a:lnTo>
                    <a:pt x="1043" y="641"/>
                  </a:lnTo>
                  <a:lnTo>
                    <a:pt x="1047" y="633"/>
                  </a:lnTo>
                  <a:lnTo>
                    <a:pt x="1054" y="626"/>
                  </a:lnTo>
                  <a:lnTo>
                    <a:pt x="1079" y="635"/>
                  </a:lnTo>
                  <a:lnTo>
                    <a:pt x="1106" y="645"/>
                  </a:lnTo>
                  <a:lnTo>
                    <a:pt x="1131" y="655"/>
                  </a:lnTo>
                  <a:lnTo>
                    <a:pt x="1159" y="666"/>
                  </a:lnTo>
                  <a:lnTo>
                    <a:pt x="1185" y="675"/>
                  </a:lnTo>
                  <a:lnTo>
                    <a:pt x="1211" y="685"/>
                  </a:lnTo>
                  <a:lnTo>
                    <a:pt x="1237" y="695"/>
                  </a:lnTo>
                  <a:lnTo>
                    <a:pt x="1265" y="706"/>
                  </a:lnTo>
                  <a:lnTo>
                    <a:pt x="1263" y="718"/>
                  </a:lnTo>
                  <a:lnTo>
                    <a:pt x="1263" y="730"/>
                  </a:lnTo>
                  <a:lnTo>
                    <a:pt x="1262" y="741"/>
                  </a:lnTo>
                  <a:lnTo>
                    <a:pt x="1260" y="754"/>
                  </a:lnTo>
                  <a:lnTo>
                    <a:pt x="1258" y="763"/>
                  </a:lnTo>
                  <a:lnTo>
                    <a:pt x="1256" y="772"/>
                  </a:lnTo>
                  <a:lnTo>
                    <a:pt x="1254" y="777"/>
                  </a:lnTo>
                  <a:lnTo>
                    <a:pt x="1251" y="781"/>
                  </a:lnTo>
                  <a:lnTo>
                    <a:pt x="1234" y="774"/>
                  </a:lnTo>
                  <a:lnTo>
                    <a:pt x="1221" y="769"/>
                  </a:lnTo>
                  <a:lnTo>
                    <a:pt x="1204" y="763"/>
                  </a:lnTo>
                  <a:lnTo>
                    <a:pt x="1190" y="758"/>
                  </a:lnTo>
                  <a:lnTo>
                    <a:pt x="1175" y="751"/>
                  </a:lnTo>
                  <a:lnTo>
                    <a:pt x="1161" y="747"/>
                  </a:lnTo>
                  <a:lnTo>
                    <a:pt x="1146" y="740"/>
                  </a:lnTo>
                  <a:lnTo>
                    <a:pt x="1133" y="736"/>
                  </a:lnTo>
                  <a:lnTo>
                    <a:pt x="1126" y="732"/>
                  </a:lnTo>
                  <a:lnTo>
                    <a:pt x="1119" y="729"/>
                  </a:lnTo>
                  <a:lnTo>
                    <a:pt x="1111" y="726"/>
                  </a:lnTo>
                  <a:lnTo>
                    <a:pt x="1105" y="723"/>
                  </a:lnTo>
                  <a:lnTo>
                    <a:pt x="1093" y="719"/>
                  </a:lnTo>
                  <a:lnTo>
                    <a:pt x="1087" y="719"/>
                  </a:lnTo>
                  <a:close/>
                  <a:moveTo>
                    <a:pt x="1310" y="1001"/>
                  </a:moveTo>
                  <a:lnTo>
                    <a:pt x="1300" y="997"/>
                  </a:lnTo>
                  <a:lnTo>
                    <a:pt x="1295" y="996"/>
                  </a:lnTo>
                  <a:lnTo>
                    <a:pt x="1289" y="994"/>
                  </a:lnTo>
                  <a:lnTo>
                    <a:pt x="1287" y="997"/>
                  </a:lnTo>
                  <a:lnTo>
                    <a:pt x="1287" y="1000"/>
                  </a:lnTo>
                  <a:lnTo>
                    <a:pt x="1296" y="1003"/>
                  </a:lnTo>
                  <a:lnTo>
                    <a:pt x="1306" y="1007"/>
                  </a:lnTo>
                  <a:lnTo>
                    <a:pt x="1307" y="1003"/>
                  </a:lnTo>
                  <a:lnTo>
                    <a:pt x="1310" y="1001"/>
                  </a:lnTo>
                  <a:close/>
                  <a:moveTo>
                    <a:pt x="1282" y="1019"/>
                  </a:moveTo>
                  <a:lnTo>
                    <a:pt x="1281" y="1031"/>
                  </a:lnTo>
                  <a:lnTo>
                    <a:pt x="1281" y="1045"/>
                  </a:lnTo>
                  <a:lnTo>
                    <a:pt x="1281" y="1052"/>
                  </a:lnTo>
                  <a:lnTo>
                    <a:pt x="1281" y="1060"/>
                  </a:lnTo>
                  <a:lnTo>
                    <a:pt x="1281" y="1068"/>
                  </a:lnTo>
                  <a:lnTo>
                    <a:pt x="1281" y="1077"/>
                  </a:lnTo>
                  <a:lnTo>
                    <a:pt x="1288" y="1064"/>
                  </a:lnTo>
                  <a:lnTo>
                    <a:pt x="1296" y="1052"/>
                  </a:lnTo>
                  <a:lnTo>
                    <a:pt x="1303" y="1041"/>
                  </a:lnTo>
                  <a:lnTo>
                    <a:pt x="1311" y="1030"/>
                  </a:lnTo>
                  <a:lnTo>
                    <a:pt x="1296" y="1023"/>
                  </a:lnTo>
                  <a:lnTo>
                    <a:pt x="1282" y="1019"/>
                  </a:lnTo>
                  <a:close/>
                  <a:moveTo>
                    <a:pt x="1256" y="986"/>
                  </a:moveTo>
                  <a:lnTo>
                    <a:pt x="1248" y="981"/>
                  </a:lnTo>
                  <a:lnTo>
                    <a:pt x="1236" y="975"/>
                  </a:lnTo>
                  <a:lnTo>
                    <a:pt x="1219" y="968"/>
                  </a:lnTo>
                  <a:lnTo>
                    <a:pt x="1203" y="963"/>
                  </a:lnTo>
                  <a:lnTo>
                    <a:pt x="1185" y="956"/>
                  </a:lnTo>
                  <a:lnTo>
                    <a:pt x="1171" y="952"/>
                  </a:lnTo>
                  <a:lnTo>
                    <a:pt x="1159" y="948"/>
                  </a:lnTo>
                  <a:lnTo>
                    <a:pt x="1156" y="946"/>
                  </a:lnTo>
                  <a:lnTo>
                    <a:pt x="1149" y="942"/>
                  </a:lnTo>
                  <a:lnTo>
                    <a:pt x="1138" y="938"/>
                  </a:lnTo>
                  <a:lnTo>
                    <a:pt x="1122" y="932"/>
                  </a:lnTo>
                  <a:lnTo>
                    <a:pt x="1104" y="927"/>
                  </a:lnTo>
                  <a:lnTo>
                    <a:pt x="1084" y="919"/>
                  </a:lnTo>
                  <a:lnTo>
                    <a:pt x="1071" y="915"/>
                  </a:lnTo>
                  <a:lnTo>
                    <a:pt x="1058" y="910"/>
                  </a:lnTo>
                  <a:lnTo>
                    <a:pt x="1056" y="910"/>
                  </a:lnTo>
                  <a:lnTo>
                    <a:pt x="1051" y="908"/>
                  </a:lnTo>
                  <a:lnTo>
                    <a:pt x="1043" y="904"/>
                  </a:lnTo>
                  <a:lnTo>
                    <a:pt x="1032" y="897"/>
                  </a:lnTo>
                  <a:lnTo>
                    <a:pt x="1021" y="891"/>
                  </a:lnTo>
                  <a:lnTo>
                    <a:pt x="1007" y="884"/>
                  </a:lnTo>
                  <a:lnTo>
                    <a:pt x="996" y="880"/>
                  </a:lnTo>
                  <a:lnTo>
                    <a:pt x="988" y="879"/>
                  </a:lnTo>
                  <a:lnTo>
                    <a:pt x="984" y="882"/>
                  </a:lnTo>
                  <a:lnTo>
                    <a:pt x="983" y="883"/>
                  </a:lnTo>
                  <a:lnTo>
                    <a:pt x="981" y="884"/>
                  </a:lnTo>
                  <a:lnTo>
                    <a:pt x="1016" y="897"/>
                  </a:lnTo>
                  <a:lnTo>
                    <a:pt x="1050" y="910"/>
                  </a:lnTo>
                  <a:lnTo>
                    <a:pt x="1084" y="923"/>
                  </a:lnTo>
                  <a:lnTo>
                    <a:pt x="1119" y="937"/>
                  </a:lnTo>
                  <a:lnTo>
                    <a:pt x="1153" y="949"/>
                  </a:lnTo>
                  <a:lnTo>
                    <a:pt x="1188" y="963"/>
                  </a:lnTo>
                  <a:lnTo>
                    <a:pt x="1222" y="975"/>
                  </a:lnTo>
                  <a:lnTo>
                    <a:pt x="1258" y="989"/>
                  </a:lnTo>
                  <a:lnTo>
                    <a:pt x="1256" y="987"/>
                  </a:lnTo>
                  <a:lnTo>
                    <a:pt x="1256" y="986"/>
                  </a:lnTo>
                  <a:close/>
                  <a:moveTo>
                    <a:pt x="977" y="905"/>
                  </a:moveTo>
                  <a:lnTo>
                    <a:pt x="1013" y="917"/>
                  </a:lnTo>
                  <a:lnTo>
                    <a:pt x="1049" y="931"/>
                  </a:lnTo>
                  <a:lnTo>
                    <a:pt x="1084" y="943"/>
                  </a:lnTo>
                  <a:lnTo>
                    <a:pt x="1120" y="957"/>
                  </a:lnTo>
                  <a:lnTo>
                    <a:pt x="1155" y="970"/>
                  </a:lnTo>
                  <a:lnTo>
                    <a:pt x="1190" y="983"/>
                  </a:lnTo>
                  <a:lnTo>
                    <a:pt x="1225" y="997"/>
                  </a:lnTo>
                  <a:lnTo>
                    <a:pt x="1262" y="1011"/>
                  </a:lnTo>
                  <a:lnTo>
                    <a:pt x="1262" y="1019"/>
                  </a:lnTo>
                  <a:lnTo>
                    <a:pt x="1262" y="1030"/>
                  </a:lnTo>
                  <a:lnTo>
                    <a:pt x="1262" y="1040"/>
                  </a:lnTo>
                  <a:lnTo>
                    <a:pt x="1263" y="1052"/>
                  </a:lnTo>
                  <a:lnTo>
                    <a:pt x="1262" y="1062"/>
                  </a:lnTo>
                  <a:lnTo>
                    <a:pt x="1260" y="1071"/>
                  </a:lnTo>
                  <a:lnTo>
                    <a:pt x="1259" y="1081"/>
                  </a:lnTo>
                  <a:lnTo>
                    <a:pt x="1258" y="1090"/>
                  </a:lnTo>
                  <a:lnTo>
                    <a:pt x="1222" y="1077"/>
                  </a:lnTo>
                  <a:lnTo>
                    <a:pt x="1188" y="1063"/>
                  </a:lnTo>
                  <a:lnTo>
                    <a:pt x="1152" y="1049"/>
                  </a:lnTo>
                  <a:lnTo>
                    <a:pt x="1119" y="1037"/>
                  </a:lnTo>
                  <a:lnTo>
                    <a:pt x="1083" y="1023"/>
                  </a:lnTo>
                  <a:lnTo>
                    <a:pt x="1049" y="1011"/>
                  </a:lnTo>
                  <a:lnTo>
                    <a:pt x="1013" y="997"/>
                  </a:lnTo>
                  <a:lnTo>
                    <a:pt x="980" y="985"/>
                  </a:lnTo>
                  <a:lnTo>
                    <a:pt x="977" y="975"/>
                  </a:lnTo>
                  <a:lnTo>
                    <a:pt x="976" y="965"/>
                  </a:lnTo>
                  <a:lnTo>
                    <a:pt x="976" y="956"/>
                  </a:lnTo>
                  <a:lnTo>
                    <a:pt x="976" y="946"/>
                  </a:lnTo>
                  <a:lnTo>
                    <a:pt x="976" y="934"/>
                  </a:lnTo>
                  <a:lnTo>
                    <a:pt x="976" y="924"/>
                  </a:lnTo>
                  <a:lnTo>
                    <a:pt x="976" y="913"/>
                  </a:lnTo>
                  <a:lnTo>
                    <a:pt x="977" y="905"/>
                  </a:lnTo>
                  <a:close/>
                  <a:moveTo>
                    <a:pt x="1190" y="1085"/>
                  </a:moveTo>
                  <a:lnTo>
                    <a:pt x="1204" y="1090"/>
                  </a:lnTo>
                  <a:lnTo>
                    <a:pt x="1219" y="1096"/>
                  </a:lnTo>
                  <a:lnTo>
                    <a:pt x="1204" y="1090"/>
                  </a:lnTo>
                  <a:lnTo>
                    <a:pt x="1190" y="1085"/>
                  </a:lnTo>
                  <a:close/>
                  <a:moveTo>
                    <a:pt x="952" y="871"/>
                  </a:moveTo>
                  <a:lnTo>
                    <a:pt x="947" y="865"/>
                  </a:lnTo>
                  <a:lnTo>
                    <a:pt x="939" y="861"/>
                  </a:lnTo>
                  <a:lnTo>
                    <a:pt x="928" y="857"/>
                  </a:lnTo>
                  <a:lnTo>
                    <a:pt x="917" y="853"/>
                  </a:lnTo>
                  <a:lnTo>
                    <a:pt x="904" y="849"/>
                  </a:lnTo>
                  <a:lnTo>
                    <a:pt x="893" y="844"/>
                  </a:lnTo>
                  <a:lnTo>
                    <a:pt x="881" y="840"/>
                  </a:lnTo>
                  <a:lnTo>
                    <a:pt x="874" y="839"/>
                  </a:lnTo>
                  <a:lnTo>
                    <a:pt x="873" y="840"/>
                  </a:lnTo>
                  <a:lnTo>
                    <a:pt x="871" y="844"/>
                  </a:lnTo>
                  <a:lnTo>
                    <a:pt x="881" y="847"/>
                  </a:lnTo>
                  <a:lnTo>
                    <a:pt x="892" y="851"/>
                  </a:lnTo>
                  <a:lnTo>
                    <a:pt x="902" y="854"/>
                  </a:lnTo>
                  <a:lnTo>
                    <a:pt x="913" y="858"/>
                  </a:lnTo>
                  <a:lnTo>
                    <a:pt x="922" y="862"/>
                  </a:lnTo>
                  <a:lnTo>
                    <a:pt x="933" y="866"/>
                  </a:lnTo>
                  <a:lnTo>
                    <a:pt x="943" y="871"/>
                  </a:lnTo>
                  <a:lnTo>
                    <a:pt x="955" y="875"/>
                  </a:lnTo>
                  <a:lnTo>
                    <a:pt x="952" y="871"/>
                  </a:lnTo>
                  <a:close/>
                  <a:moveTo>
                    <a:pt x="952" y="976"/>
                  </a:moveTo>
                  <a:lnTo>
                    <a:pt x="933" y="968"/>
                  </a:lnTo>
                  <a:lnTo>
                    <a:pt x="914" y="960"/>
                  </a:lnTo>
                  <a:lnTo>
                    <a:pt x="895" y="953"/>
                  </a:lnTo>
                  <a:lnTo>
                    <a:pt x="877" y="948"/>
                  </a:lnTo>
                  <a:lnTo>
                    <a:pt x="858" y="939"/>
                  </a:lnTo>
                  <a:lnTo>
                    <a:pt x="838" y="934"/>
                  </a:lnTo>
                  <a:lnTo>
                    <a:pt x="819" y="926"/>
                  </a:lnTo>
                  <a:lnTo>
                    <a:pt x="801" y="920"/>
                  </a:lnTo>
                  <a:lnTo>
                    <a:pt x="805" y="910"/>
                  </a:lnTo>
                  <a:lnTo>
                    <a:pt x="811" y="902"/>
                  </a:lnTo>
                  <a:lnTo>
                    <a:pt x="815" y="894"/>
                  </a:lnTo>
                  <a:lnTo>
                    <a:pt x="820" y="886"/>
                  </a:lnTo>
                  <a:lnTo>
                    <a:pt x="825" y="877"/>
                  </a:lnTo>
                  <a:lnTo>
                    <a:pt x="831" y="869"/>
                  </a:lnTo>
                  <a:lnTo>
                    <a:pt x="837" y="861"/>
                  </a:lnTo>
                  <a:lnTo>
                    <a:pt x="844" y="854"/>
                  </a:lnTo>
                  <a:lnTo>
                    <a:pt x="856" y="858"/>
                  </a:lnTo>
                  <a:lnTo>
                    <a:pt x="871" y="864"/>
                  </a:lnTo>
                  <a:lnTo>
                    <a:pt x="885" y="869"/>
                  </a:lnTo>
                  <a:lnTo>
                    <a:pt x="900" y="875"/>
                  </a:lnTo>
                  <a:lnTo>
                    <a:pt x="914" y="879"/>
                  </a:lnTo>
                  <a:lnTo>
                    <a:pt x="929" y="884"/>
                  </a:lnTo>
                  <a:lnTo>
                    <a:pt x="943" y="890"/>
                  </a:lnTo>
                  <a:lnTo>
                    <a:pt x="959" y="897"/>
                  </a:lnTo>
                  <a:lnTo>
                    <a:pt x="958" y="905"/>
                  </a:lnTo>
                  <a:lnTo>
                    <a:pt x="958" y="916"/>
                  </a:lnTo>
                  <a:lnTo>
                    <a:pt x="958" y="927"/>
                  </a:lnTo>
                  <a:lnTo>
                    <a:pt x="958" y="938"/>
                  </a:lnTo>
                  <a:lnTo>
                    <a:pt x="957" y="948"/>
                  </a:lnTo>
                  <a:lnTo>
                    <a:pt x="955" y="959"/>
                  </a:lnTo>
                  <a:lnTo>
                    <a:pt x="954" y="967"/>
                  </a:lnTo>
                  <a:lnTo>
                    <a:pt x="952" y="976"/>
                  </a:lnTo>
                  <a:close/>
                  <a:moveTo>
                    <a:pt x="981" y="1211"/>
                  </a:moveTo>
                  <a:lnTo>
                    <a:pt x="979" y="1217"/>
                  </a:lnTo>
                  <a:lnTo>
                    <a:pt x="977" y="1225"/>
                  </a:lnTo>
                  <a:lnTo>
                    <a:pt x="977" y="1235"/>
                  </a:lnTo>
                  <a:lnTo>
                    <a:pt x="977" y="1246"/>
                  </a:lnTo>
                  <a:lnTo>
                    <a:pt x="976" y="1257"/>
                  </a:lnTo>
                  <a:lnTo>
                    <a:pt x="976" y="1268"/>
                  </a:lnTo>
                  <a:lnTo>
                    <a:pt x="976" y="1279"/>
                  </a:lnTo>
                  <a:lnTo>
                    <a:pt x="977" y="1291"/>
                  </a:lnTo>
                  <a:lnTo>
                    <a:pt x="999" y="1299"/>
                  </a:lnTo>
                  <a:lnTo>
                    <a:pt x="1023" y="1308"/>
                  </a:lnTo>
                  <a:lnTo>
                    <a:pt x="1046" y="1316"/>
                  </a:lnTo>
                  <a:lnTo>
                    <a:pt x="1069" y="1326"/>
                  </a:lnTo>
                  <a:lnTo>
                    <a:pt x="1091" y="1334"/>
                  </a:lnTo>
                  <a:lnTo>
                    <a:pt x="1115" y="1342"/>
                  </a:lnTo>
                  <a:lnTo>
                    <a:pt x="1138" y="1350"/>
                  </a:lnTo>
                  <a:lnTo>
                    <a:pt x="1161" y="1360"/>
                  </a:lnTo>
                  <a:lnTo>
                    <a:pt x="1166" y="1352"/>
                  </a:lnTo>
                  <a:lnTo>
                    <a:pt x="1171" y="1343"/>
                  </a:lnTo>
                  <a:lnTo>
                    <a:pt x="1177" y="1335"/>
                  </a:lnTo>
                  <a:lnTo>
                    <a:pt x="1182" y="1327"/>
                  </a:lnTo>
                  <a:lnTo>
                    <a:pt x="1186" y="1319"/>
                  </a:lnTo>
                  <a:lnTo>
                    <a:pt x="1193" y="1310"/>
                  </a:lnTo>
                  <a:lnTo>
                    <a:pt x="1197" y="1302"/>
                  </a:lnTo>
                  <a:lnTo>
                    <a:pt x="1204" y="1294"/>
                  </a:lnTo>
                  <a:lnTo>
                    <a:pt x="1175" y="1283"/>
                  </a:lnTo>
                  <a:lnTo>
                    <a:pt x="1148" y="1273"/>
                  </a:lnTo>
                  <a:lnTo>
                    <a:pt x="1120" y="1262"/>
                  </a:lnTo>
                  <a:lnTo>
                    <a:pt x="1093" y="1253"/>
                  </a:lnTo>
                  <a:lnTo>
                    <a:pt x="1064" y="1242"/>
                  </a:lnTo>
                  <a:lnTo>
                    <a:pt x="1036" y="1232"/>
                  </a:lnTo>
                  <a:lnTo>
                    <a:pt x="1009" y="1221"/>
                  </a:lnTo>
                  <a:lnTo>
                    <a:pt x="981" y="1211"/>
                  </a:lnTo>
                  <a:close/>
                  <a:moveTo>
                    <a:pt x="980" y="1312"/>
                  </a:moveTo>
                  <a:lnTo>
                    <a:pt x="1002" y="1320"/>
                  </a:lnTo>
                  <a:lnTo>
                    <a:pt x="1025" y="1330"/>
                  </a:lnTo>
                  <a:lnTo>
                    <a:pt x="1049" y="1338"/>
                  </a:lnTo>
                  <a:lnTo>
                    <a:pt x="1072" y="1348"/>
                  </a:lnTo>
                  <a:lnTo>
                    <a:pt x="1095" y="1356"/>
                  </a:lnTo>
                  <a:lnTo>
                    <a:pt x="1119" y="1364"/>
                  </a:lnTo>
                  <a:lnTo>
                    <a:pt x="1142" y="1372"/>
                  </a:lnTo>
                  <a:lnTo>
                    <a:pt x="1166" y="1382"/>
                  </a:lnTo>
                  <a:lnTo>
                    <a:pt x="1161" y="1387"/>
                  </a:lnTo>
                  <a:lnTo>
                    <a:pt x="1157" y="1396"/>
                  </a:lnTo>
                  <a:lnTo>
                    <a:pt x="1156" y="1394"/>
                  </a:lnTo>
                  <a:lnTo>
                    <a:pt x="1152" y="1390"/>
                  </a:lnTo>
                  <a:lnTo>
                    <a:pt x="1145" y="1387"/>
                  </a:lnTo>
                  <a:lnTo>
                    <a:pt x="1135" y="1382"/>
                  </a:lnTo>
                  <a:lnTo>
                    <a:pt x="1126" y="1378"/>
                  </a:lnTo>
                  <a:lnTo>
                    <a:pt x="1115" y="1374"/>
                  </a:lnTo>
                  <a:lnTo>
                    <a:pt x="1106" y="1370"/>
                  </a:lnTo>
                  <a:lnTo>
                    <a:pt x="1100" y="1368"/>
                  </a:lnTo>
                  <a:lnTo>
                    <a:pt x="1097" y="1370"/>
                  </a:lnTo>
                  <a:lnTo>
                    <a:pt x="1091" y="1367"/>
                  </a:lnTo>
                  <a:lnTo>
                    <a:pt x="1079" y="1363"/>
                  </a:lnTo>
                  <a:lnTo>
                    <a:pt x="1060" y="1356"/>
                  </a:lnTo>
                  <a:lnTo>
                    <a:pt x="1040" y="1349"/>
                  </a:lnTo>
                  <a:lnTo>
                    <a:pt x="1018" y="1341"/>
                  </a:lnTo>
                  <a:lnTo>
                    <a:pt x="1002" y="1334"/>
                  </a:lnTo>
                  <a:lnTo>
                    <a:pt x="988" y="1327"/>
                  </a:lnTo>
                  <a:lnTo>
                    <a:pt x="984" y="1326"/>
                  </a:lnTo>
                  <a:lnTo>
                    <a:pt x="981" y="1319"/>
                  </a:lnTo>
                  <a:lnTo>
                    <a:pt x="980" y="1312"/>
                  </a:lnTo>
                  <a:close/>
                  <a:moveTo>
                    <a:pt x="676" y="1099"/>
                  </a:moveTo>
                  <a:lnTo>
                    <a:pt x="673" y="1104"/>
                  </a:lnTo>
                  <a:lnTo>
                    <a:pt x="672" y="1114"/>
                  </a:lnTo>
                  <a:lnTo>
                    <a:pt x="672" y="1122"/>
                  </a:lnTo>
                  <a:lnTo>
                    <a:pt x="672" y="1133"/>
                  </a:lnTo>
                  <a:lnTo>
                    <a:pt x="672" y="1143"/>
                  </a:lnTo>
                  <a:lnTo>
                    <a:pt x="672" y="1155"/>
                  </a:lnTo>
                  <a:lnTo>
                    <a:pt x="672" y="1166"/>
                  </a:lnTo>
                  <a:lnTo>
                    <a:pt x="672" y="1177"/>
                  </a:lnTo>
                  <a:lnTo>
                    <a:pt x="706" y="1189"/>
                  </a:lnTo>
                  <a:lnTo>
                    <a:pt x="742" y="1202"/>
                  </a:lnTo>
                  <a:lnTo>
                    <a:pt x="778" y="1216"/>
                  </a:lnTo>
                  <a:lnTo>
                    <a:pt x="814" y="1229"/>
                  </a:lnTo>
                  <a:lnTo>
                    <a:pt x="848" y="1242"/>
                  </a:lnTo>
                  <a:lnTo>
                    <a:pt x="885" y="1255"/>
                  </a:lnTo>
                  <a:lnTo>
                    <a:pt x="919" y="1269"/>
                  </a:lnTo>
                  <a:lnTo>
                    <a:pt x="957" y="1284"/>
                  </a:lnTo>
                  <a:lnTo>
                    <a:pt x="957" y="1272"/>
                  </a:lnTo>
                  <a:lnTo>
                    <a:pt x="958" y="1261"/>
                  </a:lnTo>
                  <a:lnTo>
                    <a:pt x="958" y="1250"/>
                  </a:lnTo>
                  <a:lnTo>
                    <a:pt x="959" y="1239"/>
                  </a:lnTo>
                  <a:lnTo>
                    <a:pt x="958" y="1227"/>
                  </a:lnTo>
                  <a:lnTo>
                    <a:pt x="958" y="1217"/>
                  </a:lnTo>
                  <a:lnTo>
                    <a:pt x="957" y="1209"/>
                  </a:lnTo>
                  <a:lnTo>
                    <a:pt x="957" y="1202"/>
                  </a:lnTo>
                  <a:lnTo>
                    <a:pt x="919" y="1188"/>
                  </a:lnTo>
                  <a:lnTo>
                    <a:pt x="885" y="1174"/>
                  </a:lnTo>
                  <a:lnTo>
                    <a:pt x="849" y="1161"/>
                  </a:lnTo>
                  <a:lnTo>
                    <a:pt x="815" y="1148"/>
                  </a:lnTo>
                  <a:lnTo>
                    <a:pt x="779" y="1136"/>
                  </a:lnTo>
                  <a:lnTo>
                    <a:pt x="745" y="1123"/>
                  </a:lnTo>
                  <a:lnTo>
                    <a:pt x="710" y="1111"/>
                  </a:lnTo>
                  <a:lnTo>
                    <a:pt x="676" y="1099"/>
                  </a:lnTo>
                  <a:close/>
                  <a:moveTo>
                    <a:pt x="676" y="1199"/>
                  </a:moveTo>
                  <a:lnTo>
                    <a:pt x="710" y="1211"/>
                  </a:lnTo>
                  <a:lnTo>
                    <a:pt x="745" y="1225"/>
                  </a:lnTo>
                  <a:lnTo>
                    <a:pt x="779" y="1238"/>
                  </a:lnTo>
                  <a:lnTo>
                    <a:pt x="814" y="1251"/>
                  </a:lnTo>
                  <a:lnTo>
                    <a:pt x="848" y="1264"/>
                  </a:lnTo>
                  <a:lnTo>
                    <a:pt x="882" y="1276"/>
                  </a:lnTo>
                  <a:lnTo>
                    <a:pt x="917" y="1288"/>
                  </a:lnTo>
                  <a:lnTo>
                    <a:pt x="952" y="1302"/>
                  </a:lnTo>
                  <a:lnTo>
                    <a:pt x="950" y="1309"/>
                  </a:lnTo>
                  <a:lnTo>
                    <a:pt x="947" y="1312"/>
                  </a:lnTo>
                  <a:lnTo>
                    <a:pt x="939" y="1310"/>
                  </a:lnTo>
                  <a:lnTo>
                    <a:pt x="926" y="1308"/>
                  </a:lnTo>
                  <a:lnTo>
                    <a:pt x="910" y="1301"/>
                  </a:lnTo>
                  <a:lnTo>
                    <a:pt x="895" y="1295"/>
                  </a:lnTo>
                  <a:lnTo>
                    <a:pt x="877" y="1288"/>
                  </a:lnTo>
                  <a:lnTo>
                    <a:pt x="863" y="1283"/>
                  </a:lnTo>
                  <a:lnTo>
                    <a:pt x="852" y="1277"/>
                  </a:lnTo>
                  <a:lnTo>
                    <a:pt x="849" y="1276"/>
                  </a:lnTo>
                  <a:lnTo>
                    <a:pt x="845" y="1273"/>
                  </a:lnTo>
                  <a:lnTo>
                    <a:pt x="838" y="1271"/>
                  </a:lnTo>
                  <a:lnTo>
                    <a:pt x="830" y="1266"/>
                  </a:lnTo>
                  <a:lnTo>
                    <a:pt x="820" y="1262"/>
                  </a:lnTo>
                  <a:lnTo>
                    <a:pt x="809" y="1258"/>
                  </a:lnTo>
                  <a:lnTo>
                    <a:pt x="801" y="1254"/>
                  </a:lnTo>
                  <a:lnTo>
                    <a:pt x="796" y="1253"/>
                  </a:lnTo>
                  <a:lnTo>
                    <a:pt x="794" y="1254"/>
                  </a:lnTo>
                  <a:lnTo>
                    <a:pt x="787" y="1251"/>
                  </a:lnTo>
                  <a:lnTo>
                    <a:pt x="775" y="1247"/>
                  </a:lnTo>
                  <a:lnTo>
                    <a:pt x="756" y="1240"/>
                  </a:lnTo>
                  <a:lnTo>
                    <a:pt x="737" y="1233"/>
                  </a:lnTo>
                  <a:lnTo>
                    <a:pt x="715" y="1225"/>
                  </a:lnTo>
                  <a:lnTo>
                    <a:pt x="697" y="1218"/>
                  </a:lnTo>
                  <a:lnTo>
                    <a:pt x="683" y="1211"/>
                  </a:lnTo>
                  <a:lnTo>
                    <a:pt x="679" y="1210"/>
                  </a:lnTo>
                  <a:lnTo>
                    <a:pt x="677" y="1206"/>
                  </a:lnTo>
                  <a:lnTo>
                    <a:pt x="676" y="1199"/>
                  </a:lnTo>
                  <a:close/>
                  <a:moveTo>
                    <a:pt x="555" y="1166"/>
                  </a:moveTo>
                  <a:lnTo>
                    <a:pt x="565" y="1170"/>
                  </a:lnTo>
                  <a:lnTo>
                    <a:pt x="577" y="1176"/>
                  </a:lnTo>
                  <a:lnTo>
                    <a:pt x="589" y="1180"/>
                  </a:lnTo>
                  <a:lnTo>
                    <a:pt x="605" y="1185"/>
                  </a:lnTo>
                  <a:lnTo>
                    <a:pt x="616" y="1189"/>
                  </a:lnTo>
                  <a:lnTo>
                    <a:pt x="628" y="1194"/>
                  </a:lnTo>
                  <a:lnTo>
                    <a:pt x="638" y="1195"/>
                  </a:lnTo>
                  <a:lnTo>
                    <a:pt x="644" y="1196"/>
                  </a:lnTo>
                  <a:lnTo>
                    <a:pt x="646" y="1192"/>
                  </a:lnTo>
                  <a:lnTo>
                    <a:pt x="647" y="1189"/>
                  </a:lnTo>
                  <a:lnTo>
                    <a:pt x="636" y="1184"/>
                  </a:lnTo>
                  <a:lnTo>
                    <a:pt x="625" y="1180"/>
                  </a:lnTo>
                  <a:lnTo>
                    <a:pt x="614" y="1176"/>
                  </a:lnTo>
                  <a:lnTo>
                    <a:pt x="605" y="1173"/>
                  </a:lnTo>
                  <a:lnTo>
                    <a:pt x="592" y="1169"/>
                  </a:lnTo>
                  <a:lnTo>
                    <a:pt x="583" y="1165"/>
                  </a:lnTo>
                  <a:lnTo>
                    <a:pt x="570" y="1161"/>
                  </a:lnTo>
                  <a:lnTo>
                    <a:pt x="561" y="1156"/>
                  </a:lnTo>
                  <a:lnTo>
                    <a:pt x="558" y="1161"/>
                  </a:lnTo>
                  <a:lnTo>
                    <a:pt x="555" y="1166"/>
                  </a:lnTo>
                  <a:close/>
                  <a:moveTo>
                    <a:pt x="651" y="1170"/>
                  </a:moveTo>
                  <a:lnTo>
                    <a:pt x="643" y="1166"/>
                  </a:lnTo>
                  <a:lnTo>
                    <a:pt x="636" y="1162"/>
                  </a:lnTo>
                  <a:lnTo>
                    <a:pt x="628" y="1159"/>
                  </a:lnTo>
                  <a:lnTo>
                    <a:pt x="621" y="1156"/>
                  </a:lnTo>
                  <a:lnTo>
                    <a:pt x="613" y="1152"/>
                  </a:lnTo>
                  <a:lnTo>
                    <a:pt x="606" y="1151"/>
                  </a:lnTo>
                  <a:lnTo>
                    <a:pt x="598" y="1147"/>
                  </a:lnTo>
                  <a:lnTo>
                    <a:pt x="591" y="1145"/>
                  </a:lnTo>
                  <a:lnTo>
                    <a:pt x="595" y="1137"/>
                  </a:lnTo>
                  <a:lnTo>
                    <a:pt x="600" y="1129"/>
                  </a:lnTo>
                  <a:lnTo>
                    <a:pt x="605" y="1121"/>
                  </a:lnTo>
                  <a:lnTo>
                    <a:pt x="610" y="1112"/>
                  </a:lnTo>
                  <a:lnTo>
                    <a:pt x="614" y="1104"/>
                  </a:lnTo>
                  <a:lnTo>
                    <a:pt x="620" y="1096"/>
                  </a:lnTo>
                  <a:lnTo>
                    <a:pt x="625" y="1088"/>
                  </a:lnTo>
                  <a:lnTo>
                    <a:pt x="631" y="1081"/>
                  </a:lnTo>
                  <a:lnTo>
                    <a:pt x="642" y="1084"/>
                  </a:lnTo>
                  <a:lnTo>
                    <a:pt x="651" y="1089"/>
                  </a:lnTo>
                  <a:lnTo>
                    <a:pt x="651" y="1096"/>
                  </a:lnTo>
                  <a:lnTo>
                    <a:pt x="653" y="1104"/>
                  </a:lnTo>
                  <a:lnTo>
                    <a:pt x="653" y="1114"/>
                  </a:lnTo>
                  <a:lnTo>
                    <a:pt x="654" y="1126"/>
                  </a:lnTo>
                  <a:lnTo>
                    <a:pt x="653" y="1137"/>
                  </a:lnTo>
                  <a:lnTo>
                    <a:pt x="653" y="1148"/>
                  </a:lnTo>
                  <a:lnTo>
                    <a:pt x="651" y="1159"/>
                  </a:lnTo>
                  <a:lnTo>
                    <a:pt x="651" y="1170"/>
                  </a:lnTo>
                  <a:close/>
                  <a:moveTo>
                    <a:pt x="1090" y="1566"/>
                  </a:moveTo>
                  <a:lnTo>
                    <a:pt x="1076" y="1562"/>
                  </a:lnTo>
                  <a:lnTo>
                    <a:pt x="1065" y="1558"/>
                  </a:lnTo>
                  <a:lnTo>
                    <a:pt x="1058" y="1555"/>
                  </a:lnTo>
                  <a:lnTo>
                    <a:pt x="1056" y="1555"/>
                  </a:lnTo>
                  <a:lnTo>
                    <a:pt x="1051" y="1552"/>
                  </a:lnTo>
                  <a:lnTo>
                    <a:pt x="1045" y="1548"/>
                  </a:lnTo>
                  <a:lnTo>
                    <a:pt x="1032" y="1543"/>
                  </a:lnTo>
                  <a:lnTo>
                    <a:pt x="1021" y="1537"/>
                  </a:lnTo>
                  <a:lnTo>
                    <a:pt x="1007" y="1530"/>
                  </a:lnTo>
                  <a:lnTo>
                    <a:pt x="996" y="1526"/>
                  </a:lnTo>
                  <a:lnTo>
                    <a:pt x="988" y="1523"/>
                  </a:lnTo>
                  <a:lnTo>
                    <a:pt x="984" y="1526"/>
                  </a:lnTo>
                  <a:lnTo>
                    <a:pt x="981" y="1529"/>
                  </a:lnTo>
                  <a:lnTo>
                    <a:pt x="980" y="1536"/>
                  </a:lnTo>
                  <a:lnTo>
                    <a:pt x="979" y="1543"/>
                  </a:lnTo>
                  <a:lnTo>
                    <a:pt x="979" y="1552"/>
                  </a:lnTo>
                  <a:lnTo>
                    <a:pt x="977" y="1561"/>
                  </a:lnTo>
                  <a:lnTo>
                    <a:pt x="977" y="1573"/>
                  </a:lnTo>
                  <a:lnTo>
                    <a:pt x="977" y="1584"/>
                  </a:lnTo>
                  <a:lnTo>
                    <a:pt x="977" y="1596"/>
                  </a:lnTo>
                  <a:lnTo>
                    <a:pt x="985" y="1599"/>
                  </a:lnTo>
                  <a:lnTo>
                    <a:pt x="995" y="1603"/>
                  </a:lnTo>
                  <a:lnTo>
                    <a:pt x="1005" y="1606"/>
                  </a:lnTo>
                  <a:lnTo>
                    <a:pt x="1014" y="1610"/>
                  </a:lnTo>
                  <a:lnTo>
                    <a:pt x="1023" y="1613"/>
                  </a:lnTo>
                  <a:lnTo>
                    <a:pt x="1034" y="1617"/>
                  </a:lnTo>
                  <a:lnTo>
                    <a:pt x="1043" y="1621"/>
                  </a:lnTo>
                  <a:lnTo>
                    <a:pt x="1054" y="1625"/>
                  </a:lnTo>
                  <a:lnTo>
                    <a:pt x="1058" y="1617"/>
                  </a:lnTo>
                  <a:lnTo>
                    <a:pt x="1062" y="1610"/>
                  </a:lnTo>
                  <a:lnTo>
                    <a:pt x="1067" y="1602"/>
                  </a:lnTo>
                  <a:lnTo>
                    <a:pt x="1072" y="1595"/>
                  </a:lnTo>
                  <a:lnTo>
                    <a:pt x="1080" y="1580"/>
                  </a:lnTo>
                  <a:lnTo>
                    <a:pt x="1090" y="1566"/>
                  </a:lnTo>
                  <a:close/>
                  <a:moveTo>
                    <a:pt x="977" y="1617"/>
                  </a:moveTo>
                  <a:lnTo>
                    <a:pt x="987" y="1621"/>
                  </a:lnTo>
                  <a:lnTo>
                    <a:pt x="996" y="1625"/>
                  </a:lnTo>
                  <a:lnTo>
                    <a:pt x="1006" y="1629"/>
                  </a:lnTo>
                  <a:lnTo>
                    <a:pt x="1017" y="1633"/>
                  </a:lnTo>
                  <a:lnTo>
                    <a:pt x="1027" y="1636"/>
                  </a:lnTo>
                  <a:lnTo>
                    <a:pt x="1036" y="1640"/>
                  </a:lnTo>
                  <a:lnTo>
                    <a:pt x="1046" y="1643"/>
                  </a:lnTo>
                  <a:lnTo>
                    <a:pt x="1057" y="1647"/>
                  </a:lnTo>
                  <a:lnTo>
                    <a:pt x="1050" y="1661"/>
                  </a:lnTo>
                  <a:lnTo>
                    <a:pt x="1042" y="1675"/>
                  </a:lnTo>
                  <a:lnTo>
                    <a:pt x="1031" y="1669"/>
                  </a:lnTo>
                  <a:lnTo>
                    <a:pt x="1020" y="1665"/>
                  </a:lnTo>
                  <a:lnTo>
                    <a:pt x="1010" y="1661"/>
                  </a:lnTo>
                  <a:lnTo>
                    <a:pt x="1002" y="1657"/>
                  </a:lnTo>
                  <a:lnTo>
                    <a:pt x="988" y="1650"/>
                  </a:lnTo>
                  <a:lnTo>
                    <a:pt x="984" y="1647"/>
                  </a:lnTo>
                  <a:lnTo>
                    <a:pt x="981" y="1643"/>
                  </a:lnTo>
                  <a:lnTo>
                    <a:pt x="979" y="1636"/>
                  </a:lnTo>
                  <a:lnTo>
                    <a:pt x="977" y="1627"/>
                  </a:lnTo>
                  <a:lnTo>
                    <a:pt x="977" y="1617"/>
                  </a:lnTo>
                  <a:close/>
                  <a:moveTo>
                    <a:pt x="952" y="1515"/>
                  </a:moveTo>
                  <a:lnTo>
                    <a:pt x="944" y="1510"/>
                  </a:lnTo>
                  <a:lnTo>
                    <a:pt x="932" y="1504"/>
                  </a:lnTo>
                  <a:lnTo>
                    <a:pt x="915" y="1499"/>
                  </a:lnTo>
                  <a:lnTo>
                    <a:pt x="899" y="1493"/>
                  </a:lnTo>
                  <a:lnTo>
                    <a:pt x="881" y="1486"/>
                  </a:lnTo>
                  <a:lnTo>
                    <a:pt x="867" y="1482"/>
                  </a:lnTo>
                  <a:lnTo>
                    <a:pt x="855" y="1478"/>
                  </a:lnTo>
                  <a:lnTo>
                    <a:pt x="852" y="1477"/>
                  </a:lnTo>
                  <a:lnTo>
                    <a:pt x="845" y="1473"/>
                  </a:lnTo>
                  <a:lnTo>
                    <a:pt x="834" y="1468"/>
                  </a:lnTo>
                  <a:lnTo>
                    <a:pt x="816" y="1462"/>
                  </a:lnTo>
                  <a:lnTo>
                    <a:pt x="798" y="1455"/>
                  </a:lnTo>
                  <a:lnTo>
                    <a:pt x="778" y="1446"/>
                  </a:lnTo>
                  <a:lnTo>
                    <a:pt x="763" y="1441"/>
                  </a:lnTo>
                  <a:lnTo>
                    <a:pt x="750" y="1437"/>
                  </a:lnTo>
                  <a:lnTo>
                    <a:pt x="746" y="1437"/>
                  </a:lnTo>
                  <a:lnTo>
                    <a:pt x="743" y="1435"/>
                  </a:lnTo>
                  <a:lnTo>
                    <a:pt x="737" y="1431"/>
                  </a:lnTo>
                  <a:lnTo>
                    <a:pt x="726" y="1426"/>
                  </a:lnTo>
                  <a:lnTo>
                    <a:pt x="715" y="1420"/>
                  </a:lnTo>
                  <a:lnTo>
                    <a:pt x="702" y="1413"/>
                  </a:lnTo>
                  <a:lnTo>
                    <a:pt x="691" y="1409"/>
                  </a:lnTo>
                  <a:lnTo>
                    <a:pt x="683" y="1408"/>
                  </a:lnTo>
                  <a:lnTo>
                    <a:pt x="679" y="1411"/>
                  </a:lnTo>
                  <a:lnTo>
                    <a:pt x="676" y="1413"/>
                  </a:lnTo>
                  <a:lnTo>
                    <a:pt x="675" y="1420"/>
                  </a:lnTo>
                  <a:lnTo>
                    <a:pt x="673" y="1427"/>
                  </a:lnTo>
                  <a:lnTo>
                    <a:pt x="673" y="1438"/>
                  </a:lnTo>
                  <a:lnTo>
                    <a:pt x="672" y="1446"/>
                  </a:lnTo>
                  <a:lnTo>
                    <a:pt x="672" y="1459"/>
                  </a:lnTo>
                  <a:lnTo>
                    <a:pt x="672" y="1470"/>
                  </a:lnTo>
                  <a:lnTo>
                    <a:pt x="672" y="1482"/>
                  </a:lnTo>
                  <a:lnTo>
                    <a:pt x="708" y="1495"/>
                  </a:lnTo>
                  <a:lnTo>
                    <a:pt x="743" y="1508"/>
                  </a:lnTo>
                  <a:lnTo>
                    <a:pt x="779" y="1522"/>
                  </a:lnTo>
                  <a:lnTo>
                    <a:pt x="816" y="1536"/>
                  </a:lnTo>
                  <a:lnTo>
                    <a:pt x="851" y="1548"/>
                  </a:lnTo>
                  <a:lnTo>
                    <a:pt x="888" y="1562"/>
                  </a:lnTo>
                  <a:lnTo>
                    <a:pt x="922" y="1576"/>
                  </a:lnTo>
                  <a:lnTo>
                    <a:pt x="959" y="1589"/>
                  </a:lnTo>
                  <a:lnTo>
                    <a:pt x="958" y="1577"/>
                  </a:lnTo>
                  <a:lnTo>
                    <a:pt x="958" y="1565"/>
                  </a:lnTo>
                  <a:lnTo>
                    <a:pt x="958" y="1552"/>
                  </a:lnTo>
                  <a:lnTo>
                    <a:pt x="958" y="1543"/>
                  </a:lnTo>
                  <a:lnTo>
                    <a:pt x="957" y="1532"/>
                  </a:lnTo>
                  <a:lnTo>
                    <a:pt x="955" y="1525"/>
                  </a:lnTo>
                  <a:lnTo>
                    <a:pt x="954" y="1518"/>
                  </a:lnTo>
                  <a:lnTo>
                    <a:pt x="952" y="1515"/>
                  </a:lnTo>
                  <a:close/>
                  <a:moveTo>
                    <a:pt x="675" y="1506"/>
                  </a:moveTo>
                  <a:lnTo>
                    <a:pt x="708" y="1518"/>
                  </a:lnTo>
                  <a:lnTo>
                    <a:pt x="743" y="1530"/>
                  </a:lnTo>
                  <a:lnTo>
                    <a:pt x="778" y="1544"/>
                  </a:lnTo>
                  <a:lnTo>
                    <a:pt x="814" y="1558"/>
                  </a:lnTo>
                  <a:lnTo>
                    <a:pt x="848" y="1570"/>
                  </a:lnTo>
                  <a:lnTo>
                    <a:pt x="885" y="1583"/>
                  </a:lnTo>
                  <a:lnTo>
                    <a:pt x="919" y="1596"/>
                  </a:lnTo>
                  <a:lnTo>
                    <a:pt x="957" y="1610"/>
                  </a:lnTo>
                  <a:lnTo>
                    <a:pt x="954" y="1618"/>
                  </a:lnTo>
                  <a:lnTo>
                    <a:pt x="952" y="1627"/>
                  </a:lnTo>
                  <a:lnTo>
                    <a:pt x="950" y="1631"/>
                  </a:lnTo>
                  <a:lnTo>
                    <a:pt x="947" y="1635"/>
                  </a:lnTo>
                  <a:lnTo>
                    <a:pt x="939" y="1633"/>
                  </a:lnTo>
                  <a:lnTo>
                    <a:pt x="928" y="1631"/>
                  </a:lnTo>
                  <a:lnTo>
                    <a:pt x="911" y="1625"/>
                  </a:lnTo>
                  <a:lnTo>
                    <a:pt x="896" y="1620"/>
                  </a:lnTo>
                  <a:lnTo>
                    <a:pt x="880" y="1613"/>
                  </a:lnTo>
                  <a:lnTo>
                    <a:pt x="867" y="1607"/>
                  </a:lnTo>
                  <a:lnTo>
                    <a:pt x="858" y="1603"/>
                  </a:lnTo>
                  <a:lnTo>
                    <a:pt x="855" y="1602"/>
                  </a:lnTo>
                  <a:lnTo>
                    <a:pt x="851" y="1599"/>
                  </a:lnTo>
                  <a:lnTo>
                    <a:pt x="844" y="1596"/>
                  </a:lnTo>
                  <a:lnTo>
                    <a:pt x="836" y="1592"/>
                  </a:lnTo>
                  <a:lnTo>
                    <a:pt x="826" y="1588"/>
                  </a:lnTo>
                  <a:lnTo>
                    <a:pt x="815" y="1584"/>
                  </a:lnTo>
                  <a:lnTo>
                    <a:pt x="807" y="1580"/>
                  </a:lnTo>
                  <a:lnTo>
                    <a:pt x="801" y="1578"/>
                  </a:lnTo>
                  <a:lnTo>
                    <a:pt x="800" y="1580"/>
                  </a:lnTo>
                  <a:lnTo>
                    <a:pt x="793" y="1577"/>
                  </a:lnTo>
                  <a:lnTo>
                    <a:pt x="779" y="1573"/>
                  </a:lnTo>
                  <a:lnTo>
                    <a:pt x="760" y="1565"/>
                  </a:lnTo>
                  <a:lnTo>
                    <a:pt x="739" y="1558"/>
                  </a:lnTo>
                  <a:lnTo>
                    <a:pt x="716" y="1548"/>
                  </a:lnTo>
                  <a:lnTo>
                    <a:pt x="698" y="1540"/>
                  </a:lnTo>
                  <a:lnTo>
                    <a:pt x="684" y="1533"/>
                  </a:lnTo>
                  <a:lnTo>
                    <a:pt x="679" y="1532"/>
                  </a:lnTo>
                  <a:lnTo>
                    <a:pt x="676" y="1528"/>
                  </a:lnTo>
                  <a:lnTo>
                    <a:pt x="675" y="1522"/>
                  </a:lnTo>
                  <a:lnTo>
                    <a:pt x="675" y="1514"/>
                  </a:lnTo>
                  <a:lnTo>
                    <a:pt x="675" y="1506"/>
                  </a:lnTo>
                  <a:close/>
                  <a:moveTo>
                    <a:pt x="647" y="1401"/>
                  </a:moveTo>
                  <a:lnTo>
                    <a:pt x="640" y="1396"/>
                  </a:lnTo>
                  <a:lnTo>
                    <a:pt x="629" y="1390"/>
                  </a:lnTo>
                  <a:lnTo>
                    <a:pt x="617" y="1385"/>
                  </a:lnTo>
                  <a:lnTo>
                    <a:pt x="603" y="1381"/>
                  </a:lnTo>
                  <a:lnTo>
                    <a:pt x="589" y="1375"/>
                  </a:lnTo>
                  <a:lnTo>
                    <a:pt x="578" y="1372"/>
                  </a:lnTo>
                  <a:lnTo>
                    <a:pt x="569" y="1370"/>
                  </a:lnTo>
                  <a:lnTo>
                    <a:pt x="566" y="1370"/>
                  </a:lnTo>
                  <a:lnTo>
                    <a:pt x="559" y="1367"/>
                  </a:lnTo>
                  <a:lnTo>
                    <a:pt x="544" y="1360"/>
                  </a:lnTo>
                  <a:lnTo>
                    <a:pt x="523" y="1352"/>
                  </a:lnTo>
                  <a:lnTo>
                    <a:pt x="501" y="1342"/>
                  </a:lnTo>
                  <a:lnTo>
                    <a:pt x="477" y="1332"/>
                  </a:lnTo>
                  <a:lnTo>
                    <a:pt x="457" y="1324"/>
                  </a:lnTo>
                  <a:lnTo>
                    <a:pt x="444" y="1320"/>
                  </a:lnTo>
                  <a:lnTo>
                    <a:pt x="440" y="1320"/>
                  </a:lnTo>
                  <a:lnTo>
                    <a:pt x="437" y="1319"/>
                  </a:lnTo>
                  <a:lnTo>
                    <a:pt x="433" y="1317"/>
                  </a:lnTo>
                  <a:lnTo>
                    <a:pt x="426" y="1313"/>
                  </a:lnTo>
                  <a:lnTo>
                    <a:pt x="419" y="1310"/>
                  </a:lnTo>
                  <a:lnTo>
                    <a:pt x="413" y="1317"/>
                  </a:lnTo>
                  <a:lnTo>
                    <a:pt x="408" y="1326"/>
                  </a:lnTo>
                  <a:lnTo>
                    <a:pt x="402" y="1332"/>
                  </a:lnTo>
                  <a:lnTo>
                    <a:pt x="398" y="1341"/>
                  </a:lnTo>
                  <a:lnTo>
                    <a:pt x="393" y="1348"/>
                  </a:lnTo>
                  <a:lnTo>
                    <a:pt x="387" y="1356"/>
                  </a:lnTo>
                  <a:lnTo>
                    <a:pt x="383" y="1364"/>
                  </a:lnTo>
                  <a:lnTo>
                    <a:pt x="379" y="1372"/>
                  </a:lnTo>
                  <a:lnTo>
                    <a:pt x="412" y="1385"/>
                  </a:lnTo>
                  <a:lnTo>
                    <a:pt x="446" y="1397"/>
                  </a:lnTo>
                  <a:lnTo>
                    <a:pt x="481" y="1411"/>
                  </a:lnTo>
                  <a:lnTo>
                    <a:pt x="517" y="1424"/>
                  </a:lnTo>
                  <a:lnTo>
                    <a:pt x="550" y="1437"/>
                  </a:lnTo>
                  <a:lnTo>
                    <a:pt x="584" y="1449"/>
                  </a:lnTo>
                  <a:lnTo>
                    <a:pt x="618" y="1462"/>
                  </a:lnTo>
                  <a:lnTo>
                    <a:pt x="654" y="1475"/>
                  </a:lnTo>
                  <a:lnTo>
                    <a:pt x="654" y="1463"/>
                  </a:lnTo>
                  <a:lnTo>
                    <a:pt x="654" y="1451"/>
                  </a:lnTo>
                  <a:lnTo>
                    <a:pt x="654" y="1438"/>
                  </a:lnTo>
                  <a:lnTo>
                    <a:pt x="654" y="1429"/>
                  </a:lnTo>
                  <a:lnTo>
                    <a:pt x="653" y="1418"/>
                  </a:lnTo>
                  <a:lnTo>
                    <a:pt x="651" y="1411"/>
                  </a:lnTo>
                  <a:lnTo>
                    <a:pt x="649" y="1404"/>
                  </a:lnTo>
                  <a:lnTo>
                    <a:pt x="647" y="1401"/>
                  </a:lnTo>
                  <a:close/>
                  <a:moveTo>
                    <a:pt x="369" y="1392"/>
                  </a:moveTo>
                  <a:lnTo>
                    <a:pt x="404" y="1404"/>
                  </a:lnTo>
                  <a:lnTo>
                    <a:pt x="440" y="1416"/>
                  </a:lnTo>
                  <a:lnTo>
                    <a:pt x="475" y="1430"/>
                  </a:lnTo>
                  <a:lnTo>
                    <a:pt x="511" y="1444"/>
                  </a:lnTo>
                  <a:lnTo>
                    <a:pt x="545" y="1456"/>
                  </a:lnTo>
                  <a:lnTo>
                    <a:pt x="581" y="1468"/>
                  </a:lnTo>
                  <a:lnTo>
                    <a:pt x="616" y="1482"/>
                  </a:lnTo>
                  <a:lnTo>
                    <a:pt x="651" y="1496"/>
                  </a:lnTo>
                  <a:lnTo>
                    <a:pt x="649" y="1504"/>
                  </a:lnTo>
                  <a:lnTo>
                    <a:pt x="647" y="1511"/>
                  </a:lnTo>
                  <a:lnTo>
                    <a:pt x="646" y="1515"/>
                  </a:lnTo>
                  <a:lnTo>
                    <a:pt x="644" y="1519"/>
                  </a:lnTo>
                  <a:lnTo>
                    <a:pt x="635" y="1518"/>
                  </a:lnTo>
                  <a:lnTo>
                    <a:pt x="622" y="1514"/>
                  </a:lnTo>
                  <a:lnTo>
                    <a:pt x="606" y="1508"/>
                  </a:lnTo>
                  <a:lnTo>
                    <a:pt x="589" y="1503"/>
                  </a:lnTo>
                  <a:lnTo>
                    <a:pt x="573" y="1495"/>
                  </a:lnTo>
                  <a:lnTo>
                    <a:pt x="558" y="1489"/>
                  </a:lnTo>
                  <a:lnTo>
                    <a:pt x="547" y="1485"/>
                  </a:lnTo>
                  <a:lnTo>
                    <a:pt x="544" y="1485"/>
                  </a:lnTo>
                  <a:lnTo>
                    <a:pt x="540" y="1482"/>
                  </a:lnTo>
                  <a:lnTo>
                    <a:pt x="534" y="1479"/>
                  </a:lnTo>
                  <a:lnTo>
                    <a:pt x="526" y="1475"/>
                  </a:lnTo>
                  <a:lnTo>
                    <a:pt x="518" y="1471"/>
                  </a:lnTo>
                  <a:lnTo>
                    <a:pt x="508" y="1467"/>
                  </a:lnTo>
                  <a:lnTo>
                    <a:pt x="501" y="1464"/>
                  </a:lnTo>
                  <a:lnTo>
                    <a:pt x="496" y="1463"/>
                  </a:lnTo>
                  <a:lnTo>
                    <a:pt x="495" y="1464"/>
                  </a:lnTo>
                  <a:lnTo>
                    <a:pt x="489" y="1463"/>
                  </a:lnTo>
                  <a:lnTo>
                    <a:pt x="475" y="1459"/>
                  </a:lnTo>
                  <a:lnTo>
                    <a:pt x="456" y="1451"/>
                  </a:lnTo>
                  <a:lnTo>
                    <a:pt x="434" y="1444"/>
                  </a:lnTo>
                  <a:lnTo>
                    <a:pt x="411" y="1433"/>
                  </a:lnTo>
                  <a:lnTo>
                    <a:pt x="393" y="1426"/>
                  </a:lnTo>
                  <a:lnTo>
                    <a:pt x="379" y="1419"/>
                  </a:lnTo>
                  <a:lnTo>
                    <a:pt x="375" y="1416"/>
                  </a:lnTo>
                  <a:lnTo>
                    <a:pt x="372" y="1411"/>
                  </a:lnTo>
                  <a:lnTo>
                    <a:pt x="372" y="1407"/>
                  </a:lnTo>
                  <a:lnTo>
                    <a:pt x="369" y="1398"/>
                  </a:lnTo>
                  <a:lnTo>
                    <a:pt x="369" y="1392"/>
                  </a:lnTo>
                  <a:close/>
                  <a:moveTo>
                    <a:pt x="339" y="1404"/>
                  </a:moveTo>
                  <a:lnTo>
                    <a:pt x="342" y="1398"/>
                  </a:lnTo>
                  <a:lnTo>
                    <a:pt x="346" y="1392"/>
                  </a:lnTo>
                  <a:lnTo>
                    <a:pt x="341" y="1397"/>
                  </a:lnTo>
                  <a:lnTo>
                    <a:pt x="339" y="1404"/>
                  </a:lnTo>
                  <a:close/>
                  <a:moveTo>
                    <a:pt x="952" y="1840"/>
                  </a:moveTo>
                  <a:lnTo>
                    <a:pt x="944" y="1833"/>
                  </a:lnTo>
                  <a:lnTo>
                    <a:pt x="930" y="1827"/>
                  </a:lnTo>
                  <a:lnTo>
                    <a:pt x="914" y="1820"/>
                  </a:lnTo>
                  <a:lnTo>
                    <a:pt x="896" y="1814"/>
                  </a:lnTo>
                  <a:lnTo>
                    <a:pt x="877" y="1807"/>
                  </a:lnTo>
                  <a:lnTo>
                    <a:pt x="862" y="1803"/>
                  </a:lnTo>
                  <a:lnTo>
                    <a:pt x="849" y="1798"/>
                  </a:lnTo>
                  <a:lnTo>
                    <a:pt x="845" y="1797"/>
                  </a:lnTo>
                  <a:lnTo>
                    <a:pt x="838" y="1793"/>
                  </a:lnTo>
                  <a:lnTo>
                    <a:pt x="827" y="1789"/>
                  </a:lnTo>
                  <a:lnTo>
                    <a:pt x="811" y="1783"/>
                  </a:lnTo>
                  <a:lnTo>
                    <a:pt x="794" y="1778"/>
                  </a:lnTo>
                  <a:lnTo>
                    <a:pt x="776" y="1770"/>
                  </a:lnTo>
                  <a:lnTo>
                    <a:pt x="763" y="1765"/>
                  </a:lnTo>
                  <a:lnTo>
                    <a:pt x="752" y="1761"/>
                  </a:lnTo>
                  <a:lnTo>
                    <a:pt x="749" y="1761"/>
                  </a:lnTo>
                  <a:lnTo>
                    <a:pt x="745" y="1760"/>
                  </a:lnTo>
                  <a:lnTo>
                    <a:pt x="738" y="1756"/>
                  </a:lnTo>
                  <a:lnTo>
                    <a:pt x="727" y="1750"/>
                  </a:lnTo>
                  <a:lnTo>
                    <a:pt x="716" y="1745"/>
                  </a:lnTo>
                  <a:lnTo>
                    <a:pt x="702" y="1738"/>
                  </a:lnTo>
                  <a:lnTo>
                    <a:pt x="691" y="1734"/>
                  </a:lnTo>
                  <a:lnTo>
                    <a:pt x="683" y="1732"/>
                  </a:lnTo>
                  <a:lnTo>
                    <a:pt x="679" y="1735"/>
                  </a:lnTo>
                  <a:lnTo>
                    <a:pt x="676" y="1742"/>
                  </a:lnTo>
                  <a:lnTo>
                    <a:pt x="673" y="1754"/>
                  </a:lnTo>
                  <a:lnTo>
                    <a:pt x="672" y="1761"/>
                  </a:lnTo>
                  <a:lnTo>
                    <a:pt x="672" y="1770"/>
                  </a:lnTo>
                  <a:lnTo>
                    <a:pt x="672" y="1779"/>
                  </a:lnTo>
                  <a:lnTo>
                    <a:pt x="672" y="1790"/>
                  </a:lnTo>
                  <a:lnTo>
                    <a:pt x="705" y="1801"/>
                  </a:lnTo>
                  <a:lnTo>
                    <a:pt x="739" y="1814"/>
                  </a:lnTo>
                  <a:lnTo>
                    <a:pt x="774" y="1826"/>
                  </a:lnTo>
                  <a:lnTo>
                    <a:pt x="808" y="1838"/>
                  </a:lnTo>
                  <a:lnTo>
                    <a:pt x="842" y="1851"/>
                  </a:lnTo>
                  <a:lnTo>
                    <a:pt x="877" y="1864"/>
                  </a:lnTo>
                  <a:lnTo>
                    <a:pt x="911" y="1877"/>
                  </a:lnTo>
                  <a:lnTo>
                    <a:pt x="946" y="1890"/>
                  </a:lnTo>
                  <a:lnTo>
                    <a:pt x="951" y="1878"/>
                  </a:lnTo>
                  <a:lnTo>
                    <a:pt x="959" y="1867"/>
                  </a:lnTo>
                  <a:lnTo>
                    <a:pt x="957" y="1857"/>
                  </a:lnTo>
                  <a:lnTo>
                    <a:pt x="955" y="1849"/>
                  </a:lnTo>
                  <a:lnTo>
                    <a:pt x="954" y="1842"/>
                  </a:lnTo>
                  <a:lnTo>
                    <a:pt x="952" y="1840"/>
                  </a:lnTo>
                  <a:close/>
                  <a:moveTo>
                    <a:pt x="672" y="1811"/>
                  </a:moveTo>
                  <a:lnTo>
                    <a:pt x="706" y="1823"/>
                  </a:lnTo>
                  <a:lnTo>
                    <a:pt x="741" y="1835"/>
                  </a:lnTo>
                  <a:lnTo>
                    <a:pt x="775" y="1848"/>
                  </a:lnTo>
                  <a:lnTo>
                    <a:pt x="811" y="1862"/>
                  </a:lnTo>
                  <a:lnTo>
                    <a:pt x="844" y="1874"/>
                  </a:lnTo>
                  <a:lnTo>
                    <a:pt x="880" y="1886"/>
                  </a:lnTo>
                  <a:lnTo>
                    <a:pt x="914" y="1899"/>
                  </a:lnTo>
                  <a:lnTo>
                    <a:pt x="950" y="1912"/>
                  </a:lnTo>
                  <a:lnTo>
                    <a:pt x="943" y="1922"/>
                  </a:lnTo>
                  <a:lnTo>
                    <a:pt x="936" y="1932"/>
                  </a:lnTo>
                  <a:lnTo>
                    <a:pt x="929" y="1941"/>
                  </a:lnTo>
                  <a:lnTo>
                    <a:pt x="925" y="1952"/>
                  </a:lnTo>
                  <a:lnTo>
                    <a:pt x="914" y="1948"/>
                  </a:lnTo>
                  <a:lnTo>
                    <a:pt x="903" y="1944"/>
                  </a:lnTo>
                  <a:lnTo>
                    <a:pt x="891" y="1940"/>
                  </a:lnTo>
                  <a:lnTo>
                    <a:pt x="882" y="1937"/>
                  </a:lnTo>
                  <a:lnTo>
                    <a:pt x="873" y="1933"/>
                  </a:lnTo>
                  <a:lnTo>
                    <a:pt x="866" y="1930"/>
                  </a:lnTo>
                  <a:lnTo>
                    <a:pt x="860" y="1929"/>
                  </a:lnTo>
                  <a:lnTo>
                    <a:pt x="856" y="1925"/>
                  </a:lnTo>
                  <a:lnTo>
                    <a:pt x="849" y="1922"/>
                  </a:lnTo>
                  <a:lnTo>
                    <a:pt x="840" y="1918"/>
                  </a:lnTo>
                  <a:lnTo>
                    <a:pt x="830" y="1914"/>
                  </a:lnTo>
                  <a:lnTo>
                    <a:pt x="819" y="1908"/>
                  </a:lnTo>
                  <a:lnTo>
                    <a:pt x="812" y="1906"/>
                  </a:lnTo>
                  <a:lnTo>
                    <a:pt x="805" y="1904"/>
                  </a:lnTo>
                  <a:lnTo>
                    <a:pt x="804" y="1906"/>
                  </a:lnTo>
                  <a:lnTo>
                    <a:pt x="797" y="1903"/>
                  </a:lnTo>
                  <a:lnTo>
                    <a:pt x="783" y="1899"/>
                  </a:lnTo>
                  <a:lnTo>
                    <a:pt x="764" y="1890"/>
                  </a:lnTo>
                  <a:lnTo>
                    <a:pt x="742" y="1884"/>
                  </a:lnTo>
                  <a:lnTo>
                    <a:pt x="717" y="1873"/>
                  </a:lnTo>
                  <a:lnTo>
                    <a:pt x="698" y="1866"/>
                  </a:lnTo>
                  <a:lnTo>
                    <a:pt x="684" y="1859"/>
                  </a:lnTo>
                  <a:lnTo>
                    <a:pt x="679" y="1856"/>
                  </a:lnTo>
                  <a:lnTo>
                    <a:pt x="676" y="1849"/>
                  </a:lnTo>
                  <a:lnTo>
                    <a:pt x="673" y="1838"/>
                  </a:lnTo>
                  <a:lnTo>
                    <a:pt x="672" y="1824"/>
                  </a:lnTo>
                  <a:lnTo>
                    <a:pt x="672" y="1811"/>
                  </a:lnTo>
                  <a:close/>
                  <a:moveTo>
                    <a:pt x="647" y="1724"/>
                  </a:moveTo>
                  <a:lnTo>
                    <a:pt x="640" y="1717"/>
                  </a:lnTo>
                  <a:lnTo>
                    <a:pt x="629" y="1713"/>
                  </a:lnTo>
                  <a:lnTo>
                    <a:pt x="614" y="1706"/>
                  </a:lnTo>
                  <a:lnTo>
                    <a:pt x="600" y="1702"/>
                  </a:lnTo>
                  <a:lnTo>
                    <a:pt x="585" y="1697"/>
                  </a:lnTo>
                  <a:lnTo>
                    <a:pt x="574" y="1693"/>
                  </a:lnTo>
                  <a:lnTo>
                    <a:pt x="565" y="1690"/>
                  </a:lnTo>
                  <a:lnTo>
                    <a:pt x="562" y="1690"/>
                  </a:lnTo>
                  <a:lnTo>
                    <a:pt x="555" y="1687"/>
                  </a:lnTo>
                  <a:lnTo>
                    <a:pt x="541" y="1682"/>
                  </a:lnTo>
                  <a:lnTo>
                    <a:pt x="522" y="1673"/>
                  </a:lnTo>
                  <a:lnTo>
                    <a:pt x="500" y="1665"/>
                  </a:lnTo>
                  <a:lnTo>
                    <a:pt x="477" y="1655"/>
                  </a:lnTo>
                  <a:lnTo>
                    <a:pt x="457" y="1649"/>
                  </a:lnTo>
                  <a:lnTo>
                    <a:pt x="444" y="1644"/>
                  </a:lnTo>
                  <a:lnTo>
                    <a:pt x="441" y="1644"/>
                  </a:lnTo>
                  <a:lnTo>
                    <a:pt x="438" y="1643"/>
                  </a:lnTo>
                  <a:lnTo>
                    <a:pt x="431" y="1639"/>
                  </a:lnTo>
                  <a:lnTo>
                    <a:pt x="420" y="1633"/>
                  </a:lnTo>
                  <a:lnTo>
                    <a:pt x="409" y="1628"/>
                  </a:lnTo>
                  <a:lnTo>
                    <a:pt x="397" y="1621"/>
                  </a:lnTo>
                  <a:lnTo>
                    <a:pt x="387" y="1617"/>
                  </a:lnTo>
                  <a:lnTo>
                    <a:pt x="379" y="1616"/>
                  </a:lnTo>
                  <a:lnTo>
                    <a:pt x="375" y="1620"/>
                  </a:lnTo>
                  <a:lnTo>
                    <a:pt x="371" y="1627"/>
                  </a:lnTo>
                  <a:lnTo>
                    <a:pt x="369" y="1639"/>
                  </a:lnTo>
                  <a:lnTo>
                    <a:pt x="369" y="1647"/>
                  </a:lnTo>
                  <a:lnTo>
                    <a:pt x="369" y="1655"/>
                  </a:lnTo>
                  <a:lnTo>
                    <a:pt x="369" y="1665"/>
                  </a:lnTo>
                  <a:lnTo>
                    <a:pt x="369" y="1676"/>
                  </a:lnTo>
                  <a:lnTo>
                    <a:pt x="404" y="1688"/>
                  </a:lnTo>
                  <a:lnTo>
                    <a:pt x="440" y="1701"/>
                  </a:lnTo>
                  <a:lnTo>
                    <a:pt x="475" y="1715"/>
                  </a:lnTo>
                  <a:lnTo>
                    <a:pt x="511" y="1728"/>
                  </a:lnTo>
                  <a:lnTo>
                    <a:pt x="547" y="1741"/>
                  </a:lnTo>
                  <a:lnTo>
                    <a:pt x="583" y="1754"/>
                  </a:lnTo>
                  <a:lnTo>
                    <a:pt x="618" y="1768"/>
                  </a:lnTo>
                  <a:lnTo>
                    <a:pt x="655" y="1782"/>
                  </a:lnTo>
                  <a:lnTo>
                    <a:pt x="654" y="1771"/>
                  </a:lnTo>
                  <a:lnTo>
                    <a:pt x="654" y="1761"/>
                  </a:lnTo>
                  <a:lnTo>
                    <a:pt x="653" y="1753"/>
                  </a:lnTo>
                  <a:lnTo>
                    <a:pt x="653" y="1745"/>
                  </a:lnTo>
                  <a:lnTo>
                    <a:pt x="651" y="1737"/>
                  </a:lnTo>
                  <a:lnTo>
                    <a:pt x="650" y="1731"/>
                  </a:lnTo>
                  <a:lnTo>
                    <a:pt x="649" y="1726"/>
                  </a:lnTo>
                  <a:lnTo>
                    <a:pt x="647" y="1724"/>
                  </a:lnTo>
                  <a:close/>
                  <a:moveTo>
                    <a:pt x="369" y="1697"/>
                  </a:moveTo>
                  <a:lnTo>
                    <a:pt x="404" y="1709"/>
                  </a:lnTo>
                  <a:lnTo>
                    <a:pt x="440" y="1723"/>
                  </a:lnTo>
                  <a:lnTo>
                    <a:pt x="475" y="1735"/>
                  </a:lnTo>
                  <a:lnTo>
                    <a:pt x="511" y="1749"/>
                  </a:lnTo>
                  <a:lnTo>
                    <a:pt x="545" y="1761"/>
                  </a:lnTo>
                  <a:lnTo>
                    <a:pt x="583" y="1775"/>
                  </a:lnTo>
                  <a:lnTo>
                    <a:pt x="617" y="1789"/>
                  </a:lnTo>
                  <a:lnTo>
                    <a:pt x="654" y="1803"/>
                  </a:lnTo>
                  <a:lnTo>
                    <a:pt x="651" y="1809"/>
                  </a:lnTo>
                  <a:lnTo>
                    <a:pt x="651" y="1816"/>
                  </a:lnTo>
                  <a:lnTo>
                    <a:pt x="649" y="1822"/>
                  </a:lnTo>
                  <a:lnTo>
                    <a:pt x="649" y="1829"/>
                  </a:lnTo>
                  <a:lnTo>
                    <a:pt x="646" y="1837"/>
                  </a:lnTo>
                  <a:lnTo>
                    <a:pt x="644" y="1842"/>
                  </a:lnTo>
                  <a:lnTo>
                    <a:pt x="635" y="1841"/>
                  </a:lnTo>
                  <a:lnTo>
                    <a:pt x="622" y="1838"/>
                  </a:lnTo>
                  <a:lnTo>
                    <a:pt x="606" y="1833"/>
                  </a:lnTo>
                  <a:lnTo>
                    <a:pt x="591" y="1827"/>
                  </a:lnTo>
                  <a:lnTo>
                    <a:pt x="573" y="1819"/>
                  </a:lnTo>
                  <a:lnTo>
                    <a:pt x="559" y="1814"/>
                  </a:lnTo>
                  <a:lnTo>
                    <a:pt x="548" y="1809"/>
                  </a:lnTo>
                  <a:lnTo>
                    <a:pt x="545" y="1809"/>
                  </a:lnTo>
                  <a:lnTo>
                    <a:pt x="541" y="1807"/>
                  </a:lnTo>
                  <a:lnTo>
                    <a:pt x="537" y="1804"/>
                  </a:lnTo>
                  <a:lnTo>
                    <a:pt x="529" y="1800"/>
                  </a:lnTo>
                  <a:lnTo>
                    <a:pt x="522" y="1796"/>
                  </a:lnTo>
                  <a:lnTo>
                    <a:pt x="514" y="1792"/>
                  </a:lnTo>
                  <a:lnTo>
                    <a:pt x="507" y="1790"/>
                  </a:lnTo>
                  <a:lnTo>
                    <a:pt x="501" y="1789"/>
                  </a:lnTo>
                  <a:lnTo>
                    <a:pt x="500" y="1790"/>
                  </a:lnTo>
                  <a:lnTo>
                    <a:pt x="493" y="1787"/>
                  </a:lnTo>
                  <a:lnTo>
                    <a:pt x="479" y="1783"/>
                  </a:lnTo>
                  <a:lnTo>
                    <a:pt x="459" y="1775"/>
                  </a:lnTo>
                  <a:lnTo>
                    <a:pt x="437" y="1768"/>
                  </a:lnTo>
                  <a:lnTo>
                    <a:pt x="413" y="1757"/>
                  </a:lnTo>
                  <a:lnTo>
                    <a:pt x="394" y="1750"/>
                  </a:lnTo>
                  <a:lnTo>
                    <a:pt x="379" y="1743"/>
                  </a:lnTo>
                  <a:lnTo>
                    <a:pt x="375" y="1741"/>
                  </a:lnTo>
                  <a:lnTo>
                    <a:pt x="371" y="1734"/>
                  </a:lnTo>
                  <a:lnTo>
                    <a:pt x="369" y="1724"/>
                  </a:lnTo>
                  <a:lnTo>
                    <a:pt x="369" y="1710"/>
                  </a:lnTo>
                  <a:lnTo>
                    <a:pt x="369" y="1697"/>
                  </a:lnTo>
                  <a:close/>
                  <a:moveTo>
                    <a:pt x="345" y="1607"/>
                  </a:moveTo>
                  <a:lnTo>
                    <a:pt x="338" y="1602"/>
                  </a:lnTo>
                  <a:lnTo>
                    <a:pt x="330" y="1598"/>
                  </a:lnTo>
                  <a:lnTo>
                    <a:pt x="319" y="1594"/>
                  </a:lnTo>
                  <a:lnTo>
                    <a:pt x="308" y="1589"/>
                  </a:lnTo>
                  <a:lnTo>
                    <a:pt x="295" y="1585"/>
                  </a:lnTo>
                  <a:lnTo>
                    <a:pt x="287" y="1583"/>
                  </a:lnTo>
                  <a:lnTo>
                    <a:pt x="280" y="1580"/>
                  </a:lnTo>
                  <a:lnTo>
                    <a:pt x="279" y="1581"/>
                  </a:lnTo>
                  <a:lnTo>
                    <a:pt x="276" y="1580"/>
                  </a:lnTo>
                  <a:lnTo>
                    <a:pt x="270" y="1578"/>
                  </a:lnTo>
                  <a:lnTo>
                    <a:pt x="262" y="1574"/>
                  </a:lnTo>
                  <a:lnTo>
                    <a:pt x="254" y="1572"/>
                  </a:lnTo>
                  <a:lnTo>
                    <a:pt x="240" y="1566"/>
                  </a:lnTo>
                  <a:lnTo>
                    <a:pt x="228" y="1561"/>
                  </a:lnTo>
                  <a:lnTo>
                    <a:pt x="214" y="1555"/>
                  </a:lnTo>
                  <a:lnTo>
                    <a:pt x="200" y="1551"/>
                  </a:lnTo>
                  <a:lnTo>
                    <a:pt x="192" y="1563"/>
                  </a:lnTo>
                  <a:lnTo>
                    <a:pt x="184" y="1576"/>
                  </a:lnTo>
                  <a:lnTo>
                    <a:pt x="176" y="1588"/>
                  </a:lnTo>
                  <a:lnTo>
                    <a:pt x="169" y="1600"/>
                  </a:lnTo>
                  <a:lnTo>
                    <a:pt x="191" y="1609"/>
                  </a:lnTo>
                  <a:lnTo>
                    <a:pt x="214" y="1617"/>
                  </a:lnTo>
                  <a:lnTo>
                    <a:pt x="236" y="1625"/>
                  </a:lnTo>
                  <a:lnTo>
                    <a:pt x="259" y="1635"/>
                  </a:lnTo>
                  <a:lnTo>
                    <a:pt x="281" y="1643"/>
                  </a:lnTo>
                  <a:lnTo>
                    <a:pt x="305" y="1651"/>
                  </a:lnTo>
                  <a:lnTo>
                    <a:pt x="327" y="1660"/>
                  </a:lnTo>
                  <a:lnTo>
                    <a:pt x="350" y="1669"/>
                  </a:lnTo>
                  <a:lnTo>
                    <a:pt x="349" y="1658"/>
                  </a:lnTo>
                  <a:lnTo>
                    <a:pt x="349" y="1649"/>
                  </a:lnTo>
                  <a:lnTo>
                    <a:pt x="349" y="1638"/>
                  </a:lnTo>
                  <a:lnTo>
                    <a:pt x="349" y="1629"/>
                  </a:lnTo>
                  <a:lnTo>
                    <a:pt x="347" y="1621"/>
                  </a:lnTo>
                  <a:lnTo>
                    <a:pt x="347" y="1614"/>
                  </a:lnTo>
                  <a:lnTo>
                    <a:pt x="346" y="1610"/>
                  </a:lnTo>
                  <a:lnTo>
                    <a:pt x="345" y="1607"/>
                  </a:lnTo>
                  <a:close/>
                  <a:moveTo>
                    <a:pt x="119" y="1646"/>
                  </a:moveTo>
                  <a:lnTo>
                    <a:pt x="123" y="1636"/>
                  </a:lnTo>
                  <a:lnTo>
                    <a:pt x="127" y="1628"/>
                  </a:lnTo>
                  <a:lnTo>
                    <a:pt x="133" y="1620"/>
                  </a:lnTo>
                  <a:lnTo>
                    <a:pt x="140" y="1611"/>
                  </a:lnTo>
                  <a:lnTo>
                    <a:pt x="165" y="1621"/>
                  </a:lnTo>
                  <a:lnTo>
                    <a:pt x="192" y="1631"/>
                  </a:lnTo>
                  <a:lnTo>
                    <a:pt x="217" y="1640"/>
                  </a:lnTo>
                  <a:lnTo>
                    <a:pt x="244" y="1650"/>
                  </a:lnTo>
                  <a:lnTo>
                    <a:pt x="270" y="1658"/>
                  </a:lnTo>
                  <a:lnTo>
                    <a:pt x="297" y="1669"/>
                  </a:lnTo>
                  <a:lnTo>
                    <a:pt x="323" y="1679"/>
                  </a:lnTo>
                  <a:lnTo>
                    <a:pt x="350" y="1690"/>
                  </a:lnTo>
                  <a:lnTo>
                    <a:pt x="347" y="1702"/>
                  </a:lnTo>
                  <a:lnTo>
                    <a:pt x="346" y="1715"/>
                  </a:lnTo>
                  <a:lnTo>
                    <a:pt x="342" y="1723"/>
                  </a:lnTo>
                  <a:lnTo>
                    <a:pt x="339" y="1727"/>
                  </a:lnTo>
                  <a:lnTo>
                    <a:pt x="330" y="1726"/>
                  </a:lnTo>
                  <a:lnTo>
                    <a:pt x="316" y="1721"/>
                  </a:lnTo>
                  <a:lnTo>
                    <a:pt x="299" y="1715"/>
                  </a:lnTo>
                  <a:lnTo>
                    <a:pt x="281" y="1708"/>
                  </a:lnTo>
                  <a:lnTo>
                    <a:pt x="262" y="1699"/>
                  </a:lnTo>
                  <a:lnTo>
                    <a:pt x="247" y="1694"/>
                  </a:lnTo>
                  <a:lnTo>
                    <a:pt x="236" y="1690"/>
                  </a:lnTo>
                  <a:lnTo>
                    <a:pt x="233" y="1690"/>
                  </a:lnTo>
                  <a:lnTo>
                    <a:pt x="225" y="1686"/>
                  </a:lnTo>
                  <a:lnTo>
                    <a:pt x="213" y="1680"/>
                  </a:lnTo>
                  <a:lnTo>
                    <a:pt x="200" y="1673"/>
                  </a:lnTo>
                  <a:lnTo>
                    <a:pt x="196" y="1675"/>
                  </a:lnTo>
                  <a:lnTo>
                    <a:pt x="192" y="1673"/>
                  </a:lnTo>
                  <a:lnTo>
                    <a:pt x="187" y="1672"/>
                  </a:lnTo>
                  <a:lnTo>
                    <a:pt x="178" y="1669"/>
                  </a:lnTo>
                  <a:lnTo>
                    <a:pt x="170" y="1666"/>
                  </a:lnTo>
                  <a:lnTo>
                    <a:pt x="156" y="1661"/>
                  </a:lnTo>
                  <a:lnTo>
                    <a:pt x="144" y="1655"/>
                  </a:lnTo>
                  <a:lnTo>
                    <a:pt x="132" y="1650"/>
                  </a:lnTo>
                  <a:lnTo>
                    <a:pt x="119" y="1646"/>
                  </a:lnTo>
                  <a:close/>
                  <a:moveTo>
                    <a:pt x="1710" y="25"/>
                  </a:moveTo>
                  <a:lnTo>
                    <a:pt x="1703" y="21"/>
                  </a:lnTo>
                  <a:lnTo>
                    <a:pt x="1696" y="18"/>
                  </a:lnTo>
                  <a:lnTo>
                    <a:pt x="1688" y="14"/>
                  </a:lnTo>
                  <a:lnTo>
                    <a:pt x="1681" y="11"/>
                  </a:lnTo>
                  <a:lnTo>
                    <a:pt x="1673" y="7"/>
                  </a:lnTo>
                  <a:lnTo>
                    <a:pt x="1665" y="5"/>
                  </a:lnTo>
                  <a:lnTo>
                    <a:pt x="1656" y="2"/>
                  </a:lnTo>
                  <a:lnTo>
                    <a:pt x="1651" y="0"/>
                  </a:lnTo>
                  <a:lnTo>
                    <a:pt x="1648" y="5"/>
                  </a:lnTo>
                  <a:lnTo>
                    <a:pt x="1645" y="9"/>
                  </a:lnTo>
                  <a:lnTo>
                    <a:pt x="1659" y="14"/>
                  </a:lnTo>
                  <a:lnTo>
                    <a:pt x="1674" y="21"/>
                  </a:lnTo>
                  <a:lnTo>
                    <a:pt x="1681" y="24"/>
                  </a:lnTo>
                  <a:lnTo>
                    <a:pt x="1689" y="27"/>
                  </a:lnTo>
                  <a:lnTo>
                    <a:pt x="1696" y="29"/>
                  </a:lnTo>
                  <a:lnTo>
                    <a:pt x="1705" y="33"/>
                  </a:lnTo>
                  <a:lnTo>
                    <a:pt x="1706" y="29"/>
                  </a:lnTo>
                  <a:lnTo>
                    <a:pt x="1710" y="25"/>
                  </a:lnTo>
                  <a:close/>
                  <a:moveTo>
                    <a:pt x="1435" y="259"/>
                  </a:moveTo>
                  <a:lnTo>
                    <a:pt x="1456" y="266"/>
                  </a:lnTo>
                  <a:lnTo>
                    <a:pt x="1476" y="274"/>
                  </a:lnTo>
                  <a:lnTo>
                    <a:pt x="1497" y="281"/>
                  </a:lnTo>
                  <a:lnTo>
                    <a:pt x="1518" y="289"/>
                  </a:lnTo>
                  <a:lnTo>
                    <a:pt x="1538" y="297"/>
                  </a:lnTo>
                  <a:lnTo>
                    <a:pt x="1559" y="306"/>
                  </a:lnTo>
                  <a:lnTo>
                    <a:pt x="1579" y="314"/>
                  </a:lnTo>
                  <a:lnTo>
                    <a:pt x="1600" y="323"/>
                  </a:lnTo>
                  <a:lnTo>
                    <a:pt x="1595" y="330"/>
                  </a:lnTo>
                  <a:lnTo>
                    <a:pt x="1589" y="339"/>
                  </a:lnTo>
                  <a:lnTo>
                    <a:pt x="1584" y="347"/>
                  </a:lnTo>
                  <a:lnTo>
                    <a:pt x="1579" y="355"/>
                  </a:lnTo>
                  <a:lnTo>
                    <a:pt x="1574" y="362"/>
                  </a:lnTo>
                  <a:lnTo>
                    <a:pt x="1568" y="370"/>
                  </a:lnTo>
                  <a:lnTo>
                    <a:pt x="1564" y="378"/>
                  </a:lnTo>
                  <a:lnTo>
                    <a:pt x="1560" y="387"/>
                  </a:lnTo>
                  <a:lnTo>
                    <a:pt x="1544" y="380"/>
                  </a:lnTo>
                  <a:lnTo>
                    <a:pt x="1527" y="374"/>
                  </a:lnTo>
                  <a:lnTo>
                    <a:pt x="1511" y="367"/>
                  </a:lnTo>
                  <a:lnTo>
                    <a:pt x="1496" y="362"/>
                  </a:lnTo>
                  <a:lnTo>
                    <a:pt x="1479" y="355"/>
                  </a:lnTo>
                  <a:lnTo>
                    <a:pt x="1464" y="350"/>
                  </a:lnTo>
                  <a:lnTo>
                    <a:pt x="1447" y="344"/>
                  </a:lnTo>
                  <a:lnTo>
                    <a:pt x="1432" y="339"/>
                  </a:lnTo>
                  <a:lnTo>
                    <a:pt x="1431" y="328"/>
                  </a:lnTo>
                  <a:lnTo>
                    <a:pt x="1431" y="317"/>
                  </a:lnTo>
                  <a:lnTo>
                    <a:pt x="1431" y="304"/>
                  </a:lnTo>
                  <a:lnTo>
                    <a:pt x="1431" y="295"/>
                  </a:lnTo>
                  <a:lnTo>
                    <a:pt x="1431" y="284"/>
                  </a:lnTo>
                  <a:lnTo>
                    <a:pt x="1431" y="274"/>
                  </a:lnTo>
                  <a:lnTo>
                    <a:pt x="1432" y="266"/>
                  </a:lnTo>
                  <a:lnTo>
                    <a:pt x="1435" y="259"/>
                  </a:lnTo>
                  <a:close/>
                  <a:moveTo>
                    <a:pt x="1435" y="361"/>
                  </a:moveTo>
                  <a:lnTo>
                    <a:pt x="1450" y="366"/>
                  </a:lnTo>
                  <a:lnTo>
                    <a:pt x="1467" y="373"/>
                  </a:lnTo>
                  <a:lnTo>
                    <a:pt x="1483" y="378"/>
                  </a:lnTo>
                  <a:lnTo>
                    <a:pt x="1500" y="385"/>
                  </a:lnTo>
                  <a:lnTo>
                    <a:pt x="1515" y="391"/>
                  </a:lnTo>
                  <a:lnTo>
                    <a:pt x="1531" y="398"/>
                  </a:lnTo>
                  <a:lnTo>
                    <a:pt x="1548" y="403"/>
                  </a:lnTo>
                  <a:lnTo>
                    <a:pt x="1564" y="410"/>
                  </a:lnTo>
                  <a:lnTo>
                    <a:pt x="1563" y="411"/>
                  </a:lnTo>
                  <a:lnTo>
                    <a:pt x="1562" y="414"/>
                  </a:lnTo>
                  <a:lnTo>
                    <a:pt x="1552" y="409"/>
                  </a:lnTo>
                  <a:lnTo>
                    <a:pt x="1544" y="406"/>
                  </a:lnTo>
                  <a:lnTo>
                    <a:pt x="1537" y="403"/>
                  </a:lnTo>
                  <a:lnTo>
                    <a:pt x="1535" y="405"/>
                  </a:lnTo>
                  <a:lnTo>
                    <a:pt x="1530" y="402"/>
                  </a:lnTo>
                  <a:lnTo>
                    <a:pt x="1519" y="399"/>
                  </a:lnTo>
                  <a:lnTo>
                    <a:pt x="1504" y="392"/>
                  </a:lnTo>
                  <a:lnTo>
                    <a:pt x="1487" y="387"/>
                  </a:lnTo>
                  <a:lnTo>
                    <a:pt x="1468" y="378"/>
                  </a:lnTo>
                  <a:lnTo>
                    <a:pt x="1453" y="373"/>
                  </a:lnTo>
                  <a:lnTo>
                    <a:pt x="1441" y="367"/>
                  </a:lnTo>
                  <a:lnTo>
                    <a:pt x="1436" y="366"/>
                  </a:lnTo>
                  <a:lnTo>
                    <a:pt x="1435" y="363"/>
                  </a:lnTo>
                  <a:lnTo>
                    <a:pt x="1435" y="361"/>
                  </a:lnTo>
                  <a:close/>
                  <a:moveTo>
                    <a:pt x="1331" y="330"/>
                  </a:moveTo>
                  <a:lnTo>
                    <a:pt x="1342" y="334"/>
                  </a:lnTo>
                  <a:lnTo>
                    <a:pt x="1353" y="339"/>
                  </a:lnTo>
                  <a:lnTo>
                    <a:pt x="1364" y="343"/>
                  </a:lnTo>
                  <a:lnTo>
                    <a:pt x="1375" y="347"/>
                  </a:lnTo>
                  <a:lnTo>
                    <a:pt x="1383" y="348"/>
                  </a:lnTo>
                  <a:lnTo>
                    <a:pt x="1391" y="351"/>
                  </a:lnTo>
                  <a:lnTo>
                    <a:pt x="1397" y="352"/>
                  </a:lnTo>
                  <a:lnTo>
                    <a:pt x="1402" y="354"/>
                  </a:lnTo>
                  <a:lnTo>
                    <a:pt x="1403" y="351"/>
                  </a:lnTo>
                  <a:lnTo>
                    <a:pt x="1406" y="350"/>
                  </a:lnTo>
                  <a:lnTo>
                    <a:pt x="1397" y="345"/>
                  </a:lnTo>
                  <a:lnTo>
                    <a:pt x="1387" y="341"/>
                  </a:lnTo>
                  <a:lnTo>
                    <a:pt x="1379" y="337"/>
                  </a:lnTo>
                  <a:lnTo>
                    <a:pt x="1370" y="334"/>
                  </a:lnTo>
                  <a:lnTo>
                    <a:pt x="1361" y="330"/>
                  </a:lnTo>
                  <a:lnTo>
                    <a:pt x="1353" y="328"/>
                  </a:lnTo>
                  <a:lnTo>
                    <a:pt x="1343" y="325"/>
                  </a:lnTo>
                  <a:lnTo>
                    <a:pt x="1335" y="323"/>
                  </a:lnTo>
                  <a:lnTo>
                    <a:pt x="1331" y="326"/>
                  </a:lnTo>
                  <a:lnTo>
                    <a:pt x="1331" y="330"/>
                  </a:lnTo>
                  <a:close/>
                  <a:moveTo>
                    <a:pt x="1410" y="330"/>
                  </a:moveTo>
                  <a:lnTo>
                    <a:pt x="1398" y="325"/>
                  </a:lnTo>
                  <a:lnTo>
                    <a:pt x="1387" y="321"/>
                  </a:lnTo>
                  <a:lnTo>
                    <a:pt x="1376" y="315"/>
                  </a:lnTo>
                  <a:lnTo>
                    <a:pt x="1365" y="311"/>
                  </a:lnTo>
                  <a:lnTo>
                    <a:pt x="1369" y="303"/>
                  </a:lnTo>
                  <a:lnTo>
                    <a:pt x="1373" y="295"/>
                  </a:lnTo>
                  <a:lnTo>
                    <a:pt x="1379" y="286"/>
                  </a:lnTo>
                  <a:lnTo>
                    <a:pt x="1384" y="278"/>
                  </a:lnTo>
                  <a:lnTo>
                    <a:pt x="1388" y="270"/>
                  </a:lnTo>
                  <a:lnTo>
                    <a:pt x="1394" y="262"/>
                  </a:lnTo>
                  <a:lnTo>
                    <a:pt x="1399" y="253"/>
                  </a:lnTo>
                  <a:lnTo>
                    <a:pt x="1405" y="246"/>
                  </a:lnTo>
                  <a:lnTo>
                    <a:pt x="1406" y="248"/>
                  </a:lnTo>
                  <a:lnTo>
                    <a:pt x="1410" y="249"/>
                  </a:lnTo>
                  <a:lnTo>
                    <a:pt x="1410" y="256"/>
                  </a:lnTo>
                  <a:lnTo>
                    <a:pt x="1412" y="266"/>
                  </a:lnTo>
                  <a:lnTo>
                    <a:pt x="1412" y="275"/>
                  </a:lnTo>
                  <a:lnTo>
                    <a:pt x="1413" y="288"/>
                  </a:lnTo>
                  <a:lnTo>
                    <a:pt x="1412" y="299"/>
                  </a:lnTo>
                  <a:lnTo>
                    <a:pt x="1412" y="310"/>
                  </a:lnTo>
                  <a:lnTo>
                    <a:pt x="1410" y="319"/>
                  </a:lnTo>
                  <a:lnTo>
                    <a:pt x="1410" y="330"/>
                  </a:lnTo>
                  <a:close/>
                  <a:moveTo>
                    <a:pt x="1491" y="589"/>
                  </a:moveTo>
                  <a:lnTo>
                    <a:pt x="1487" y="586"/>
                  </a:lnTo>
                  <a:lnTo>
                    <a:pt x="1485" y="585"/>
                  </a:lnTo>
                  <a:lnTo>
                    <a:pt x="1474" y="579"/>
                  </a:lnTo>
                  <a:lnTo>
                    <a:pt x="1463" y="575"/>
                  </a:lnTo>
                  <a:lnTo>
                    <a:pt x="1452" y="571"/>
                  </a:lnTo>
                  <a:lnTo>
                    <a:pt x="1441" y="567"/>
                  </a:lnTo>
                  <a:lnTo>
                    <a:pt x="1438" y="567"/>
                  </a:lnTo>
                  <a:lnTo>
                    <a:pt x="1436" y="570"/>
                  </a:lnTo>
                  <a:lnTo>
                    <a:pt x="1434" y="572"/>
                  </a:lnTo>
                  <a:lnTo>
                    <a:pt x="1432" y="579"/>
                  </a:lnTo>
                  <a:lnTo>
                    <a:pt x="1431" y="586"/>
                  </a:lnTo>
                  <a:lnTo>
                    <a:pt x="1431" y="597"/>
                  </a:lnTo>
                  <a:lnTo>
                    <a:pt x="1431" y="607"/>
                  </a:lnTo>
                  <a:lnTo>
                    <a:pt x="1431" y="619"/>
                  </a:lnTo>
                  <a:lnTo>
                    <a:pt x="1431" y="631"/>
                  </a:lnTo>
                  <a:lnTo>
                    <a:pt x="1431" y="645"/>
                  </a:lnTo>
                  <a:lnTo>
                    <a:pt x="1441" y="648"/>
                  </a:lnTo>
                  <a:lnTo>
                    <a:pt x="1452" y="653"/>
                  </a:lnTo>
                  <a:lnTo>
                    <a:pt x="1456" y="645"/>
                  </a:lnTo>
                  <a:lnTo>
                    <a:pt x="1461" y="637"/>
                  </a:lnTo>
                  <a:lnTo>
                    <a:pt x="1465" y="629"/>
                  </a:lnTo>
                  <a:lnTo>
                    <a:pt x="1471" y="620"/>
                  </a:lnTo>
                  <a:lnTo>
                    <a:pt x="1475" y="612"/>
                  </a:lnTo>
                  <a:lnTo>
                    <a:pt x="1480" y="604"/>
                  </a:lnTo>
                  <a:lnTo>
                    <a:pt x="1486" y="596"/>
                  </a:lnTo>
                  <a:lnTo>
                    <a:pt x="1491" y="589"/>
                  </a:lnTo>
                  <a:close/>
                  <a:moveTo>
                    <a:pt x="1432" y="668"/>
                  </a:moveTo>
                  <a:lnTo>
                    <a:pt x="1434" y="681"/>
                  </a:lnTo>
                  <a:lnTo>
                    <a:pt x="1436" y="690"/>
                  </a:lnTo>
                  <a:lnTo>
                    <a:pt x="1439" y="690"/>
                  </a:lnTo>
                  <a:lnTo>
                    <a:pt x="1445" y="695"/>
                  </a:lnTo>
                  <a:lnTo>
                    <a:pt x="1449" y="684"/>
                  </a:lnTo>
                  <a:lnTo>
                    <a:pt x="1456" y="675"/>
                  </a:lnTo>
                  <a:lnTo>
                    <a:pt x="1443" y="670"/>
                  </a:lnTo>
                  <a:lnTo>
                    <a:pt x="1432" y="668"/>
                  </a:lnTo>
                  <a:close/>
                  <a:moveTo>
                    <a:pt x="1406" y="559"/>
                  </a:moveTo>
                  <a:lnTo>
                    <a:pt x="1399" y="552"/>
                  </a:lnTo>
                  <a:lnTo>
                    <a:pt x="1388" y="548"/>
                  </a:lnTo>
                  <a:lnTo>
                    <a:pt x="1375" y="541"/>
                  </a:lnTo>
                  <a:lnTo>
                    <a:pt x="1361" y="537"/>
                  </a:lnTo>
                  <a:lnTo>
                    <a:pt x="1346" y="531"/>
                  </a:lnTo>
                  <a:lnTo>
                    <a:pt x="1333" y="527"/>
                  </a:lnTo>
                  <a:lnTo>
                    <a:pt x="1324" y="524"/>
                  </a:lnTo>
                  <a:lnTo>
                    <a:pt x="1321" y="524"/>
                  </a:lnTo>
                  <a:lnTo>
                    <a:pt x="1314" y="520"/>
                  </a:lnTo>
                  <a:lnTo>
                    <a:pt x="1300" y="515"/>
                  </a:lnTo>
                  <a:lnTo>
                    <a:pt x="1282" y="508"/>
                  </a:lnTo>
                  <a:lnTo>
                    <a:pt x="1263" y="501"/>
                  </a:lnTo>
                  <a:lnTo>
                    <a:pt x="1241" y="493"/>
                  </a:lnTo>
                  <a:lnTo>
                    <a:pt x="1223" y="486"/>
                  </a:lnTo>
                  <a:lnTo>
                    <a:pt x="1210" y="482"/>
                  </a:lnTo>
                  <a:lnTo>
                    <a:pt x="1205" y="482"/>
                  </a:lnTo>
                  <a:lnTo>
                    <a:pt x="1201" y="480"/>
                  </a:lnTo>
                  <a:lnTo>
                    <a:pt x="1192" y="476"/>
                  </a:lnTo>
                  <a:lnTo>
                    <a:pt x="1186" y="483"/>
                  </a:lnTo>
                  <a:lnTo>
                    <a:pt x="1181" y="491"/>
                  </a:lnTo>
                  <a:lnTo>
                    <a:pt x="1177" y="499"/>
                  </a:lnTo>
                  <a:lnTo>
                    <a:pt x="1172" y="508"/>
                  </a:lnTo>
                  <a:lnTo>
                    <a:pt x="1167" y="515"/>
                  </a:lnTo>
                  <a:lnTo>
                    <a:pt x="1163" y="523"/>
                  </a:lnTo>
                  <a:lnTo>
                    <a:pt x="1159" y="531"/>
                  </a:lnTo>
                  <a:lnTo>
                    <a:pt x="1155" y="539"/>
                  </a:lnTo>
                  <a:lnTo>
                    <a:pt x="1186" y="552"/>
                  </a:lnTo>
                  <a:lnTo>
                    <a:pt x="1218" y="564"/>
                  </a:lnTo>
                  <a:lnTo>
                    <a:pt x="1249" y="576"/>
                  </a:lnTo>
                  <a:lnTo>
                    <a:pt x="1282" y="589"/>
                  </a:lnTo>
                  <a:lnTo>
                    <a:pt x="1314" y="600"/>
                  </a:lnTo>
                  <a:lnTo>
                    <a:pt x="1347" y="612"/>
                  </a:lnTo>
                  <a:lnTo>
                    <a:pt x="1379" y="624"/>
                  </a:lnTo>
                  <a:lnTo>
                    <a:pt x="1412" y="637"/>
                  </a:lnTo>
                  <a:lnTo>
                    <a:pt x="1412" y="623"/>
                  </a:lnTo>
                  <a:lnTo>
                    <a:pt x="1413" y="611"/>
                  </a:lnTo>
                  <a:lnTo>
                    <a:pt x="1413" y="598"/>
                  </a:lnTo>
                  <a:lnTo>
                    <a:pt x="1413" y="587"/>
                  </a:lnTo>
                  <a:lnTo>
                    <a:pt x="1412" y="576"/>
                  </a:lnTo>
                  <a:lnTo>
                    <a:pt x="1410" y="568"/>
                  </a:lnTo>
                  <a:lnTo>
                    <a:pt x="1408" y="561"/>
                  </a:lnTo>
                  <a:lnTo>
                    <a:pt x="1406" y="559"/>
                  </a:lnTo>
                  <a:close/>
                  <a:moveTo>
                    <a:pt x="1130" y="552"/>
                  </a:moveTo>
                  <a:lnTo>
                    <a:pt x="1130" y="559"/>
                  </a:lnTo>
                  <a:lnTo>
                    <a:pt x="1130" y="565"/>
                  </a:lnTo>
                  <a:lnTo>
                    <a:pt x="1131" y="570"/>
                  </a:lnTo>
                  <a:lnTo>
                    <a:pt x="1133" y="575"/>
                  </a:lnTo>
                  <a:lnTo>
                    <a:pt x="1137" y="576"/>
                  </a:lnTo>
                  <a:lnTo>
                    <a:pt x="1149" y="582"/>
                  </a:lnTo>
                  <a:lnTo>
                    <a:pt x="1164" y="589"/>
                  </a:lnTo>
                  <a:lnTo>
                    <a:pt x="1185" y="597"/>
                  </a:lnTo>
                  <a:lnTo>
                    <a:pt x="1203" y="602"/>
                  </a:lnTo>
                  <a:lnTo>
                    <a:pt x="1219" y="609"/>
                  </a:lnTo>
                  <a:lnTo>
                    <a:pt x="1230" y="612"/>
                  </a:lnTo>
                  <a:lnTo>
                    <a:pt x="1236" y="615"/>
                  </a:lnTo>
                  <a:lnTo>
                    <a:pt x="1237" y="613"/>
                  </a:lnTo>
                  <a:lnTo>
                    <a:pt x="1243" y="615"/>
                  </a:lnTo>
                  <a:lnTo>
                    <a:pt x="1249" y="618"/>
                  </a:lnTo>
                  <a:lnTo>
                    <a:pt x="1259" y="622"/>
                  </a:lnTo>
                  <a:lnTo>
                    <a:pt x="1267" y="624"/>
                  </a:lnTo>
                  <a:lnTo>
                    <a:pt x="1276" y="629"/>
                  </a:lnTo>
                  <a:lnTo>
                    <a:pt x="1281" y="631"/>
                  </a:lnTo>
                  <a:lnTo>
                    <a:pt x="1285" y="634"/>
                  </a:lnTo>
                  <a:lnTo>
                    <a:pt x="1289" y="635"/>
                  </a:lnTo>
                  <a:lnTo>
                    <a:pt x="1302" y="641"/>
                  </a:lnTo>
                  <a:lnTo>
                    <a:pt x="1318" y="649"/>
                  </a:lnTo>
                  <a:lnTo>
                    <a:pt x="1339" y="657"/>
                  </a:lnTo>
                  <a:lnTo>
                    <a:pt x="1359" y="664"/>
                  </a:lnTo>
                  <a:lnTo>
                    <a:pt x="1379" y="671"/>
                  </a:lnTo>
                  <a:lnTo>
                    <a:pt x="1392" y="675"/>
                  </a:lnTo>
                  <a:lnTo>
                    <a:pt x="1402" y="677"/>
                  </a:lnTo>
                  <a:lnTo>
                    <a:pt x="1406" y="670"/>
                  </a:lnTo>
                  <a:lnTo>
                    <a:pt x="1410" y="659"/>
                  </a:lnTo>
                  <a:lnTo>
                    <a:pt x="1373" y="644"/>
                  </a:lnTo>
                  <a:lnTo>
                    <a:pt x="1339" y="630"/>
                  </a:lnTo>
                  <a:lnTo>
                    <a:pt x="1303" y="618"/>
                  </a:lnTo>
                  <a:lnTo>
                    <a:pt x="1269" y="605"/>
                  </a:lnTo>
                  <a:lnTo>
                    <a:pt x="1233" y="592"/>
                  </a:lnTo>
                  <a:lnTo>
                    <a:pt x="1199" y="578"/>
                  </a:lnTo>
                  <a:lnTo>
                    <a:pt x="1163" y="564"/>
                  </a:lnTo>
                  <a:lnTo>
                    <a:pt x="1130" y="552"/>
                  </a:lnTo>
                  <a:close/>
                  <a:moveTo>
                    <a:pt x="1375" y="866"/>
                  </a:moveTo>
                  <a:lnTo>
                    <a:pt x="1364" y="862"/>
                  </a:lnTo>
                  <a:lnTo>
                    <a:pt x="1353" y="858"/>
                  </a:lnTo>
                  <a:lnTo>
                    <a:pt x="1340" y="854"/>
                  </a:lnTo>
                  <a:lnTo>
                    <a:pt x="1332" y="851"/>
                  </a:lnTo>
                  <a:lnTo>
                    <a:pt x="1324" y="847"/>
                  </a:lnTo>
                  <a:lnTo>
                    <a:pt x="1317" y="846"/>
                  </a:lnTo>
                  <a:lnTo>
                    <a:pt x="1311" y="844"/>
                  </a:lnTo>
                  <a:lnTo>
                    <a:pt x="1304" y="840"/>
                  </a:lnTo>
                  <a:lnTo>
                    <a:pt x="1292" y="836"/>
                  </a:lnTo>
                  <a:lnTo>
                    <a:pt x="1274" y="829"/>
                  </a:lnTo>
                  <a:lnTo>
                    <a:pt x="1256" y="822"/>
                  </a:lnTo>
                  <a:lnTo>
                    <a:pt x="1237" y="814"/>
                  </a:lnTo>
                  <a:lnTo>
                    <a:pt x="1221" y="809"/>
                  </a:lnTo>
                  <a:lnTo>
                    <a:pt x="1208" y="805"/>
                  </a:lnTo>
                  <a:lnTo>
                    <a:pt x="1205" y="805"/>
                  </a:lnTo>
                  <a:lnTo>
                    <a:pt x="1201" y="803"/>
                  </a:lnTo>
                  <a:lnTo>
                    <a:pt x="1193" y="799"/>
                  </a:lnTo>
                  <a:lnTo>
                    <a:pt x="1182" y="794"/>
                  </a:lnTo>
                  <a:lnTo>
                    <a:pt x="1171" y="788"/>
                  </a:lnTo>
                  <a:lnTo>
                    <a:pt x="1157" y="780"/>
                  </a:lnTo>
                  <a:lnTo>
                    <a:pt x="1146" y="776"/>
                  </a:lnTo>
                  <a:lnTo>
                    <a:pt x="1137" y="773"/>
                  </a:lnTo>
                  <a:lnTo>
                    <a:pt x="1133" y="776"/>
                  </a:lnTo>
                  <a:lnTo>
                    <a:pt x="1131" y="778"/>
                  </a:lnTo>
                  <a:lnTo>
                    <a:pt x="1130" y="784"/>
                  </a:lnTo>
                  <a:lnTo>
                    <a:pt x="1128" y="791"/>
                  </a:lnTo>
                  <a:lnTo>
                    <a:pt x="1128" y="799"/>
                  </a:lnTo>
                  <a:lnTo>
                    <a:pt x="1127" y="807"/>
                  </a:lnTo>
                  <a:lnTo>
                    <a:pt x="1127" y="816"/>
                  </a:lnTo>
                  <a:lnTo>
                    <a:pt x="1127" y="825"/>
                  </a:lnTo>
                  <a:lnTo>
                    <a:pt x="1127" y="836"/>
                  </a:lnTo>
                  <a:lnTo>
                    <a:pt x="1153" y="846"/>
                  </a:lnTo>
                  <a:lnTo>
                    <a:pt x="1181" y="857"/>
                  </a:lnTo>
                  <a:lnTo>
                    <a:pt x="1207" y="866"/>
                  </a:lnTo>
                  <a:lnTo>
                    <a:pt x="1234" y="877"/>
                  </a:lnTo>
                  <a:lnTo>
                    <a:pt x="1260" y="887"/>
                  </a:lnTo>
                  <a:lnTo>
                    <a:pt x="1288" y="898"/>
                  </a:lnTo>
                  <a:lnTo>
                    <a:pt x="1314" y="908"/>
                  </a:lnTo>
                  <a:lnTo>
                    <a:pt x="1342" y="919"/>
                  </a:lnTo>
                  <a:lnTo>
                    <a:pt x="1350" y="905"/>
                  </a:lnTo>
                  <a:lnTo>
                    <a:pt x="1358" y="893"/>
                  </a:lnTo>
                  <a:lnTo>
                    <a:pt x="1366" y="879"/>
                  </a:lnTo>
                  <a:lnTo>
                    <a:pt x="1375" y="866"/>
                  </a:lnTo>
                  <a:close/>
                  <a:moveTo>
                    <a:pt x="1127" y="860"/>
                  </a:moveTo>
                  <a:lnTo>
                    <a:pt x="1153" y="868"/>
                  </a:lnTo>
                  <a:lnTo>
                    <a:pt x="1182" y="879"/>
                  </a:lnTo>
                  <a:lnTo>
                    <a:pt x="1208" y="888"/>
                  </a:lnTo>
                  <a:lnTo>
                    <a:pt x="1237" y="899"/>
                  </a:lnTo>
                  <a:lnTo>
                    <a:pt x="1263" y="909"/>
                  </a:lnTo>
                  <a:lnTo>
                    <a:pt x="1292" y="920"/>
                  </a:lnTo>
                  <a:lnTo>
                    <a:pt x="1318" y="930"/>
                  </a:lnTo>
                  <a:lnTo>
                    <a:pt x="1347" y="941"/>
                  </a:lnTo>
                  <a:lnTo>
                    <a:pt x="1340" y="949"/>
                  </a:lnTo>
                  <a:lnTo>
                    <a:pt x="1336" y="957"/>
                  </a:lnTo>
                  <a:lnTo>
                    <a:pt x="1331" y="965"/>
                  </a:lnTo>
                  <a:lnTo>
                    <a:pt x="1326" y="975"/>
                  </a:lnTo>
                  <a:lnTo>
                    <a:pt x="1313" y="970"/>
                  </a:lnTo>
                  <a:lnTo>
                    <a:pt x="1303" y="965"/>
                  </a:lnTo>
                  <a:lnTo>
                    <a:pt x="1296" y="961"/>
                  </a:lnTo>
                  <a:lnTo>
                    <a:pt x="1295" y="960"/>
                  </a:lnTo>
                  <a:lnTo>
                    <a:pt x="1291" y="957"/>
                  </a:lnTo>
                  <a:lnTo>
                    <a:pt x="1284" y="954"/>
                  </a:lnTo>
                  <a:lnTo>
                    <a:pt x="1274" y="950"/>
                  </a:lnTo>
                  <a:lnTo>
                    <a:pt x="1266" y="948"/>
                  </a:lnTo>
                  <a:lnTo>
                    <a:pt x="1256" y="943"/>
                  </a:lnTo>
                  <a:lnTo>
                    <a:pt x="1248" y="939"/>
                  </a:lnTo>
                  <a:lnTo>
                    <a:pt x="1243" y="938"/>
                  </a:lnTo>
                  <a:lnTo>
                    <a:pt x="1241" y="939"/>
                  </a:lnTo>
                  <a:lnTo>
                    <a:pt x="1234" y="938"/>
                  </a:lnTo>
                  <a:lnTo>
                    <a:pt x="1223" y="934"/>
                  </a:lnTo>
                  <a:lnTo>
                    <a:pt x="1205" y="927"/>
                  </a:lnTo>
                  <a:lnTo>
                    <a:pt x="1186" y="920"/>
                  </a:lnTo>
                  <a:lnTo>
                    <a:pt x="1166" y="912"/>
                  </a:lnTo>
                  <a:lnTo>
                    <a:pt x="1149" y="904"/>
                  </a:lnTo>
                  <a:lnTo>
                    <a:pt x="1137" y="898"/>
                  </a:lnTo>
                  <a:lnTo>
                    <a:pt x="1133" y="897"/>
                  </a:lnTo>
                  <a:lnTo>
                    <a:pt x="1130" y="891"/>
                  </a:lnTo>
                  <a:lnTo>
                    <a:pt x="1128" y="883"/>
                  </a:lnTo>
                  <a:lnTo>
                    <a:pt x="1127" y="871"/>
                  </a:lnTo>
                  <a:lnTo>
                    <a:pt x="1127" y="860"/>
                  </a:lnTo>
                  <a:close/>
                  <a:moveTo>
                    <a:pt x="1102" y="766"/>
                  </a:moveTo>
                  <a:lnTo>
                    <a:pt x="1095" y="761"/>
                  </a:lnTo>
                  <a:lnTo>
                    <a:pt x="1084" y="755"/>
                  </a:lnTo>
                  <a:lnTo>
                    <a:pt x="1071" y="750"/>
                  </a:lnTo>
                  <a:lnTo>
                    <a:pt x="1058" y="745"/>
                  </a:lnTo>
                  <a:lnTo>
                    <a:pt x="1043" y="740"/>
                  </a:lnTo>
                  <a:lnTo>
                    <a:pt x="1032" y="736"/>
                  </a:lnTo>
                  <a:lnTo>
                    <a:pt x="1023" y="732"/>
                  </a:lnTo>
                  <a:lnTo>
                    <a:pt x="1020" y="732"/>
                  </a:lnTo>
                  <a:lnTo>
                    <a:pt x="1014" y="729"/>
                  </a:lnTo>
                  <a:lnTo>
                    <a:pt x="1005" y="726"/>
                  </a:lnTo>
                  <a:lnTo>
                    <a:pt x="998" y="723"/>
                  </a:lnTo>
                  <a:lnTo>
                    <a:pt x="991" y="721"/>
                  </a:lnTo>
                  <a:lnTo>
                    <a:pt x="983" y="718"/>
                  </a:lnTo>
                  <a:lnTo>
                    <a:pt x="974" y="715"/>
                  </a:lnTo>
                  <a:lnTo>
                    <a:pt x="966" y="728"/>
                  </a:lnTo>
                  <a:lnTo>
                    <a:pt x="958" y="740"/>
                  </a:lnTo>
                  <a:lnTo>
                    <a:pt x="950" y="754"/>
                  </a:lnTo>
                  <a:lnTo>
                    <a:pt x="941" y="769"/>
                  </a:lnTo>
                  <a:lnTo>
                    <a:pt x="962" y="774"/>
                  </a:lnTo>
                  <a:lnTo>
                    <a:pt x="983" y="781"/>
                  </a:lnTo>
                  <a:lnTo>
                    <a:pt x="1003" y="789"/>
                  </a:lnTo>
                  <a:lnTo>
                    <a:pt x="1025" y="798"/>
                  </a:lnTo>
                  <a:lnTo>
                    <a:pt x="1046" y="806"/>
                  </a:lnTo>
                  <a:lnTo>
                    <a:pt x="1067" y="814"/>
                  </a:lnTo>
                  <a:lnTo>
                    <a:pt x="1087" y="822"/>
                  </a:lnTo>
                  <a:lnTo>
                    <a:pt x="1109" y="831"/>
                  </a:lnTo>
                  <a:lnTo>
                    <a:pt x="1108" y="818"/>
                  </a:lnTo>
                  <a:lnTo>
                    <a:pt x="1108" y="807"/>
                  </a:lnTo>
                  <a:lnTo>
                    <a:pt x="1108" y="796"/>
                  </a:lnTo>
                  <a:lnTo>
                    <a:pt x="1108" y="788"/>
                  </a:lnTo>
                  <a:lnTo>
                    <a:pt x="1106" y="780"/>
                  </a:lnTo>
                  <a:lnTo>
                    <a:pt x="1105" y="773"/>
                  </a:lnTo>
                  <a:lnTo>
                    <a:pt x="1104" y="769"/>
                  </a:lnTo>
                  <a:lnTo>
                    <a:pt x="1102" y="766"/>
                  </a:lnTo>
                  <a:close/>
                  <a:moveTo>
                    <a:pt x="892" y="810"/>
                  </a:moveTo>
                  <a:lnTo>
                    <a:pt x="899" y="811"/>
                  </a:lnTo>
                  <a:lnTo>
                    <a:pt x="907" y="814"/>
                  </a:lnTo>
                  <a:lnTo>
                    <a:pt x="914" y="817"/>
                  </a:lnTo>
                  <a:lnTo>
                    <a:pt x="922" y="820"/>
                  </a:lnTo>
                  <a:lnTo>
                    <a:pt x="932" y="822"/>
                  </a:lnTo>
                  <a:lnTo>
                    <a:pt x="936" y="824"/>
                  </a:lnTo>
                  <a:lnTo>
                    <a:pt x="937" y="822"/>
                  </a:lnTo>
                  <a:lnTo>
                    <a:pt x="944" y="824"/>
                  </a:lnTo>
                  <a:lnTo>
                    <a:pt x="952" y="828"/>
                  </a:lnTo>
                  <a:lnTo>
                    <a:pt x="963" y="832"/>
                  </a:lnTo>
                  <a:lnTo>
                    <a:pt x="973" y="836"/>
                  </a:lnTo>
                  <a:lnTo>
                    <a:pt x="981" y="840"/>
                  </a:lnTo>
                  <a:lnTo>
                    <a:pt x="988" y="843"/>
                  </a:lnTo>
                  <a:lnTo>
                    <a:pt x="992" y="846"/>
                  </a:lnTo>
                  <a:lnTo>
                    <a:pt x="996" y="847"/>
                  </a:lnTo>
                  <a:lnTo>
                    <a:pt x="1007" y="853"/>
                  </a:lnTo>
                  <a:lnTo>
                    <a:pt x="1023" y="858"/>
                  </a:lnTo>
                  <a:lnTo>
                    <a:pt x="1040" y="866"/>
                  </a:lnTo>
                  <a:lnTo>
                    <a:pt x="1058" y="872"/>
                  </a:lnTo>
                  <a:lnTo>
                    <a:pt x="1075" y="879"/>
                  </a:lnTo>
                  <a:lnTo>
                    <a:pt x="1089" y="883"/>
                  </a:lnTo>
                  <a:lnTo>
                    <a:pt x="1097" y="884"/>
                  </a:lnTo>
                  <a:lnTo>
                    <a:pt x="1100" y="880"/>
                  </a:lnTo>
                  <a:lnTo>
                    <a:pt x="1102" y="873"/>
                  </a:lnTo>
                  <a:lnTo>
                    <a:pt x="1105" y="862"/>
                  </a:lnTo>
                  <a:lnTo>
                    <a:pt x="1109" y="851"/>
                  </a:lnTo>
                  <a:lnTo>
                    <a:pt x="1083" y="842"/>
                  </a:lnTo>
                  <a:lnTo>
                    <a:pt x="1058" y="832"/>
                  </a:lnTo>
                  <a:lnTo>
                    <a:pt x="1034" y="822"/>
                  </a:lnTo>
                  <a:lnTo>
                    <a:pt x="1009" y="814"/>
                  </a:lnTo>
                  <a:lnTo>
                    <a:pt x="984" y="805"/>
                  </a:lnTo>
                  <a:lnTo>
                    <a:pt x="961" y="795"/>
                  </a:lnTo>
                  <a:lnTo>
                    <a:pt x="937" y="787"/>
                  </a:lnTo>
                  <a:lnTo>
                    <a:pt x="914" y="778"/>
                  </a:lnTo>
                  <a:lnTo>
                    <a:pt x="907" y="784"/>
                  </a:lnTo>
                  <a:lnTo>
                    <a:pt x="903" y="792"/>
                  </a:lnTo>
                  <a:lnTo>
                    <a:pt x="897" y="800"/>
                  </a:lnTo>
                  <a:lnTo>
                    <a:pt x="892" y="810"/>
                  </a:lnTo>
                  <a:close/>
                  <a:moveTo>
                    <a:pt x="1258" y="1145"/>
                  </a:moveTo>
                  <a:lnTo>
                    <a:pt x="1247" y="1141"/>
                  </a:lnTo>
                  <a:lnTo>
                    <a:pt x="1237" y="1137"/>
                  </a:lnTo>
                  <a:lnTo>
                    <a:pt x="1229" y="1134"/>
                  </a:lnTo>
                  <a:lnTo>
                    <a:pt x="1222" y="1132"/>
                  </a:lnTo>
                  <a:lnTo>
                    <a:pt x="1210" y="1128"/>
                  </a:lnTo>
                  <a:lnTo>
                    <a:pt x="1205" y="1129"/>
                  </a:lnTo>
                  <a:lnTo>
                    <a:pt x="1201" y="1126"/>
                  </a:lnTo>
                  <a:lnTo>
                    <a:pt x="1194" y="1122"/>
                  </a:lnTo>
                  <a:lnTo>
                    <a:pt x="1182" y="1115"/>
                  </a:lnTo>
                  <a:lnTo>
                    <a:pt x="1171" y="1110"/>
                  </a:lnTo>
                  <a:lnTo>
                    <a:pt x="1157" y="1103"/>
                  </a:lnTo>
                  <a:lnTo>
                    <a:pt x="1146" y="1099"/>
                  </a:lnTo>
                  <a:lnTo>
                    <a:pt x="1137" y="1097"/>
                  </a:lnTo>
                  <a:lnTo>
                    <a:pt x="1133" y="1100"/>
                  </a:lnTo>
                  <a:lnTo>
                    <a:pt x="1130" y="1104"/>
                  </a:lnTo>
                  <a:lnTo>
                    <a:pt x="1128" y="1114"/>
                  </a:lnTo>
                  <a:lnTo>
                    <a:pt x="1127" y="1119"/>
                  </a:lnTo>
                  <a:lnTo>
                    <a:pt x="1127" y="1126"/>
                  </a:lnTo>
                  <a:lnTo>
                    <a:pt x="1127" y="1134"/>
                  </a:lnTo>
                  <a:lnTo>
                    <a:pt x="1127" y="1144"/>
                  </a:lnTo>
                  <a:lnTo>
                    <a:pt x="1139" y="1148"/>
                  </a:lnTo>
                  <a:lnTo>
                    <a:pt x="1153" y="1152"/>
                  </a:lnTo>
                  <a:lnTo>
                    <a:pt x="1167" y="1158"/>
                  </a:lnTo>
                  <a:lnTo>
                    <a:pt x="1181" y="1163"/>
                  </a:lnTo>
                  <a:lnTo>
                    <a:pt x="1193" y="1167"/>
                  </a:lnTo>
                  <a:lnTo>
                    <a:pt x="1205" y="1173"/>
                  </a:lnTo>
                  <a:lnTo>
                    <a:pt x="1219" y="1178"/>
                  </a:lnTo>
                  <a:lnTo>
                    <a:pt x="1234" y="1184"/>
                  </a:lnTo>
                  <a:lnTo>
                    <a:pt x="1238" y="1173"/>
                  </a:lnTo>
                  <a:lnTo>
                    <a:pt x="1245" y="1165"/>
                  </a:lnTo>
                  <a:lnTo>
                    <a:pt x="1251" y="1155"/>
                  </a:lnTo>
                  <a:lnTo>
                    <a:pt x="1258" y="1145"/>
                  </a:lnTo>
                  <a:close/>
                  <a:moveTo>
                    <a:pt x="1127" y="1165"/>
                  </a:moveTo>
                  <a:lnTo>
                    <a:pt x="1139" y="1169"/>
                  </a:lnTo>
                  <a:lnTo>
                    <a:pt x="1155" y="1173"/>
                  </a:lnTo>
                  <a:lnTo>
                    <a:pt x="1167" y="1178"/>
                  </a:lnTo>
                  <a:lnTo>
                    <a:pt x="1182" y="1184"/>
                  </a:lnTo>
                  <a:lnTo>
                    <a:pt x="1196" y="1188"/>
                  </a:lnTo>
                  <a:lnTo>
                    <a:pt x="1211" y="1195"/>
                  </a:lnTo>
                  <a:lnTo>
                    <a:pt x="1225" y="1199"/>
                  </a:lnTo>
                  <a:lnTo>
                    <a:pt x="1240" y="1206"/>
                  </a:lnTo>
                  <a:lnTo>
                    <a:pt x="1232" y="1217"/>
                  </a:lnTo>
                  <a:lnTo>
                    <a:pt x="1225" y="1228"/>
                  </a:lnTo>
                  <a:lnTo>
                    <a:pt x="1216" y="1240"/>
                  </a:lnTo>
                  <a:lnTo>
                    <a:pt x="1210" y="1254"/>
                  </a:lnTo>
                  <a:lnTo>
                    <a:pt x="1196" y="1247"/>
                  </a:lnTo>
                  <a:lnTo>
                    <a:pt x="1183" y="1243"/>
                  </a:lnTo>
                  <a:lnTo>
                    <a:pt x="1170" y="1238"/>
                  </a:lnTo>
                  <a:lnTo>
                    <a:pt x="1159" y="1233"/>
                  </a:lnTo>
                  <a:lnTo>
                    <a:pt x="1148" y="1228"/>
                  </a:lnTo>
                  <a:lnTo>
                    <a:pt x="1141" y="1225"/>
                  </a:lnTo>
                  <a:lnTo>
                    <a:pt x="1134" y="1221"/>
                  </a:lnTo>
                  <a:lnTo>
                    <a:pt x="1133" y="1221"/>
                  </a:lnTo>
                  <a:lnTo>
                    <a:pt x="1130" y="1211"/>
                  </a:lnTo>
                  <a:lnTo>
                    <a:pt x="1128" y="1199"/>
                  </a:lnTo>
                  <a:lnTo>
                    <a:pt x="1127" y="1191"/>
                  </a:lnTo>
                  <a:lnTo>
                    <a:pt x="1127" y="1183"/>
                  </a:lnTo>
                  <a:lnTo>
                    <a:pt x="1127" y="1173"/>
                  </a:lnTo>
                  <a:lnTo>
                    <a:pt x="1127" y="1165"/>
                  </a:lnTo>
                  <a:close/>
                  <a:moveTo>
                    <a:pt x="1102" y="1089"/>
                  </a:moveTo>
                  <a:lnTo>
                    <a:pt x="1104" y="1093"/>
                  </a:lnTo>
                  <a:lnTo>
                    <a:pt x="1106" y="1104"/>
                  </a:lnTo>
                  <a:lnTo>
                    <a:pt x="1106" y="1111"/>
                  </a:lnTo>
                  <a:lnTo>
                    <a:pt x="1108" y="1119"/>
                  </a:lnTo>
                  <a:lnTo>
                    <a:pt x="1109" y="1128"/>
                  </a:lnTo>
                  <a:lnTo>
                    <a:pt x="1111" y="1136"/>
                  </a:lnTo>
                  <a:lnTo>
                    <a:pt x="1073" y="1122"/>
                  </a:lnTo>
                  <a:lnTo>
                    <a:pt x="1038" y="1108"/>
                  </a:lnTo>
                  <a:lnTo>
                    <a:pt x="1002" y="1095"/>
                  </a:lnTo>
                  <a:lnTo>
                    <a:pt x="966" y="1082"/>
                  </a:lnTo>
                  <a:lnTo>
                    <a:pt x="930" y="1068"/>
                  </a:lnTo>
                  <a:lnTo>
                    <a:pt x="895" y="1055"/>
                  </a:lnTo>
                  <a:lnTo>
                    <a:pt x="859" y="1042"/>
                  </a:lnTo>
                  <a:lnTo>
                    <a:pt x="825" y="1030"/>
                  </a:lnTo>
                  <a:lnTo>
                    <a:pt x="825" y="1020"/>
                  </a:lnTo>
                  <a:lnTo>
                    <a:pt x="825" y="1012"/>
                  </a:lnTo>
                  <a:lnTo>
                    <a:pt x="825" y="1005"/>
                  </a:lnTo>
                  <a:lnTo>
                    <a:pt x="825" y="1000"/>
                  </a:lnTo>
                  <a:lnTo>
                    <a:pt x="826" y="989"/>
                  </a:lnTo>
                  <a:lnTo>
                    <a:pt x="827" y="985"/>
                  </a:lnTo>
                  <a:lnTo>
                    <a:pt x="831" y="982"/>
                  </a:lnTo>
                  <a:lnTo>
                    <a:pt x="841" y="983"/>
                  </a:lnTo>
                  <a:lnTo>
                    <a:pt x="851" y="987"/>
                  </a:lnTo>
                  <a:lnTo>
                    <a:pt x="863" y="993"/>
                  </a:lnTo>
                  <a:lnTo>
                    <a:pt x="874" y="998"/>
                  </a:lnTo>
                  <a:lnTo>
                    <a:pt x="885" y="1004"/>
                  </a:lnTo>
                  <a:lnTo>
                    <a:pt x="892" y="1008"/>
                  </a:lnTo>
                  <a:lnTo>
                    <a:pt x="896" y="1009"/>
                  </a:lnTo>
                  <a:lnTo>
                    <a:pt x="900" y="1009"/>
                  </a:lnTo>
                  <a:lnTo>
                    <a:pt x="913" y="1013"/>
                  </a:lnTo>
                  <a:lnTo>
                    <a:pt x="930" y="1020"/>
                  </a:lnTo>
                  <a:lnTo>
                    <a:pt x="952" y="1029"/>
                  </a:lnTo>
                  <a:lnTo>
                    <a:pt x="973" y="1035"/>
                  </a:lnTo>
                  <a:lnTo>
                    <a:pt x="994" y="1044"/>
                  </a:lnTo>
                  <a:lnTo>
                    <a:pt x="1007" y="1049"/>
                  </a:lnTo>
                  <a:lnTo>
                    <a:pt x="1014" y="1052"/>
                  </a:lnTo>
                  <a:lnTo>
                    <a:pt x="1017" y="1052"/>
                  </a:lnTo>
                  <a:lnTo>
                    <a:pt x="1025" y="1056"/>
                  </a:lnTo>
                  <a:lnTo>
                    <a:pt x="1038" y="1060"/>
                  </a:lnTo>
                  <a:lnTo>
                    <a:pt x="1054" y="1066"/>
                  </a:lnTo>
                  <a:lnTo>
                    <a:pt x="1068" y="1071"/>
                  </a:lnTo>
                  <a:lnTo>
                    <a:pt x="1083" y="1077"/>
                  </a:lnTo>
                  <a:lnTo>
                    <a:pt x="1094" y="1082"/>
                  </a:lnTo>
                  <a:lnTo>
                    <a:pt x="1102" y="1089"/>
                  </a:lnTo>
                  <a:close/>
                  <a:moveTo>
                    <a:pt x="822" y="1051"/>
                  </a:moveTo>
                  <a:lnTo>
                    <a:pt x="822" y="1059"/>
                  </a:lnTo>
                  <a:lnTo>
                    <a:pt x="822" y="1067"/>
                  </a:lnTo>
                  <a:lnTo>
                    <a:pt x="822" y="1075"/>
                  </a:lnTo>
                  <a:lnTo>
                    <a:pt x="823" y="1084"/>
                  </a:lnTo>
                  <a:lnTo>
                    <a:pt x="823" y="1090"/>
                  </a:lnTo>
                  <a:lnTo>
                    <a:pt x="825" y="1096"/>
                  </a:lnTo>
                  <a:lnTo>
                    <a:pt x="826" y="1100"/>
                  </a:lnTo>
                  <a:lnTo>
                    <a:pt x="827" y="1106"/>
                  </a:lnTo>
                  <a:lnTo>
                    <a:pt x="831" y="1107"/>
                  </a:lnTo>
                  <a:lnTo>
                    <a:pt x="845" y="1114"/>
                  </a:lnTo>
                  <a:lnTo>
                    <a:pt x="863" y="1121"/>
                  </a:lnTo>
                  <a:lnTo>
                    <a:pt x="885" y="1130"/>
                  </a:lnTo>
                  <a:lnTo>
                    <a:pt x="904" y="1137"/>
                  </a:lnTo>
                  <a:lnTo>
                    <a:pt x="924" y="1144"/>
                  </a:lnTo>
                  <a:lnTo>
                    <a:pt x="936" y="1148"/>
                  </a:lnTo>
                  <a:lnTo>
                    <a:pt x="941" y="1150"/>
                  </a:lnTo>
                  <a:lnTo>
                    <a:pt x="943" y="1148"/>
                  </a:lnTo>
                  <a:lnTo>
                    <a:pt x="948" y="1150"/>
                  </a:lnTo>
                  <a:lnTo>
                    <a:pt x="957" y="1154"/>
                  </a:lnTo>
                  <a:lnTo>
                    <a:pt x="968" y="1158"/>
                  </a:lnTo>
                  <a:lnTo>
                    <a:pt x="977" y="1162"/>
                  </a:lnTo>
                  <a:lnTo>
                    <a:pt x="985" y="1166"/>
                  </a:lnTo>
                  <a:lnTo>
                    <a:pt x="992" y="1169"/>
                  </a:lnTo>
                  <a:lnTo>
                    <a:pt x="996" y="1172"/>
                  </a:lnTo>
                  <a:lnTo>
                    <a:pt x="999" y="1173"/>
                  </a:lnTo>
                  <a:lnTo>
                    <a:pt x="1012" y="1178"/>
                  </a:lnTo>
                  <a:lnTo>
                    <a:pt x="1025" y="1184"/>
                  </a:lnTo>
                  <a:lnTo>
                    <a:pt x="1043" y="1191"/>
                  </a:lnTo>
                  <a:lnTo>
                    <a:pt x="1060" y="1196"/>
                  </a:lnTo>
                  <a:lnTo>
                    <a:pt x="1076" y="1202"/>
                  </a:lnTo>
                  <a:lnTo>
                    <a:pt x="1089" y="1206"/>
                  </a:lnTo>
                  <a:lnTo>
                    <a:pt x="1097" y="1206"/>
                  </a:lnTo>
                  <a:lnTo>
                    <a:pt x="1101" y="1200"/>
                  </a:lnTo>
                  <a:lnTo>
                    <a:pt x="1105" y="1189"/>
                  </a:lnTo>
                  <a:lnTo>
                    <a:pt x="1106" y="1181"/>
                  </a:lnTo>
                  <a:lnTo>
                    <a:pt x="1108" y="1173"/>
                  </a:lnTo>
                  <a:lnTo>
                    <a:pt x="1108" y="1165"/>
                  </a:lnTo>
                  <a:lnTo>
                    <a:pt x="1109" y="1156"/>
                  </a:lnTo>
                  <a:lnTo>
                    <a:pt x="1072" y="1143"/>
                  </a:lnTo>
                  <a:lnTo>
                    <a:pt x="1038" y="1129"/>
                  </a:lnTo>
                  <a:lnTo>
                    <a:pt x="1001" y="1115"/>
                  </a:lnTo>
                  <a:lnTo>
                    <a:pt x="966" y="1103"/>
                  </a:lnTo>
                  <a:lnTo>
                    <a:pt x="929" y="1089"/>
                  </a:lnTo>
                  <a:lnTo>
                    <a:pt x="893" y="1075"/>
                  </a:lnTo>
                  <a:lnTo>
                    <a:pt x="858" y="1063"/>
                  </a:lnTo>
                  <a:lnTo>
                    <a:pt x="822" y="1051"/>
                  </a:lnTo>
                  <a:close/>
                  <a:moveTo>
                    <a:pt x="797" y="974"/>
                  </a:moveTo>
                  <a:lnTo>
                    <a:pt x="790" y="968"/>
                  </a:lnTo>
                  <a:lnTo>
                    <a:pt x="781" y="963"/>
                  </a:lnTo>
                  <a:lnTo>
                    <a:pt x="768" y="959"/>
                  </a:lnTo>
                  <a:lnTo>
                    <a:pt x="756" y="954"/>
                  </a:lnTo>
                  <a:lnTo>
                    <a:pt x="749" y="963"/>
                  </a:lnTo>
                  <a:lnTo>
                    <a:pt x="743" y="974"/>
                  </a:lnTo>
                  <a:lnTo>
                    <a:pt x="737" y="983"/>
                  </a:lnTo>
                  <a:lnTo>
                    <a:pt x="731" y="996"/>
                  </a:lnTo>
                  <a:lnTo>
                    <a:pt x="739" y="998"/>
                  </a:lnTo>
                  <a:lnTo>
                    <a:pt x="749" y="1001"/>
                  </a:lnTo>
                  <a:lnTo>
                    <a:pt x="759" y="1004"/>
                  </a:lnTo>
                  <a:lnTo>
                    <a:pt x="768" y="1008"/>
                  </a:lnTo>
                  <a:lnTo>
                    <a:pt x="776" y="1011"/>
                  </a:lnTo>
                  <a:lnTo>
                    <a:pt x="786" y="1013"/>
                  </a:lnTo>
                  <a:lnTo>
                    <a:pt x="796" y="1018"/>
                  </a:lnTo>
                  <a:lnTo>
                    <a:pt x="805" y="1022"/>
                  </a:lnTo>
                  <a:lnTo>
                    <a:pt x="804" y="1013"/>
                  </a:lnTo>
                  <a:lnTo>
                    <a:pt x="804" y="1005"/>
                  </a:lnTo>
                  <a:lnTo>
                    <a:pt x="803" y="997"/>
                  </a:lnTo>
                  <a:lnTo>
                    <a:pt x="803" y="992"/>
                  </a:lnTo>
                  <a:lnTo>
                    <a:pt x="800" y="979"/>
                  </a:lnTo>
                  <a:lnTo>
                    <a:pt x="797" y="974"/>
                  </a:lnTo>
                  <a:close/>
                  <a:moveTo>
                    <a:pt x="675" y="1046"/>
                  </a:moveTo>
                  <a:lnTo>
                    <a:pt x="682" y="1035"/>
                  </a:lnTo>
                  <a:lnTo>
                    <a:pt x="688" y="1026"/>
                  </a:lnTo>
                  <a:lnTo>
                    <a:pt x="694" y="1015"/>
                  </a:lnTo>
                  <a:lnTo>
                    <a:pt x="701" y="1005"/>
                  </a:lnTo>
                  <a:lnTo>
                    <a:pt x="713" y="1009"/>
                  </a:lnTo>
                  <a:lnTo>
                    <a:pt x="727" y="1015"/>
                  </a:lnTo>
                  <a:lnTo>
                    <a:pt x="739" y="1019"/>
                  </a:lnTo>
                  <a:lnTo>
                    <a:pt x="753" y="1024"/>
                  </a:lnTo>
                  <a:lnTo>
                    <a:pt x="765" y="1029"/>
                  </a:lnTo>
                  <a:lnTo>
                    <a:pt x="779" y="1034"/>
                  </a:lnTo>
                  <a:lnTo>
                    <a:pt x="792" y="1038"/>
                  </a:lnTo>
                  <a:lnTo>
                    <a:pt x="805" y="1044"/>
                  </a:lnTo>
                  <a:lnTo>
                    <a:pt x="804" y="1051"/>
                  </a:lnTo>
                  <a:lnTo>
                    <a:pt x="803" y="1059"/>
                  </a:lnTo>
                  <a:lnTo>
                    <a:pt x="801" y="1067"/>
                  </a:lnTo>
                  <a:lnTo>
                    <a:pt x="801" y="1075"/>
                  </a:lnTo>
                  <a:lnTo>
                    <a:pt x="797" y="1085"/>
                  </a:lnTo>
                  <a:lnTo>
                    <a:pt x="794" y="1090"/>
                  </a:lnTo>
                  <a:lnTo>
                    <a:pt x="785" y="1089"/>
                  </a:lnTo>
                  <a:lnTo>
                    <a:pt x="772" y="1086"/>
                  </a:lnTo>
                  <a:lnTo>
                    <a:pt x="756" y="1081"/>
                  </a:lnTo>
                  <a:lnTo>
                    <a:pt x="739" y="1075"/>
                  </a:lnTo>
                  <a:lnTo>
                    <a:pt x="721" y="1067"/>
                  </a:lnTo>
                  <a:lnTo>
                    <a:pt x="706" y="1062"/>
                  </a:lnTo>
                  <a:lnTo>
                    <a:pt x="695" y="1056"/>
                  </a:lnTo>
                  <a:lnTo>
                    <a:pt x="691" y="1056"/>
                  </a:lnTo>
                  <a:lnTo>
                    <a:pt x="686" y="1052"/>
                  </a:lnTo>
                  <a:lnTo>
                    <a:pt x="675" y="1046"/>
                  </a:lnTo>
                  <a:close/>
                  <a:moveTo>
                    <a:pt x="1142" y="1422"/>
                  </a:moveTo>
                  <a:lnTo>
                    <a:pt x="1135" y="1420"/>
                  </a:lnTo>
                  <a:lnTo>
                    <a:pt x="1133" y="1422"/>
                  </a:lnTo>
                  <a:lnTo>
                    <a:pt x="1130" y="1430"/>
                  </a:lnTo>
                  <a:lnTo>
                    <a:pt x="1130" y="1444"/>
                  </a:lnTo>
                  <a:lnTo>
                    <a:pt x="1134" y="1431"/>
                  </a:lnTo>
                  <a:lnTo>
                    <a:pt x="1142" y="1422"/>
                  </a:lnTo>
                  <a:close/>
                  <a:moveTo>
                    <a:pt x="1127" y="1470"/>
                  </a:moveTo>
                  <a:lnTo>
                    <a:pt x="1127" y="1473"/>
                  </a:lnTo>
                  <a:lnTo>
                    <a:pt x="1127" y="1477"/>
                  </a:lnTo>
                  <a:lnTo>
                    <a:pt x="1128" y="1474"/>
                  </a:lnTo>
                  <a:lnTo>
                    <a:pt x="1130" y="1471"/>
                  </a:lnTo>
                  <a:lnTo>
                    <a:pt x="1128" y="1470"/>
                  </a:lnTo>
                  <a:lnTo>
                    <a:pt x="1127" y="1470"/>
                  </a:lnTo>
                  <a:close/>
                  <a:moveTo>
                    <a:pt x="1102" y="1411"/>
                  </a:moveTo>
                  <a:lnTo>
                    <a:pt x="1104" y="1413"/>
                  </a:lnTo>
                  <a:lnTo>
                    <a:pt x="1106" y="1422"/>
                  </a:lnTo>
                  <a:lnTo>
                    <a:pt x="1108" y="1429"/>
                  </a:lnTo>
                  <a:lnTo>
                    <a:pt x="1109" y="1441"/>
                  </a:lnTo>
                  <a:lnTo>
                    <a:pt x="1072" y="1427"/>
                  </a:lnTo>
                  <a:lnTo>
                    <a:pt x="1038" y="1413"/>
                  </a:lnTo>
                  <a:lnTo>
                    <a:pt x="1001" y="1400"/>
                  </a:lnTo>
                  <a:lnTo>
                    <a:pt x="966" y="1387"/>
                  </a:lnTo>
                  <a:lnTo>
                    <a:pt x="930" y="1374"/>
                  </a:lnTo>
                  <a:lnTo>
                    <a:pt x="895" y="1361"/>
                  </a:lnTo>
                  <a:lnTo>
                    <a:pt x="859" y="1348"/>
                  </a:lnTo>
                  <a:lnTo>
                    <a:pt x="825" y="1335"/>
                  </a:lnTo>
                  <a:lnTo>
                    <a:pt x="825" y="1324"/>
                  </a:lnTo>
                  <a:lnTo>
                    <a:pt x="825" y="1316"/>
                  </a:lnTo>
                  <a:lnTo>
                    <a:pt x="826" y="1309"/>
                  </a:lnTo>
                  <a:lnTo>
                    <a:pt x="827" y="1306"/>
                  </a:lnTo>
                  <a:lnTo>
                    <a:pt x="831" y="1304"/>
                  </a:lnTo>
                  <a:lnTo>
                    <a:pt x="841" y="1305"/>
                  </a:lnTo>
                  <a:lnTo>
                    <a:pt x="852" y="1309"/>
                  </a:lnTo>
                  <a:lnTo>
                    <a:pt x="864" y="1316"/>
                  </a:lnTo>
                  <a:lnTo>
                    <a:pt x="875" y="1321"/>
                  </a:lnTo>
                  <a:lnTo>
                    <a:pt x="886" y="1327"/>
                  </a:lnTo>
                  <a:lnTo>
                    <a:pt x="893" y="1331"/>
                  </a:lnTo>
                  <a:lnTo>
                    <a:pt x="896" y="1334"/>
                  </a:lnTo>
                  <a:lnTo>
                    <a:pt x="899" y="1332"/>
                  </a:lnTo>
                  <a:lnTo>
                    <a:pt x="911" y="1337"/>
                  </a:lnTo>
                  <a:lnTo>
                    <a:pt x="928" y="1342"/>
                  </a:lnTo>
                  <a:lnTo>
                    <a:pt x="948" y="1350"/>
                  </a:lnTo>
                  <a:lnTo>
                    <a:pt x="968" y="1357"/>
                  </a:lnTo>
                  <a:lnTo>
                    <a:pt x="985" y="1365"/>
                  </a:lnTo>
                  <a:lnTo>
                    <a:pt x="999" y="1370"/>
                  </a:lnTo>
                  <a:lnTo>
                    <a:pt x="1006" y="1372"/>
                  </a:lnTo>
                  <a:lnTo>
                    <a:pt x="1009" y="1374"/>
                  </a:lnTo>
                  <a:lnTo>
                    <a:pt x="1020" y="1378"/>
                  </a:lnTo>
                  <a:lnTo>
                    <a:pt x="1035" y="1382"/>
                  </a:lnTo>
                  <a:lnTo>
                    <a:pt x="1051" y="1389"/>
                  </a:lnTo>
                  <a:lnTo>
                    <a:pt x="1067" y="1394"/>
                  </a:lnTo>
                  <a:lnTo>
                    <a:pt x="1083" y="1400"/>
                  </a:lnTo>
                  <a:lnTo>
                    <a:pt x="1094" y="1405"/>
                  </a:lnTo>
                  <a:lnTo>
                    <a:pt x="1102" y="1411"/>
                  </a:lnTo>
                  <a:close/>
                  <a:moveTo>
                    <a:pt x="822" y="1356"/>
                  </a:moveTo>
                  <a:lnTo>
                    <a:pt x="858" y="1368"/>
                  </a:lnTo>
                  <a:lnTo>
                    <a:pt x="893" y="1382"/>
                  </a:lnTo>
                  <a:lnTo>
                    <a:pt x="929" y="1396"/>
                  </a:lnTo>
                  <a:lnTo>
                    <a:pt x="966" y="1409"/>
                  </a:lnTo>
                  <a:lnTo>
                    <a:pt x="1002" y="1422"/>
                  </a:lnTo>
                  <a:lnTo>
                    <a:pt x="1038" y="1435"/>
                  </a:lnTo>
                  <a:lnTo>
                    <a:pt x="1073" y="1449"/>
                  </a:lnTo>
                  <a:lnTo>
                    <a:pt x="1111" y="1464"/>
                  </a:lnTo>
                  <a:lnTo>
                    <a:pt x="1109" y="1475"/>
                  </a:lnTo>
                  <a:lnTo>
                    <a:pt x="1109" y="1488"/>
                  </a:lnTo>
                  <a:lnTo>
                    <a:pt x="1106" y="1499"/>
                  </a:lnTo>
                  <a:lnTo>
                    <a:pt x="1105" y="1511"/>
                  </a:lnTo>
                  <a:lnTo>
                    <a:pt x="1098" y="1519"/>
                  </a:lnTo>
                  <a:lnTo>
                    <a:pt x="1094" y="1530"/>
                  </a:lnTo>
                  <a:lnTo>
                    <a:pt x="1083" y="1526"/>
                  </a:lnTo>
                  <a:lnTo>
                    <a:pt x="1069" y="1523"/>
                  </a:lnTo>
                  <a:lnTo>
                    <a:pt x="1054" y="1518"/>
                  </a:lnTo>
                  <a:lnTo>
                    <a:pt x="1040" y="1512"/>
                  </a:lnTo>
                  <a:lnTo>
                    <a:pt x="1024" y="1506"/>
                  </a:lnTo>
                  <a:lnTo>
                    <a:pt x="1013" y="1500"/>
                  </a:lnTo>
                  <a:lnTo>
                    <a:pt x="1005" y="1496"/>
                  </a:lnTo>
                  <a:lnTo>
                    <a:pt x="1002" y="1496"/>
                  </a:lnTo>
                  <a:lnTo>
                    <a:pt x="998" y="1493"/>
                  </a:lnTo>
                  <a:lnTo>
                    <a:pt x="991" y="1490"/>
                  </a:lnTo>
                  <a:lnTo>
                    <a:pt x="983" y="1486"/>
                  </a:lnTo>
                  <a:lnTo>
                    <a:pt x="973" y="1482"/>
                  </a:lnTo>
                  <a:lnTo>
                    <a:pt x="962" y="1478"/>
                  </a:lnTo>
                  <a:lnTo>
                    <a:pt x="954" y="1474"/>
                  </a:lnTo>
                  <a:lnTo>
                    <a:pt x="947" y="1473"/>
                  </a:lnTo>
                  <a:lnTo>
                    <a:pt x="946" y="1474"/>
                  </a:lnTo>
                  <a:lnTo>
                    <a:pt x="940" y="1473"/>
                  </a:lnTo>
                  <a:lnTo>
                    <a:pt x="926" y="1468"/>
                  </a:lnTo>
                  <a:lnTo>
                    <a:pt x="908" y="1460"/>
                  </a:lnTo>
                  <a:lnTo>
                    <a:pt x="888" y="1453"/>
                  </a:lnTo>
                  <a:lnTo>
                    <a:pt x="864" y="1444"/>
                  </a:lnTo>
                  <a:lnTo>
                    <a:pt x="847" y="1435"/>
                  </a:lnTo>
                  <a:lnTo>
                    <a:pt x="833" y="1429"/>
                  </a:lnTo>
                  <a:lnTo>
                    <a:pt x="827" y="1427"/>
                  </a:lnTo>
                  <a:lnTo>
                    <a:pt x="826" y="1422"/>
                  </a:lnTo>
                  <a:lnTo>
                    <a:pt x="825" y="1416"/>
                  </a:lnTo>
                  <a:lnTo>
                    <a:pt x="823" y="1408"/>
                  </a:lnTo>
                  <a:lnTo>
                    <a:pt x="823" y="1400"/>
                  </a:lnTo>
                  <a:lnTo>
                    <a:pt x="822" y="1389"/>
                  </a:lnTo>
                  <a:lnTo>
                    <a:pt x="822" y="1378"/>
                  </a:lnTo>
                  <a:lnTo>
                    <a:pt x="822" y="1367"/>
                  </a:lnTo>
                  <a:lnTo>
                    <a:pt x="822" y="1356"/>
                  </a:lnTo>
                  <a:close/>
                  <a:moveTo>
                    <a:pt x="797" y="1295"/>
                  </a:moveTo>
                  <a:lnTo>
                    <a:pt x="798" y="1298"/>
                  </a:lnTo>
                  <a:lnTo>
                    <a:pt x="801" y="1306"/>
                  </a:lnTo>
                  <a:lnTo>
                    <a:pt x="803" y="1315"/>
                  </a:lnTo>
                  <a:lnTo>
                    <a:pt x="805" y="1327"/>
                  </a:lnTo>
                  <a:lnTo>
                    <a:pt x="768" y="1313"/>
                  </a:lnTo>
                  <a:lnTo>
                    <a:pt x="734" y="1301"/>
                  </a:lnTo>
                  <a:lnTo>
                    <a:pt x="697" y="1287"/>
                  </a:lnTo>
                  <a:lnTo>
                    <a:pt x="662" y="1275"/>
                  </a:lnTo>
                  <a:lnTo>
                    <a:pt x="627" y="1261"/>
                  </a:lnTo>
                  <a:lnTo>
                    <a:pt x="591" y="1247"/>
                  </a:lnTo>
                  <a:lnTo>
                    <a:pt x="555" y="1233"/>
                  </a:lnTo>
                  <a:lnTo>
                    <a:pt x="521" y="1221"/>
                  </a:lnTo>
                  <a:lnTo>
                    <a:pt x="525" y="1213"/>
                  </a:lnTo>
                  <a:lnTo>
                    <a:pt x="529" y="1206"/>
                  </a:lnTo>
                  <a:lnTo>
                    <a:pt x="533" y="1198"/>
                  </a:lnTo>
                  <a:lnTo>
                    <a:pt x="540" y="1191"/>
                  </a:lnTo>
                  <a:lnTo>
                    <a:pt x="547" y="1194"/>
                  </a:lnTo>
                  <a:lnTo>
                    <a:pt x="555" y="1198"/>
                  </a:lnTo>
                  <a:lnTo>
                    <a:pt x="562" y="1202"/>
                  </a:lnTo>
                  <a:lnTo>
                    <a:pt x="570" y="1206"/>
                  </a:lnTo>
                  <a:lnTo>
                    <a:pt x="581" y="1211"/>
                  </a:lnTo>
                  <a:lnTo>
                    <a:pt x="587" y="1214"/>
                  </a:lnTo>
                  <a:lnTo>
                    <a:pt x="591" y="1214"/>
                  </a:lnTo>
                  <a:lnTo>
                    <a:pt x="606" y="1220"/>
                  </a:lnTo>
                  <a:lnTo>
                    <a:pt x="627" y="1227"/>
                  </a:lnTo>
                  <a:lnTo>
                    <a:pt x="651" y="1238"/>
                  </a:lnTo>
                  <a:lnTo>
                    <a:pt x="675" y="1247"/>
                  </a:lnTo>
                  <a:lnTo>
                    <a:pt x="697" y="1255"/>
                  </a:lnTo>
                  <a:lnTo>
                    <a:pt x="712" y="1262"/>
                  </a:lnTo>
                  <a:lnTo>
                    <a:pt x="720" y="1265"/>
                  </a:lnTo>
                  <a:lnTo>
                    <a:pt x="723" y="1265"/>
                  </a:lnTo>
                  <a:lnTo>
                    <a:pt x="730" y="1268"/>
                  </a:lnTo>
                  <a:lnTo>
                    <a:pt x="741" y="1271"/>
                  </a:lnTo>
                  <a:lnTo>
                    <a:pt x="754" y="1276"/>
                  </a:lnTo>
                  <a:lnTo>
                    <a:pt x="767" y="1280"/>
                  </a:lnTo>
                  <a:lnTo>
                    <a:pt x="779" y="1286"/>
                  </a:lnTo>
                  <a:lnTo>
                    <a:pt x="790" y="1290"/>
                  </a:lnTo>
                  <a:lnTo>
                    <a:pt x="797" y="1295"/>
                  </a:lnTo>
                  <a:close/>
                  <a:moveTo>
                    <a:pt x="519" y="1242"/>
                  </a:moveTo>
                  <a:lnTo>
                    <a:pt x="554" y="1254"/>
                  </a:lnTo>
                  <a:lnTo>
                    <a:pt x="589" y="1268"/>
                  </a:lnTo>
                  <a:lnTo>
                    <a:pt x="625" y="1282"/>
                  </a:lnTo>
                  <a:lnTo>
                    <a:pt x="662" y="1295"/>
                  </a:lnTo>
                  <a:lnTo>
                    <a:pt x="697" y="1309"/>
                  </a:lnTo>
                  <a:lnTo>
                    <a:pt x="732" y="1323"/>
                  </a:lnTo>
                  <a:lnTo>
                    <a:pt x="768" y="1337"/>
                  </a:lnTo>
                  <a:lnTo>
                    <a:pt x="805" y="1350"/>
                  </a:lnTo>
                  <a:lnTo>
                    <a:pt x="804" y="1361"/>
                  </a:lnTo>
                  <a:lnTo>
                    <a:pt x="804" y="1372"/>
                  </a:lnTo>
                  <a:lnTo>
                    <a:pt x="803" y="1382"/>
                  </a:lnTo>
                  <a:lnTo>
                    <a:pt x="801" y="1392"/>
                  </a:lnTo>
                  <a:lnTo>
                    <a:pt x="798" y="1398"/>
                  </a:lnTo>
                  <a:lnTo>
                    <a:pt x="797" y="1407"/>
                  </a:lnTo>
                  <a:lnTo>
                    <a:pt x="796" y="1411"/>
                  </a:lnTo>
                  <a:lnTo>
                    <a:pt x="794" y="1415"/>
                  </a:lnTo>
                  <a:lnTo>
                    <a:pt x="785" y="1413"/>
                  </a:lnTo>
                  <a:lnTo>
                    <a:pt x="772" y="1411"/>
                  </a:lnTo>
                  <a:lnTo>
                    <a:pt x="756" y="1404"/>
                  </a:lnTo>
                  <a:lnTo>
                    <a:pt x="739" y="1398"/>
                  </a:lnTo>
                  <a:lnTo>
                    <a:pt x="721" y="1390"/>
                  </a:lnTo>
                  <a:lnTo>
                    <a:pt x="708" y="1385"/>
                  </a:lnTo>
                  <a:lnTo>
                    <a:pt x="697" y="1379"/>
                  </a:lnTo>
                  <a:lnTo>
                    <a:pt x="694" y="1379"/>
                  </a:lnTo>
                  <a:lnTo>
                    <a:pt x="690" y="1376"/>
                  </a:lnTo>
                  <a:lnTo>
                    <a:pt x="684" y="1375"/>
                  </a:lnTo>
                  <a:lnTo>
                    <a:pt x="676" y="1371"/>
                  </a:lnTo>
                  <a:lnTo>
                    <a:pt x="668" y="1367"/>
                  </a:lnTo>
                  <a:lnTo>
                    <a:pt x="658" y="1363"/>
                  </a:lnTo>
                  <a:lnTo>
                    <a:pt x="650" y="1359"/>
                  </a:lnTo>
                  <a:lnTo>
                    <a:pt x="643" y="1356"/>
                  </a:lnTo>
                  <a:lnTo>
                    <a:pt x="642" y="1357"/>
                  </a:lnTo>
                  <a:lnTo>
                    <a:pt x="636" y="1356"/>
                  </a:lnTo>
                  <a:lnTo>
                    <a:pt x="622" y="1353"/>
                  </a:lnTo>
                  <a:lnTo>
                    <a:pt x="605" y="1345"/>
                  </a:lnTo>
                  <a:lnTo>
                    <a:pt x="584" y="1338"/>
                  </a:lnTo>
                  <a:lnTo>
                    <a:pt x="562" y="1328"/>
                  </a:lnTo>
                  <a:lnTo>
                    <a:pt x="544" y="1320"/>
                  </a:lnTo>
                  <a:lnTo>
                    <a:pt x="530" y="1313"/>
                  </a:lnTo>
                  <a:lnTo>
                    <a:pt x="525" y="1312"/>
                  </a:lnTo>
                  <a:lnTo>
                    <a:pt x="522" y="1306"/>
                  </a:lnTo>
                  <a:lnTo>
                    <a:pt x="521" y="1301"/>
                  </a:lnTo>
                  <a:lnTo>
                    <a:pt x="519" y="1293"/>
                  </a:lnTo>
                  <a:lnTo>
                    <a:pt x="519" y="1284"/>
                  </a:lnTo>
                  <a:lnTo>
                    <a:pt x="519" y="1273"/>
                  </a:lnTo>
                  <a:lnTo>
                    <a:pt x="519" y="1264"/>
                  </a:lnTo>
                  <a:lnTo>
                    <a:pt x="519" y="1253"/>
                  </a:lnTo>
                  <a:lnTo>
                    <a:pt x="519" y="1242"/>
                  </a:lnTo>
                  <a:close/>
                  <a:moveTo>
                    <a:pt x="455" y="1290"/>
                  </a:moveTo>
                  <a:lnTo>
                    <a:pt x="466" y="1293"/>
                  </a:lnTo>
                  <a:lnTo>
                    <a:pt x="475" y="1297"/>
                  </a:lnTo>
                  <a:lnTo>
                    <a:pt x="484" y="1298"/>
                  </a:lnTo>
                  <a:lnTo>
                    <a:pt x="489" y="1299"/>
                  </a:lnTo>
                  <a:lnTo>
                    <a:pt x="490" y="1295"/>
                  </a:lnTo>
                  <a:lnTo>
                    <a:pt x="493" y="1291"/>
                  </a:lnTo>
                  <a:lnTo>
                    <a:pt x="495" y="1284"/>
                  </a:lnTo>
                  <a:lnTo>
                    <a:pt x="497" y="1277"/>
                  </a:lnTo>
                  <a:lnTo>
                    <a:pt x="497" y="1266"/>
                  </a:lnTo>
                  <a:lnTo>
                    <a:pt x="499" y="1257"/>
                  </a:lnTo>
                  <a:lnTo>
                    <a:pt x="500" y="1246"/>
                  </a:lnTo>
                  <a:lnTo>
                    <a:pt x="501" y="1236"/>
                  </a:lnTo>
                  <a:lnTo>
                    <a:pt x="496" y="1233"/>
                  </a:lnTo>
                  <a:lnTo>
                    <a:pt x="490" y="1232"/>
                  </a:lnTo>
                  <a:lnTo>
                    <a:pt x="481" y="1246"/>
                  </a:lnTo>
                  <a:lnTo>
                    <a:pt x="473" y="1261"/>
                  </a:lnTo>
                  <a:lnTo>
                    <a:pt x="463" y="1275"/>
                  </a:lnTo>
                  <a:lnTo>
                    <a:pt x="455" y="1290"/>
                  </a:lnTo>
                  <a:close/>
                  <a:moveTo>
                    <a:pt x="1024" y="1702"/>
                  </a:moveTo>
                  <a:lnTo>
                    <a:pt x="1020" y="1708"/>
                  </a:lnTo>
                  <a:lnTo>
                    <a:pt x="1017" y="1715"/>
                  </a:lnTo>
                  <a:lnTo>
                    <a:pt x="992" y="1705"/>
                  </a:lnTo>
                  <a:lnTo>
                    <a:pt x="968" y="1695"/>
                  </a:lnTo>
                  <a:lnTo>
                    <a:pt x="944" y="1686"/>
                  </a:lnTo>
                  <a:lnTo>
                    <a:pt x="921" y="1677"/>
                  </a:lnTo>
                  <a:lnTo>
                    <a:pt x="896" y="1668"/>
                  </a:lnTo>
                  <a:lnTo>
                    <a:pt x="873" y="1660"/>
                  </a:lnTo>
                  <a:lnTo>
                    <a:pt x="849" y="1650"/>
                  </a:lnTo>
                  <a:lnTo>
                    <a:pt x="826" y="1642"/>
                  </a:lnTo>
                  <a:lnTo>
                    <a:pt x="826" y="1633"/>
                  </a:lnTo>
                  <a:lnTo>
                    <a:pt x="827" y="1631"/>
                  </a:lnTo>
                  <a:lnTo>
                    <a:pt x="831" y="1628"/>
                  </a:lnTo>
                  <a:lnTo>
                    <a:pt x="841" y="1629"/>
                  </a:lnTo>
                  <a:lnTo>
                    <a:pt x="852" y="1633"/>
                  </a:lnTo>
                  <a:lnTo>
                    <a:pt x="866" y="1640"/>
                  </a:lnTo>
                  <a:lnTo>
                    <a:pt x="877" y="1646"/>
                  </a:lnTo>
                  <a:lnTo>
                    <a:pt x="888" y="1651"/>
                  </a:lnTo>
                  <a:lnTo>
                    <a:pt x="895" y="1655"/>
                  </a:lnTo>
                  <a:lnTo>
                    <a:pt x="899" y="1657"/>
                  </a:lnTo>
                  <a:lnTo>
                    <a:pt x="902" y="1657"/>
                  </a:lnTo>
                  <a:lnTo>
                    <a:pt x="913" y="1661"/>
                  </a:lnTo>
                  <a:lnTo>
                    <a:pt x="928" y="1666"/>
                  </a:lnTo>
                  <a:lnTo>
                    <a:pt x="947" y="1675"/>
                  </a:lnTo>
                  <a:lnTo>
                    <a:pt x="965" y="1680"/>
                  </a:lnTo>
                  <a:lnTo>
                    <a:pt x="981" y="1687"/>
                  </a:lnTo>
                  <a:lnTo>
                    <a:pt x="992" y="1691"/>
                  </a:lnTo>
                  <a:lnTo>
                    <a:pt x="999" y="1695"/>
                  </a:lnTo>
                  <a:lnTo>
                    <a:pt x="1001" y="1695"/>
                  </a:lnTo>
                  <a:lnTo>
                    <a:pt x="1006" y="1697"/>
                  </a:lnTo>
                  <a:lnTo>
                    <a:pt x="1013" y="1699"/>
                  </a:lnTo>
                  <a:lnTo>
                    <a:pt x="1024" y="1702"/>
                  </a:lnTo>
                  <a:close/>
                  <a:moveTo>
                    <a:pt x="825" y="1662"/>
                  </a:moveTo>
                  <a:lnTo>
                    <a:pt x="823" y="1672"/>
                  </a:lnTo>
                  <a:lnTo>
                    <a:pt x="822" y="1684"/>
                  </a:lnTo>
                  <a:lnTo>
                    <a:pt x="822" y="1695"/>
                  </a:lnTo>
                  <a:lnTo>
                    <a:pt x="822" y="1708"/>
                  </a:lnTo>
                  <a:lnTo>
                    <a:pt x="822" y="1717"/>
                  </a:lnTo>
                  <a:lnTo>
                    <a:pt x="822" y="1727"/>
                  </a:lnTo>
                  <a:lnTo>
                    <a:pt x="823" y="1735"/>
                  </a:lnTo>
                  <a:lnTo>
                    <a:pt x="826" y="1745"/>
                  </a:lnTo>
                  <a:lnTo>
                    <a:pt x="844" y="1750"/>
                  </a:lnTo>
                  <a:lnTo>
                    <a:pt x="863" y="1759"/>
                  </a:lnTo>
                  <a:lnTo>
                    <a:pt x="882" y="1764"/>
                  </a:lnTo>
                  <a:lnTo>
                    <a:pt x="903" y="1772"/>
                  </a:lnTo>
                  <a:lnTo>
                    <a:pt x="922" y="1779"/>
                  </a:lnTo>
                  <a:lnTo>
                    <a:pt x="941" y="1786"/>
                  </a:lnTo>
                  <a:lnTo>
                    <a:pt x="961" y="1793"/>
                  </a:lnTo>
                  <a:lnTo>
                    <a:pt x="981" y="1801"/>
                  </a:lnTo>
                  <a:lnTo>
                    <a:pt x="985" y="1793"/>
                  </a:lnTo>
                  <a:lnTo>
                    <a:pt x="991" y="1785"/>
                  </a:lnTo>
                  <a:lnTo>
                    <a:pt x="995" y="1776"/>
                  </a:lnTo>
                  <a:lnTo>
                    <a:pt x="1001" y="1768"/>
                  </a:lnTo>
                  <a:lnTo>
                    <a:pt x="1005" y="1760"/>
                  </a:lnTo>
                  <a:lnTo>
                    <a:pt x="1010" y="1752"/>
                  </a:lnTo>
                  <a:lnTo>
                    <a:pt x="1016" y="1743"/>
                  </a:lnTo>
                  <a:lnTo>
                    <a:pt x="1021" y="1737"/>
                  </a:lnTo>
                  <a:lnTo>
                    <a:pt x="996" y="1727"/>
                  </a:lnTo>
                  <a:lnTo>
                    <a:pt x="972" y="1717"/>
                  </a:lnTo>
                  <a:lnTo>
                    <a:pt x="947" y="1708"/>
                  </a:lnTo>
                  <a:lnTo>
                    <a:pt x="922" y="1699"/>
                  </a:lnTo>
                  <a:lnTo>
                    <a:pt x="897" y="1690"/>
                  </a:lnTo>
                  <a:lnTo>
                    <a:pt x="873" y="1680"/>
                  </a:lnTo>
                  <a:lnTo>
                    <a:pt x="848" y="1671"/>
                  </a:lnTo>
                  <a:lnTo>
                    <a:pt x="825" y="1662"/>
                  </a:lnTo>
                  <a:close/>
                  <a:moveTo>
                    <a:pt x="797" y="1620"/>
                  </a:moveTo>
                  <a:lnTo>
                    <a:pt x="800" y="1624"/>
                  </a:lnTo>
                  <a:lnTo>
                    <a:pt x="804" y="1635"/>
                  </a:lnTo>
                  <a:lnTo>
                    <a:pt x="767" y="1620"/>
                  </a:lnTo>
                  <a:lnTo>
                    <a:pt x="732" y="1607"/>
                  </a:lnTo>
                  <a:lnTo>
                    <a:pt x="697" y="1592"/>
                  </a:lnTo>
                  <a:lnTo>
                    <a:pt x="662" y="1580"/>
                  </a:lnTo>
                  <a:lnTo>
                    <a:pt x="625" y="1566"/>
                  </a:lnTo>
                  <a:lnTo>
                    <a:pt x="591" y="1554"/>
                  </a:lnTo>
                  <a:lnTo>
                    <a:pt x="555" y="1541"/>
                  </a:lnTo>
                  <a:lnTo>
                    <a:pt x="521" y="1529"/>
                  </a:lnTo>
                  <a:lnTo>
                    <a:pt x="522" y="1519"/>
                  </a:lnTo>
                  <a:lnTo>
                    <a:pt x="525" y="1515"/>
                  </a:lnTo>
                  <a:lnTo>
                    <a:pt x="529" y="1512"/>
                  </a:lnTo>
                  <a:lnTo>
                    <a:pt x="537" y="1514"/>
                  </a:lnTo>
                  <a:lnTo>
                    <a:pt x="547" y="1518"/>
                  </a:lnTo>
                  <a:lnTo>
                    <a:pt x="559" y="1523"/>
                  </a:lnTo>
                  <a:lnTo>
                    <a:pt x="570" y="1529"/>
                  </a:lnTo>
                  <a:lnTo>
                    <a:pt x="580" y="1534"/>
                  </a:lnTo>
                  <a:lnTo>
                    <a:pt x="587" y="1537"/>
                  </a:lnTo>
                  <a:lnTo>
                    <a:pt x="589" y="1537"/>
                  </a:lnTo>
                  <a:lnTo>
                    <a:pt x="594" y="1537"/>
                  </a:lnTo>
                  <a:lnTo>
                    <a:pt x="607" y="1543"/>
                  </a:lnTo>
                  <a:lnTo>
                    <a:pt x="627" y="1551"/>
                  </a:lnTo>
                  <a:lnTo>
                    <a:pt x="650" y="1561"/>
                  </a:lnTo>
                  <a:lnTo>
                    <a:pt x="672" y="1569"/>
                  </a:lnTo>
                  <a:lnTo>
                    <a:pt x="693" y="1577"/>
                  </a:lnTo>
                  <a:lnTo>
                    <a:pt x="708" y="1584"/>
                  </a:lnTo>
                  <a:lnTo>
                    <a:pt x="715" y="1587"/>
                  </a:lnTo>
                  <a:lnTo>
                    <a:pt x="717" y="1587"/>
                  </a:lnTo>
                  <a:lnTo>
                    <a:pt x="726" y="1589"/>
                  </a:lnTo>
                  <a:lnTo>
                    <a:pt x="737" y="1592"/>
                  </a:lnTo>
                  <a:lnTo>
                    <a:pt x="752" y="1598"/>
                  </a:lnTo>
                  <a:lnTo>
                    <a:pt x="765" y="1602"/>
                  </a:lnTo>
                  <a:lnTo>
                    <a:pt x="779" y="1609"/>
                  </a:lnTo>
                  <a:lnTo>
                    <a:pt x="790" y="1613"/>
                  </a:lnTo>
                  <a:lnTo>
                    <a:pt x="797" y="1620"/>
                  </a:lnTo>
                  <a:close/>
                  <a:moveTo>
                    <a:pt x="519" y="1550"/>
                  </a:moveTo>
                  <a:lnTo>
                    <a:pt x="554" y="1562"/>
                  </a:lnTo>
                  <a:lnTo>
                    <a:pt x="591" y="1576"/>
                  </a:lnTo>
                  <a:lnTo>
                    <a:pt x="625" y="1588"/>
                  </a:lnTo>
                  <a:lnTo>
                    <a:pt x="662" y="1602"/>
                  </a:lnTo>
                  <a:lnTo>
                    <a:pt x="697" y="1614"/>
                  </a:lnTo>
                  <a:lnTo>
                    <a:pt x="734" y="1628"/>
                  </a:lnTo>
                  <a:lnTo>
                    <a:pt x="768" y="1642"/>
                  </a:lnTo>
                  <a:lnTo>
                    <a:pt x="805" y="1655"/>
                  </a:lnTo>
                  <a:lnTo>
                    <a:pt x="804" y="1665"/>
                  </a:lnTo>
                  <a:lnTo>
                    <a:pt x="804" y="1677"/>
                  </a:lnTo>
                  <a:lnTo>
                    <a:pt x="803" y="1688"/>
                  </a:lnTo>
                  <a:lnTo>
                    <a:pt x="803" y="1699"/>
                  </a:lnTo>
                  <a:lnTo>
                    <a:pt x="801" y="1709"/>
                  </a:lnTo>
                  <a:lnTo>
                    <a:pt x="800" y="1719"/>
                  </a:lnTo>
                  <a:lnTo>
                    <a:pt x="798" y="1726"/>
                  </a:lnTo>
                  <a:lnTo>
                    <a:pt x="797" y="1732"/>
                  </a:lnTo>
                  <a:lnTo>
                    <a:pt x="761" y="1719"/>
                  </a:lnTo>
                  <a:lnTo>
                    <a:pt x="728" y="1706"/>
                  </a:lnTo>
                  <a:lnTo>
                    <a:pt x="693" y="1694"/>
                  </a:lnTo>
                  <a:lnTo>
                    <a:pt x="660" y="1682"/>
                  </a:lnTo>
                  <a:lnTo>
                    <a:pt x="624" y="1668"/>
                  </a:lnTo>
                  <a:lnTo>
                    <a:pt x="591" y="1655"/>
                  </a:lnTo>
                  <a:lnTo>
                    <a:pt x="555" y="1643"/>
                  </a:lnTo>
                  <a:lnTo>
                    <a:pt x="522" y="1631"/>
                  </a:lnTo>
                  <a:lnTo>
                    <a:pt x="521" y="1622"/>
                  </a:lnTo>
                  <a:lnTo>
                    <a:pt x="519" y="1616"/>
                  </a:lnTo>
                  <a:lnTo>
                    <a:pt x="518" y="1605"/>
                  </a:lnTo>
                  <a:lnTo>
                    <a:pt x="518" y="1595"/>
                  </a:lnTo>
                  <a:lnTo>
                    <a:pt x="518" y="1583"/>
                  </a:lnTo>
                  <a:lnTo>
                    <a:pt x="518" y="1572"/>
                  </a:lnTo>
                  <a:lnTo>
                    <a:pt x="518" y="1559"/>
                  </a:lnTo>
                  <a:lnTo>
                    <a:pt x="519" y="1550"/>
                  </a:lnTo>
                  <a:close/>
                  <a:moveTo>
                    <a:pt x="495" y="1504"/>
                  </a:moveTo>
                  <a:lnTo>
                    <a:pt x="497" y="1508"/>
                  </a:lnTo>
                  <a:lnTo>
                    <a:pt x="500" y="1521"/>
                  </a:lnTo>
                  <a:lnTo>
                    <a:pt x="475" y="1511"/>
                  </a:lnTo>
                  <a:lnTo>
                    <a:pt x="451" y="1501"/>
                  </a:lnTo>
                  <a:lnTo>
                    <a:pt x="427" y="1493"/>
                  </a:lnTo>
                  <a:lnTo>
                    <a:pt x="404" y="1485"/>
                  </a:lnTo>
                  <a:lnTo>
                    <a:pt x="379" y="1475"/>
                  </a:lnTo>
                  <a:lnTo>
                    <a:pt x="356" y="1467"/>
                  </a:lnTo>
                  <a:lnTo>
                    <a:pt x="332" y="1457"/>
                  </a:lnTo>
                  <a:lnTo>
                    <a:pt x="309" y="1449"/>
                  </a:lnTo>
                  <a:lnTo>
                    <a:pt x="313" y="1441"/>
                  </a:lnTo>
                  <a:lnTo>
                    <a:pt x="320" y="1434"/>
                  </a:lnTo>
                  <a:lnTo>
                    <a:pt x="336" y="1440"/>
                  </a:lnTo>
                  <a:lnTo>
                    <a:pt x="356" y="1448"/>
                  </a:lnTo>
                  <a:lnTo>
                    <a:pt x="374" y="1455"/>
                  </a:lnTo>
                  <a:lnTo>
                    <a:pt x="391" y="1463"/>
                  </a:lnTo>
                  <a:lnTo>
                    <a:pt x="407" y="1468"/>
                  </a:lnTo>
                  <a:lnTo>
                    <a:pt x="419" y="1474"/>
                  </a:lnTo>
                  <a:lnTo>
                    <a:pt x="426" y="1477"/>
                  </a:lnTo>
                  <a:lnTo>
                    <a:pt x="430" y="1479"/>
                  </a:lnTo>
                  <a:lnTo>
                    <a:pt x="431" y="1478"/>
                  </a:lnTo>
                  <a:lnTo>
                    <a:pt x="438" y="1479"/>
                  </a:lnTo>
                  <a:lnTo>
                    <a:pt x="446" y="1481"/>
                  </a:lnTo>
                  <a:lnTo>
                    <a:pt x="457" y="1485"/>
                  </a:lnTo>
                  <a:lnTo>
                    <a:pt x="468" y="1489"/>
                  </a:lnTo>
                  <a:lnTo>
                    <a:pt x="479" y="1493"/>
                  </a:lnTo>
                  <a:lnTo>
                    <a:pt x="488" y="1499"/>
                  </a:lnTo>
                  <a:lnTo>
                    <a:pt x="495" y="1504"/>
                  </a:lnTo>
                  <a:close/>
                  <a:moveTo>
                    <a:pt x="492" y="1620"/>
                  </a:moveTo>
                  <a:lnTo>
                    <a:pt x="459" y="1607"/>
                  </a:lnTo>
                  <a:lnTo>
                    <a:pt x="427" y="1595"/>
                  </a:lnTo>
                  <a:lnTo>
                    <a:pt x="396" y="1583"/>
                  </a:lnTo>
                  <a:lnTo>
                    <a:pt x="365" y="1572"/>
                  </a:lnTo>
                  <a:lnTo>
                    <a:pt x="332" y="1559"/>
                  </a:lnTo>
                  <a:lnTo>
                    <a:pt x="302" y="1548"/>
                  </a:lnTo>
                  <a:lnTo>
                    <a:pt x="269" y="1536"/>
                  </a:lnTo>
                  <a:lnTo>
                    <a:pt x="239" y="1525"/>
                  </a:lnTo>
                  <a:lnTo>
                    <a:pt x="243" y="1517"/>
                  </a:lnTo>
                  <a:lnTo>
                    <a:pt x="248" y="1508"/>
                  </a:lnTo>
                  <a:lnTo>
                    <a:pt x="254" y="1500"/>
                  </a:lnTo>
                  <a:lnTo>
                    <a:pt x="259" y="1492"/>
                  </a:lnTo>
                  <a:lnTo>
                    <a:pt x="264" y="1484"/>
                  </a:lnTo>
                  <a:lnTo>
                    <a:pt x="269" y="1475"/>
                  </a:lnTo>
                  <a:lnTo>
                    <a:pt x="275" y="1467"/>
                  </a:lnTo>
                  <a:lnTo>
                    <a:pt x="280" y="1460"/>
                  </a:lnTo>
                  <a:lnTo>
                    <a:pt x="308" y="1468"/>
                  </a:lnTo>
                  <a:lnTo>
                    <a:pt x="335" y="1479"/>
                  </a:lnTo>
                  <a:lnTo>
                    <a:pt x="363" y="1489"/>
                  </a:lnTo>
                  <a:lnTo>
                    <a:pt x="390" y="1500"/>
                  </a:lnTo>
                  <a:lnTo>
                    <a:pt x="418" y="1510"/>
                  </a:lnTo>
                  <a:lnTo>
                    <a:pt x="445" y="1522"/>
                  </a:lnTo>
                  <a:lnTo>
                    <a:pt x="473" y="1532"/>
                  </a:lnTo>
                  <a:lnTo>
                    <a:pt x="500" y="1544"/>
                  </a:lnTo>
                  <a:lnTo>
                    <a:pt x="499" y="1554"/>
                  </a:lnTo>
                  <a:lnTo>
                    <a:pt x="499" y="1566"/>
                  </a:lnTo>
                  <a:lnTo>
                    <a:pt x="499" y="1577"/>
                  </a:lnTo>
                  <a:lnTo>
                    <a:pt x="499" y="1588"/>
                  </a:lnTo>
                  <a:lnTo>
                    <a:pt x="497" y="1596"/>
                  </a:lnTo>
                  <a:lnTo>
                    <a:pt x="496" y="1606"/>
                  </a:lnTo>
                  <a:lnTo>
                    <a:pt x="493" y="1613"/>
                  </a:lnTo>
                  <a:lnTo>
                    <a:pt x="492" y="1620"/>
                  </a:lnTo>
                  <a:close/>
                  <a:moveTo>
                    <a:pt x="864" y="1962"/>
                  </a:moveTo>
                  <a:lnTo>
                    <a:pt x="855" y="1958"/>
                  </a:lnTo>
                  <a:lnTo>
                    <a:pt x="848" y="1954"/>
                  </a:lnTo>
                  <a:lnTo>
                    <a:pt x="841" y="1951"/>
                  </a:lnTo>
                  <a:lnTo>
                    <a:pt x="836" y="1951"/>
                  </a:lnTo>
                  <a:lnTo>
                    <a:pt x="849" y="1956"/>
                  </a:lnTo>
                  <a:lnTo>
                    <a:pt x="864" y="1962"/>
                  </a:lnTo>
                  <a:close/>
                  <a:moveTo>
                    <a:pt x="826" y="1967"/>
                  </a:moveTo>
                  <a:lnTo>
                    <a:pt x="823" y="1976"/>
                  </a:lnTo>
                  <a:lnTo>
                    <a:pt x="822" y="1985"/>
                  </a:lnTo>
                  <a:lnTo>
                    <a:pt x="822" y="1995"/>
                  </a:lnTo>
                  <a:lnTo>
                    <a:pt x="822" y="2007"/>
                  </a:lnTo>
                  <a:lnTo>
                    <a:pt x="822" y="2018"/>
                  </a:lnTo>
                  <a:lnTo>
                    <a:pt x="822" y="2029"/>
                  </a:lnTo>
                  <a:lnTo>
                    <a:pt x="823" y="2039"/>
                  </a:lnTo>
                  <a:lnTo>
                    <a:pt x="825" y="2050"/>
                  </a:lnTo>
                  <a:lnTo>
                    <a:pt x="836" y="2054"/>
                  </a:lnTo>
                  <a:lnTo>
                    <a:pt x="848" y="2058"/>
                  </a:lnTo>
                  <a:lnTo>
                    <a:pt x="860" y="2062"/>
                  </a:lnTo>
                  <a:lnTo>
                    <a:pt x="874" y="2066"/>
                  </a:lnTo>
                  <a:lnTo>
                    <a:pt x="878" y="2058"/>
                  </a:lnTo>
                  <a:lnTo>
                    <a:pt x="882" y="2050"/>
                  </a:lnTo>
                  <a:lnTo>
                    <a:pt x="888" y="2042"/>
                  </a:lnTo>
                  <a:lnTo>
                    <a:pt x="893" y="2033"/>
                  </a:lnTo>
                  <a:lnTo>
                    <a:pt x="897" y="2025"/>
                  </a:lnTo>
                  <a:lnTo>
                    <a:pt x="903" y="2017"/>
                  </a:lnTo>
                  <a:lnTo>
                    <a:pt x="908" y="2009"/>
                  </a:lnTo>
                  <a:lnTo>
                    <a:pt x="914" y="2002"/>
                  </a:lnTo>
                  <a:lnTo>
                    <a:pt x="902" y="1996"/>
                  </a:lnTo>
                  <a:lnTo>
                    <a:pt x="891" y="1992"/>
                  </a:lnTo>
                  <a:lnTo>
                    <a:pt x="880" y="1988"/>
                  </a:lnTo>
                  <a:lnTo>
                    <a:pt x="870" y="1984"/>
                  </a:lnTo>
                  <a:lnTo>
                    <a:pt x="858" y="1980"/>
                  </a:lnTo>
                  <a:lnTo>
                    <a:pt x="847" y="1976"/>
                  </a:lnTo>
                  <a:lnTo>
                    <a:pt x="836" y="1972"/>
                  </a:lnTo>
                  <a:lnTo>
                    <a:pt x="826" y="1967"/>
                  </a:lnTo>
                  <a:close/>
                  <a:moveTo>
                    <a:pt x="827" y="2072"/>
                  </a:moveTo>
                  <a:lnTo>
                    <a:pt x="827" y="2073"/>
                  </a:lnTo>
                  <a:lnTo>
                    <a:pt x="827" y="2075"/>
                  </a:lnTo>
                  <a:lnTo>
                    <a:pt x="831" y="2076"/>
                  </a:lnTo>
                  <a:lnTo>
                    <a:pt x="842" y="2080"/>
                  </a:lnTo>
                  <a:lnTo>
                    <a:pt x="848" y="2083"/>
                  </a:lnTo>
                  <a:lnTo>
                    <a:pt x="856" y="2087"/>
                  </a:lnTo>
                  <a:lnTo>
                    <a:pt x="866" y="2091"/>
                  </a:lnTo>
                  <a:lnTo>
                    <a:pt x="875" y="2095"/>
                  </a:lnTo>
                  <a:lnTo>
                    <a:pt x="875" y="2091"/>
                  </a:lnTo>
                  <a:lnTo>
                    <a:pt x="877" y="2091"/>
                  </a:lnTo>
                  <a:lnTo>
                    <a:pt x="864" y="2086"/>
                  </a:lnTo>
                  <a:lnTo>
                    <a:pt x="852" y="2080"/>
                  </a:lnTo>
                  <a:lnTo>
                    <a:pt x="840" y="2076"/>
                  </a:lnTo>
                  <a:lnTo>
                    <a:pt x="827" y="2072"/>
                  </a:lnTo>
                  <a:close/>
                  <a:moveTo>
                    <a:pt x="574" y="1855"/>
                  </a:moveTo>
                  <a:lnTo>
                    <a:pt x="559" y="1846"/>
                  </a:lnTo>
                  <a:lnTo>
                    <a:pt x="545" y="1841"/>
                  </a:lnTo>
                  <a:lnTo>
                    <a:pt x="533" y="1835"/>
                  </a:lnTo>
                  <a:lnTo>
                    <a:pt x="526" y="1835"/>
                  </a:lnTo>
                  <a:lnTo>
                    <a:pt x="537" y="1840"/>
                  </a:lnTo>
                  <a:lnTo>
                    <a:pt x="550" y="1845"/>
                  </a:lnTo>
                  <a:lnTo>
                    <a:pt x="562" y="1849"/>
                  </a:lnTo>
                  <a:lnTo>
                    <a:pt x="574" y="1855"/>
                  </a:lnTo>
                  <a:close/>
                  <a:moveTo>
                    <a:pt x="521" y="1856"/>
                  </a:moveTo>
                  <a:lnTo>
                    <a:pt x="519" y="1863"/>
                  </a:lnTo>
                  <a:lnTo>
                    <a:pt x="519" y="1873"/>
                  </a:lnTo>
                  <a:lnTo>
                    <a:pt x="519" y="1882"/>
                  </a:lnTo>
                  <a:lnTo>
                    <a:pt x="519" y="1895"/>
                  </a:lnTo>
                  <a:lnTo>
                    <a:pt x="519" y="1904"/>
                  </a:lnTo>
                  <a:lnTo>
                    <a:pt x="519" y="1915"/>
                  </a:lnTo>
                  <a:lnTo>
                    <a:pt x="519" y="1925"/>
                  </a:lnTo>
                  <a:lnTo>
                    <a:pt x="519" y="1936"/>
                  </a:lnTo>
                  <a:lnTo>
                    <a:pt x="554" y="1948"/>
                  </a:lnTo>
                  <a:lnTo>
                    <a:pt x="589" y="1962"/>
                  </a:lnTo>
                  <a:lnTo>
                    <a:pt x="625" y="1974"/>
                  </a:lnTo>
                  <a:lnTo>
                    <a:pt x="661" y="1988"/>
                  </a:lnTo>
                  <a:lnTo>
                    <a:pt x="695" y="2000"/>
                  </a:lnTo>
                  <a:lnTo>
                    <a:pt x="731" y="2014"/>
                  </a:lnTo>
                  <a:lnTo>
                    <a:pt x="765" y="2027"/>
                  </a:lnTo>
                  <a:lnTo>
                    <a:pt x="801" y="2040"/>
                  </a:lnTo>
                  <a:lnTo>
                    <a:pt x="801" y="2031"/>
                  </a:lnTo>
                  <a:lnTo>
                    <a:pt x="803" y="2021"/>
                  </a:lnTo>
                  <a:lnTo>
                    <a:pt x="803" y="2010"/>
                  </a:lnTo>
                  <a:lnTo>
                    <a:pt x="804" y="2000"/>
                  </a:lnTo>
                  <a:lnTo>
                    <a:pt x="804" y="1988"/>
                  </a:lnTo>
                  <a:lnTo>
                    <a:pt x="804" y="1978"/>
                  </a:lnTo>
                  <a:lnTo>
                    <a:pt x="804" y="1969"/>
                  </a:lnTo>
                  <a:lnTo>
                    <a:pt x="804" y="1961"/>
                  </a:lnTo>
                  <a:lnTo>
                    <a:pt x="767" y="1947"/>
                  </a:lnTo>
                  <a:lnTo>
                    <a:pt x="732" y="1933"/>
                  </a:lnTo>
                  <a:lnTo>
                    <a:pt x="697" y="1921"/>
                  </a:lnTo>
                  <a:lnTo>
                    <a:pt x="662" y="1908"/>
                  </a:lnTo>
                  <a:lnTo>
                    <a:pt x="625" y="1895"/>
                  </a:lnTo>
                  <a:lnTo>
                    <a:pt x="591" y="1881"/>
                  </a:lnTo>
                  <a:lnTo>
                    <a:pt x="555" y="1868"/>
                  </a:lnTo>
                  <a:lnTo>
                    <a:pt x="521" y="1856"/>
                  </a:lnTo>
                  <a:close/>
                  <a:moveTo>
                    <a:pt x="526" y="1961"/>
                  </a:moveTo>
                  <a:lnTo>
                    <a:pt x="534" y="1963"/>
                  </a:lnTo>
                  <a:lnTo>
                    <a:pt x="551" y="1970"/>
                  </a:lnTo>
                  <a:lnTo>
                    <a:pt x="570" y="1978"/>
                  </a:lnTo>
                  <a:lnTo>
                    <a:pt x="594" y="1989"/>
                  </a:lnTo>
                  <a:lnTo>
                    <a:pt x="614" y="1996"/>
                  </a:lnTo>
                  <a:lnTo>
                    <a:pt x="633" y="2003"/>
                  </a:lnTo>
                  <a:lnTo>
                    <a:pt x="646" y="2007"/>
                  </a:lnTo>
                  <a:lnTo>
                    <a:pt x="651" y="2010"/>
                  </a:lnTo>
                  <a:lnTo>
                    <a:pt x="653" y="2009"/>
                  </a:lnTo>
                  <a:lnTo>
                    <a:pt x="658" y="2010"/>
                  </a:lnTo>
                  <a:lnTo>
                    <a:pt x="665" y="2011"/>
                  </a:lnTo>
                  <a:lnTo>
                    <a:pt x="673" y="2016"/>
                  </a:lnTo>
                  <a:lnTo>
                    <a:pt x="680" y="2018"/>
                  </a:lnTo>
                  <a:lnTo>
                    <a:pt x="688" y="2022"/>
                  </a:lnTo>
                  <a:lnTo>
                    <a:pt x="693" y="2025"/>
                  </a:lnTo>
                  <a:lnTo>
                    <a:pt x="697" y="2027"/>
                  </a:lnTo>
                  <a:lnTo>
                    <a:pt x="699" y="2028"/>
                  </a:lnTo>
                  <a:lnTo>
                    <a:pt x="710" y="2033"/>
                  </a:lnTo>
                  <a:lnTo>
                    <a:pt x="724" y="2039"/>
                  </a:lnTo>
                  <a:lnTo>
                    <a:pt x="741" y="2046"/>
                  </a:lnTo>
                  <a:lnTo>
                    <a:pt x="757" y="2051"/>
                  </a:lnTo>
                  <a:lnTo>
                    <a:pt x="774" y="2057"/>
                  </a:lnTo>
                  <a:lnTo>
                    <a:pt x="786" y="2060"/>
                  </a:lnTo>
                  <a:lnTo>
                    <a:pt x="794" y="2061"/>
                  </a:lnTo>
                  <a:lnTo>
                    <a:pt x="794" y="2060"/>
                  </a:lnTo>
                  <a:lnTo>
                    <a:pt x="796" y="2060"/>
                  </a:lnTo>
                  <a:lnTo>
                    <a:pt x="761" y="2046"/>
                  </a:lnTo>
                  <a:lnTo>
                    <a:pt x="727" y="2033"/>
                  </a:lnTo>
                  <a:lnTo>
                    <a:pt x="693" y="2021"/>
                  </a:lnTo>
                  <a:lnTo>
                    <a:pt x="660" y="2009"/>
                  </a:lnTo>
                  <a:lnTo>
                    <a:pt x="625" y="1996"/>
                  </a:lnTo>
                  <a:lnTo>
                    <a:pt x="592" y="1984"/>
                  </a:lnTo>
                  <a:lnTo>
                    <a:pt x="559" y="1972"/>
                  </a:lnTo>
                  <a:lnTo>
                    <a:pt x="526" y="1961"/>
                  </a:lnTo>
                  <a:close/>
                  <a:moveTo>
                    <a:pt x="486" y="1822"/>
                  </a:moveTo>
                  <a:lnTo>
                    <a:pt x="477" y="1818"/>
                  </a:lnTo>
                  <a:lnTo>
                    <a:pt x="468" y="1814"/>
                  </a:lnTo>
                  <a:lnTo>
                    <a:pt x="460" y="1809"/>
                  </a:lnTo>
                  <a:lnTo>
                    <a:pt x="452" y="1807"/>
                  </a:lnTo>
                  <a:lnTo>
                    <a:pt x="444" y="1803"/>
                  </a:lnTo>
                  <a:lnTo>
                    <a:pt x="437" y="1801"/>
                  </a:lnTo>
                  <a:lnTo>
                    <a:pt x="431" y="1800"/>
                  </a:lnTo>
                  <a:lnTo>
                    <a:pt x="429" y="1800"/>
                  </a:lnTo>
                  <a:lnTo>
                    <a:pt x="441" y="1804"/>
                  </a:lnTo>
                  <a:lnTo>
                    <a:pt x="456" y="1811"/>
                  </a:lnTo>
                  <a:lnTo>
                    <a:pt x="463" y="1812"/>
                  </a:lnTo>
                  <a:lnTo>
                    <a:pt x="471" y="1815"/>
                  </a:lnTo>
                  <a:lnTo>
                    <a:pt x="478" y="1818"/>
                  </a:lnTo>
                  <a:lnTo>
                    <a:pt x="486" y="1822"/>
                  </a:lnTo>
                  <a:close/>
                  <a:moveTo>
                    <a:pt x="390" y="1786"/>
                  </a:moveTo>
                  <a:lnTo>
                    <a:pt x="368" y="1778"/>
                  </a:lnTo>
                  <a:lnTo>
                    <a:pt x="347" y="1770"/>
                  </a:lnTo>
                  <a:lnTo>
                    <a:pt x="325" y="1761"/>
                  </a:lnTo>
                  <a:lnTo>
                    <a:pt x="305" y="1753"/>
                  </a:lnTo>
                  <a:lnTo>
                    <a:pt x="283" y="1745"/>
                  </a:lnTo>
                  <a:lnTo>
                    <a:pt x="262" y="1738"/>
                  </a:lnTo>
                  <a:lnTo>
                    <a:pt x="242" y="1730"/>
                  </a:lnTo>
                  <a:lnTo>
                    <a:pt x="221" y="1724"/>
                  </a:lnTo>
                  <a:lnTo>
                    <a:pt x="221" y="1723"/>
                  </a:lnTo>
                  <a:lnTo>
                    <a:pt x="221" y="1721"/>
                  </a:lnTo>
                  <a:lnTo>
                    <a:pt x="225" y="1719"/>
                  </a:lnTo>
                  <a:lnTo>
                    <a:pt x="233" y="1720"/>
                  </a:lnTo>
                  <a:lnTo>
                    <a:pt x="243" y="1724"/>
                  </a:lnTo>
                  <a:lnTo>
                    <a:pt x="255" y="1731"/>
                  </a:lnTo>
                  <a:lnTo>
                    <a:pt x="265" y="1737"/>
                  </a:lnTo>
                  <a:lnTo>
                    <a:pt x="276" y="1742"/>
                  </a:lnTo>
                  <a:lnTo>
                    <a:pt x="283" y="1745"/>
                  </a:lnTo>
                  <a:lnTo>
                    <a:pt x="286" y="1746"/>
                  </a:lnTo>
                  <a:lnTo>
                    <a:pt x="287" y="1745"/>
                  </a:lnTo>
                  <a:lnTo>
                    <a:pt x="295" y="1748"/>
                  </a:lnTo>
                  <a:lnTo>
                    <a:pt x="306" y="1750"/>
                  </a:lnTo>
                  <a:lnTo>
                    <a:pt x="321" y="1757"/>
                  </a:lnTo>
                  <a:lnTo>
                    <a:pt x="336" y="1764"/>
                  </a:lnTo>
                  <a:lnTo>
                    <a:pt x="356" y="1771"/>
                  </a:lnTo>
                  <a:lnTo>
                    <a:pt x="372" y="1778"/>
                  </a:lnTo>
                  <a:lnTo>
                    <a:pt x="390" y="1786"/>
                  </a:lnTo>
                  <a:close/>
                  <a:moveTo>
                    <a:pt x="217" y="1742"/>
                  </a:moveTo>
                  <a:lnTo>
                    <a:pt x="215" y="1750"/>
                  </a:lnTo>
                  <a:lnTo>
                    <a:pt x="214" y="1760"/>
                  </a:lnTo>
                  <a:lnTo>
                    <a:pt x="214" y="1771"/>
                  </a:lnTo>
                  <a:lnTo>
                    <a:pt x="214" y="1782"/>
                  </a:lnTo>
                  <a:lnTo>
                    <a:pt x="214" y="1793"/>
                  </a:lnTo>
                  <a:lnTo>
                    <a:pt x="214" y="1804"/>
                  </a:lnTo>
                  <a:lnTo>
                    <a:pt x="214" y="1814"/>
                  </a:lnTo>
                  <a:lnTo>
                    <a:pt x="215" y="1824"/>
                  </a:lnTo>
                  <a:lnTo>
                    <a:pt x="250" y="1837"/>
                  </a:lnTo>
                  <a:lnTo>
                    <a:pt x="286" y="1849"/>
                  </a:lnTo>
                  <a:lnTo>
                    <a:pt x="320" y="1862"/>
                  </a:lnTo>
                  <a:lnTo>
                    <a:pt x="356" y="1874"/>
                  </a:lnTo>
                  <a:lnTo>
                    <a:pt x="390" y="1886"/>
                  </a:lnTo>
                  <a:lnTo>
                    <a:pt x="426" y="1900"/>
                  </a:lnTo>
                  <a:lnTo>
                    <a:pt x="460" y="1914"/>
                  </a:lnTo>
                  <a:lnTo>
                    <a:pt x="496" y="1929"/>
                  </a:lnTo>
                  <a:lnTo>
                    <a:pt x="497" y="1918"/>
                  </a:lnTo>
                  <a:lnTo>
                    <a:pt x="499" y="1908"/>
                  </a:lnTo>
                  <a:lnTo>
                    <a:pt x="499" y="1897"/>
                  </a:lnTo>
                  <a:lnTo>
                    <a:pt x="500" y="1888"/>
                  </a:lnTo>
                  <a:lnTo>
                    <a:pt x="500" y="1875"/>
                  </a:lnTo>
                  <a:lnTo>
                    <a:pt x="500" y="1866"/>
                  </a:lnTo>
                  <a:lnTo>
                    <a:pt x="500" y="1855"/>
                  </a:lnTo>
                  <a:lnTo>
                    <a:pt x="500" y="1846"/>
                  </a:lnTo>
                  <a:lnTo>
                    <a:pt x="463" y="1833"/>
                  </a:lnTo>
                  <a:lnTo>
                    <a:pt x="429" y="1820"/>
                  </a:lnTo>
                  <a:lnTo>
                    <a:pt x="391" y="1807"/>
                  </a:lnTo>
                  <a:lnTo>
                    <a:pt x="357" y="1794"/>
                  </a:lnTo>
                  <a:lnTo>
                    <a:pt x="321" y="1781"/>
                  </a:lnTo>
                  <a:lnTo>
                    <a:pt x="287" y="1768"/>
                  </a:lnTo>
                  <a:lnTo>
                    <a:pt x="251" y="1754"/>
                  </a:lnTo>
                  <a:lnTo>
                    <a:pt x="217" y="1742"/>
                  </a:lnTo>
                  <a:close/>
                  <a:moveTo>
                    <a:pt x="248" y="1856"/>
                  </a:moveTo>
                  <a:lnTo>
                    <a:pt x="262" y="1860"/>
                  </a:lnTo>
                  <a:lnTo>
                    <a:pt x="279" y="1868"/>
                  </a:lnTo>
                  <a:lnTo>
                    <a:pt x="295" y="1874"/>
                  </a:lnTo>
                  <a:lnTo>
                    <a:pt x="312" y="1881"/>
                  </a:lnTo>
                  <a:lnTo>
                    <a:pt x="325" y="1885"/>
                  </a:lnTo>
                  <a:lnTo>
                    <a:pt x="338" y="1890"/>
                  </a:lnTo>
                  <a:lnTo>
                    <a:pt x="345" y="1893"/>
                  </a:lnTo>
                  <a:lnTo>
                    <a:pt x="349" y="1895"/>
                  </a:lnTo>
                  <a:lnTo>
                    <a:pt x="335" y="1889"/>
                  </a:lnTo>
                  <a:lnTo>
                    <a:pt x="323" y="1884"/>
                  </a:lnTo>
                  <a:lnTo>
                    <a:pt x="310" y="1878"/>
                  </a:lnTo>
                  <a:lnTo>
                    <a:pt x="298" y="1874"/>
                  </a:lnTo>
                  <a:lnTo>
                    <a:pt x="286" y="1868"/>
                  </a:lnTo>
                  <a:lnTo>
                    <a:pt x="273" y="1864"/>
                  </a:lnTo>
                  <a:lnTo>
                    <a:pt x="261" y="1860"/>
                  </a:lnTo>
                  <a:lnTo>
                    <a:pt x="248" y="1856"/>
                  </a:lnTo>
                  <a:close/>
                  <a:moveTo>
                    <a:pt x="367" y="1900"/>
                  </a:moveTo>
                  <a:lnTo>
                    <a:pt x="380" y="1904"/>
                  </a:lnTo>
                  <a:lnTo>
                    <a:pt x="396" y="1911"/>
                  </a:lnTo>
                  <a:lnTo>
                    <a:pt x="411" y="1915"/>
                  </a:lnTo>
                  <a:lnTo>
                    <a:pt x="426" y="1922"/>
                  </a:lnTo>
                  <a:lnTo>
                    <a:pt x="441" y="1928"/>
                  </a:lnTo>
                  <a:lnTo>
                    <a:pt x="456" y="1933"/>
                  </a:lnTo>
                  <a:lnTo>
                    <a:pt x="473" y="1939"/>
                  </a:lnTo>
                  <a:lnTo>
                    <a:pt x="489" y="1945"/>
                  </a:lnTo>
                  <a:lnTo>
                    <a:pt x="478" y="1943"/>
                  </a:lnTo>
                  <a:lnTo>
                    <a:pt x="464" y="1939"/>
                  </a:lnTo>
                  <a:lnTo>
                    <a:pt x="446" y="1932"/>
                  </a:lnTo>
                  <a:lnTo>
                    <a:pt x="429" y="1926"/>
                  </a:lnTo>
                  <a:lnTo>
                    <a:pt x="411" y="1918"/>
                  </a:lnTo>
                  <a:lnTo>
                    <a:pt x="396" y="1911"/>
                  </a:lnTo>
                  <a:lnTo>
                    <a:pt x="385" y="1907"/>
                  </a:lnTo>
                  <a:lnTo>
                    <a:pt x="380" y="1907"/>
                  </a:lnTo>
                  <a:lnTo>
                    <a:pt x="375" y="1904"/>
                  </a:lnTo>
                  <a:lnTo>
                    <a:pt x="367" y="1900"/>
                  </a:lnTo>
                  <a:close/>
                  <a:moveTo>
                    <a:pt x="189" y="1710"/>
                  </a:moveTo>
                  <a:lnTo>
                    <a:pt x="184" y="1706"/>
                  </a:lnTo>
                  <a:lnTo>
                    <a:pt x="177" y="1702"/>
                  </a:lnTo>
                  <a:lnTo>
                    <a:pt x="170" y="1698"/>
                  </a:lnTo>
                  <a:lnTo>
                    <a:pt x="163" y="1697"/>
                  </a:lnTo>
                  <a:lnTo>
                    <a:pt x="149" y="1693"/>
                  </a:lnTo>
                  <a:lnTo>
                    <a:pt x="145" y="1694"/>
                  </a:lnTo>
                  <a:lnTo>
                    <a:pt x="141" y="1693"/>
                  </a:lnTo>
                  <a:lnTo>
                    <a:pt x="132" y="1688"/>
                  </a:lnTo>
                  <a:lnTo>
                    <a:pt x="123" y="1684"/>
                  </a:lnTo>
                  <a:lnTo>
                    <a:pt x="116" y="1682"/>
                  </a:lnTo>
                  <a:lnTo>
                    <a:pt x="108" y="1677"/>
                  </a:lnTo>
                  <a:lnTo>
                    <a:pt x="100" y="1675"/>
                  </a:lnTo>
                  <a:lnTo>
                    <a:pt x="99" y="1675"/>
                  </a:lnTo>
                  <a:lnTo>
                    <a:pt x="99" y="1676"/>
                  </a:lnTo>
                  <a:lnTo>
                    <a:pt x="110" y="1680"/>
                  </a:lnTo>
                  <a:lnTo>
                    <a:pt x="121" y="1684"/>
                  </a:lnTo>
                  <a:lnTo>
                    <a:pt x="132" y="1688"/>
                  </a:lnTo>
                  <a:lnTo>
                    <a:pt x="144" y="1693"/>
                  </a:lnTo>
                  <a:lnTo>
                    <a:pt x="155" y="1697"/>
                  </a:lnTo>
                  <a:lnTo>
                    <a:pt x="166" y="1701"/>
                  </a:lnTo>
                  <a:lnTo>
                    <a:pt x="177" y="1705"/>
                  </a:lnTo>
                  <a:lnTo>
                    <a:pt x="189" y="1710"/>
                  </a:lnTo>
                  <a:close/>
                  <a:moveTo>
                    <a:pt x="0" y="1764"/>
                  </a:moveTo>
                  <a:lnTo>
                    <a:pt x="8" y="1767"/>
                  </a:lnTo>
                  <a:lnTo>
                    <a:pt x="17" y="1770"/>
                  </a:lnTo>
                  <a:lnTo>
                    <a:pt x="26" y="1772"/>
                  </a:lnTo>
                  <a:lnTo>
                    <a:pt x="34" y="1776"/>
                  </a:lnTo>
                  <a:lnTo>
                    <a:pt x="24" y="1772"/>
                  </a:lnTo>
                  <a:lnTo>
                    <a:pt x="16" y="1768"/>
                  </a:lnTo>
                  <a:lnTo>
                    <a:pt x="8" y="1765"/>
                  </a:lnTo>
                  <a:lnTo>
                    <a:pt x="0" y="1764"/>
                  </a:lnTo>
                  <a:close/>
                  <a:moveTo>
                    <a:pt x="138" y="1815"/>
                  </a:moveTo>
                  <a:lnTo>
                    <a:pt x="145" y="1818"/>
                  </a:lnTo>
                  <a:lnTo>
                    <a:pt x="154" y="1822"/>
                  </a:lnTo>
                  <a:lnTo>
                    <a:pt x="160" y="1823"/>
                  </a:lnTo>
                  <a:lnTo>
                    <a:pt x="169" y="1826"/>
                  </a:lnTo>
                  <a:lnTo>
                    <a:pt x="160" y="1822"/>
                  </a:lnTo>
                  <a:lnTo>
                    <a:pt x="152" y="1820"/>
                  </a:lnTo>
                  <a:lnTo>
                    <a:pt x="144" y="1816"/>
                  </a:lnTo>
                  <a:lnTo>
                    <a:pt x="138" y="1815"/>
                  </a:lnTo>
                  <a:close/>
                  <a:moveTo>
                    <a:pt x="193" y="1815"/>
                  </a:moveTo>
                  <a:lnTo>
                    <a:pt x="173" y="1807"/>
                  </a:lnTo>
                  <a:lnTo>
                    <a:pt x="152" y="1798"/>
                  </a:lnTo>
                  <a:lnTo>
                    <a:pt x="132" y="1790"/>
                  </a:lnTo>
                  <a:lnTo>
                    <a:pt x="111" y="1783"/>
                  </a:lnTo>
                  <a:lnTo>
                    <a:pt x="90" y="1775"/>
                  </a:lnTo>
                  <a:lnTo>
                    <a:pt x="70" y="1767"/>
                  </a:lnTo>
                  <a:lnTo>
                    <a:pt x="49" y="1759"/>
                  </a:lnTo>
                  <a:lnTo>
                    <a:pt x="28" y="1752"/>
                  </a:lnTo>
                  <a:lnTo>
                    <a:pt x="33" y="1743"/>
                  </a:lnTo>
                  <a:lnTo>
                    <a:pt x="37" y="1735"/>
                  </a:lnTo>
                  <a:lnTo>
                    <a:pt x="42" y="1727"/>
                  </a:lnTo>
                  <a:lnTo>
                    <a:pt x="48" y="1720"/>
                  </a:lnTo>
                  <a:lnTo>
                    <a:pt x="52" y="1712"/>
                  </a:lnTo>
                  <a:lnTo>
                    <a:pt x="57" y="1704"/>
                  </a:lnTo>
                  <a:lnTo>
                    <a:pt x="63" y="1695"/>
                  </a:lnTo>
                  <a:lnTo>
                    <a:pt x="70" y="1687"/>
                  </a:lnTo>
                  <a:lnTo>
                    <a:pt x="85" y="1691"/>
                  </a:lnTo>
                  <a:lnTo>
                    <a:pt x="100" y="1698"/>
                  </a:lnTo>
                  <a:lnTo>
                    <a:pt x="115" y="1704"/>
                  </a:lnTo>
                  <a:lnTo>
                    <a:pt x="132" y="1710"/>
                  </a:lnTo>
                  <a:lnTo>
                    <a:pt x="147" y="1716"/>
                  </a:lnTo>
                  <a:lnTo>
                    <a:pt x="163" y="1723"/>
                  </a:lnTo>
                  <a:lnTo>
                    <a:pt x="178" y="1728"/>
                  </a:lnTo>
                  <a:lnTo>
                    <a:pt x="195" y="1735"/>
                  </a:lnTo>
                  <a:lnTo>
                    <a:pt x="195" y="1743"/>
                  </a:lnTo>
                  <a:lnTo>
                    <a:pt x="195" y="1754"/>
                  </a:lnTo>
                  <a:lnTo>
                    <a:pt x="195" y="1764"/>
                  </a:lnTo>
                  <a:lnTo>
                    <a:pt x="196" y="1776"/>
                  </a:lnTo>
                  <a:lnTo>
                    <a:pt x="195" y="1786"/>
                  </a:lnTo>
                  <a:lnTo>
                    <a:pt x="195" y="1796"/>
                  </a:lnTo>
                  <a:lnTo>
                    <a:pt x="193" y="1805"/>
                  </a:lnTo>
                  <a:lnTo>
                    <a:pt x="193" y="1815"/>
                  </a:lnTo>
                  <a:close/>
                  <a:moveTo>
                    <a:pt x="856" y="2124"/>
                  </a:moveTo>
                  <a:lnTo>
                    <a:pt x="848" y="2120"/>
                  </a:lnTo>
                  <a:lnTo>
                    <a:pt x="842" y="2119"/>
                  </a:lnTo>
                  <a:lnTo>
                    <a:pt x="838" y="2117"/>
                  </a:lnTo>
                  <a:lnTo>
                    <a:pt x="837" y="2117"/>
                  </a:lnTo>
                  <a:lnTo>
                    <a:pt x="831" y="2113"/>
                  </a:lnTo>
                  <a:lnTo>
                    <a:pt x="822" y="2110"/>
                  </a:lnTo>
                  <a:lnTo>
                    <a:pt x="807" y="2105"/>
                  </a:lnTo>
                  <a:lnTo>
                    <a:pt x="792" y="2099"/>
                  </a:lnTo>
                  <a:lnTo>
                    <a:pt x="775" y="2093"/>
                  </a:lnTo>
                  <a:lnTo>
                    <a:pt x="761" y="2088"/>
                  </a:lnTo>
                  <a:lnTo>
                    <a:pt x="752" y="2084"/>
                  </a:lnTo>
                  <a:lnTo>
                    <a:pt x="749" y="2086"/>
                  </a:lnTo>
                  <a:lnTo>
                    <a:pt x="745" y="2083"/>
                  </a:lnTo>
                  <a:lnTo>
                    <a:pt x="738" y="2079"/>
                  </a:lnTo>
                  <a:lnTo>
                    <a:pt x="727" y="2073"/>
                  </a:lnTo>
                  <a:lnTo>
                    <a:pt x="716" y="2068"/>
                  </a:lnTo>
                  <a:lnTo>
                    <a:pt x="702" y="2061"/>
                  </a:lnTo>
                  <a:lnTo>
                    <a:pt x="691" y="2057"/>
                  </a:lnTo>
                  <a:lnTo>
                    <a:pt x="683" y="2054"/>
                  </a:lnTo>
                  <a:lnTo>
                    <a:pt x="679" y="2057"/>
                  </a:lnTo>
                  <a:lnTo>
                    <a:pt x="676" y="2061"/>
                  </a:lnTo>
                  <a:lnTo>
                    <a:pt x="675" y="2071"/>
                  </a:lnTo>
                  <a:lnTo>
                    <a:pt x="673" y="2082"/>
                  </a:lnTo>
                  <a:lnTo>
                    <a:pt x="672" y="2095"/>
                  </a:lnTo>
                  <a:lnTo>
                    <a:pt x="691" y="2102"/>
                  </a:lnTo>
                  <a:lnTo>
                    <a:pt x="712" y="2109"/>
                  </a:lnTo>
                  <a:lnTo>
                    <a:pt x="732" y="2117"/>
                  </a:lnTo>
                  <a:lnTo>
                    <a:pt x="753" y="2126"/>
                  </a:lnTo>
                  <a:lnTo>
                    <a:pt x="774" y="2132"/>
                  </a:lnTo>
                  <a:lnTo>
                    <a:pt x="794" y="2139"/>
                  </a:lnTo>
                  <a:lnTo>
                    <a:pt x="815" y="2148"/>
                  </a:lnTo>
                  <a:lnTo>
                    <a:pt x="836" y="2156"/>
                  </a:lnTo>
                  <a:lnTo>
                    <a:pt x="840" y="2148"/>
                  </a:lnTo>
                  <a:lnTo>
                    <a:pt x="845" y="2139"/>
                  </a:lnTo>
                  <a:lnTo>
                    <a:pt x="851" y="2131"/>
                  </a:lnTo>
                  <a:lnTo>
                    <a:pt x="856" y="2124"/>
                  </a:lnTo>
                  <a:close/>
                  <a:moveTo>
                    <a:pt x="647" y="2047"/>
                  </a:moveTo>
                  <a:lnTo>
                    <a:pt x="639" y="2042"/>
                  </a:lnTo>
                  <a:lnTo>
                    <a:pt x="628" y="2036"/>
                  </a:lnTo>
                  <a:lnTo>
                    <a:pt x="613" y="2029"/>
                  </a:lnTo>
                  <a:lnTo>
                    <a:pt x="598" y="2025"/>
                  </a:lnTo>
                  <a:lnTo>
                    <a:pt x="581" y="2018"/>
                  </a:lnTo>
                  <a:lnTo>
                    <a:pt x="569" y="2014"/>
                  </a:lnTo>
                  <a:lnTo>
                    <a:pt x="559" y="2011"/>
                  </a:lnTo>
                  <a:lnTo>
                    <a:pt x="556" y="2011"/>
                  </a:lnTo>
                  <a:lnTo>
                    <a:pt x="550" y="2009"/>
                  </a:lnTo>
                  <a:lnTo>
                    <a:pt x="537" y="2003"/>
                  </a:lnTo>
                  <a:lnTo>
                    <a:pt x="518" y="1995"/>
                  </a:lnTo>
                  <a:lnTo>
                    <a:pt x="497" y="1988"/>
                  </a:lnTo>
                  <a:lnTo>
                    <a:pt x="477" y="1980"/>
                  </a:lnTo>
                  <a:lnTo>
                    <a:pt x="459" y="1973"/>
                  </a:lnTo>
                  <a:lnTo>
                    <a:pt x="446" y="1967"/>
                  </a:lnTo>
                  <a:lnTo>
                    <a:pt x="444" y="1967"/>
                  </a:lnTo>
                  <a:lnTo>
                    <a:pt x="441" y="1966"/>
                  </a:lnTo>
                  <a:lnTo>
                    <a:pt x="434" y="1963"/>
                  </a:lnTo>
                  <a:lnTo>
                    <a:pt x="423" y="1958"/>
                  </a:lnTo>
                  <a:lnTo>
                    <a:pt x="412" y="1952"/>
                  </a:lnTo>
                  <a:lnTo>
                    <a:pt x="398" y="1945"/>
                  </a:lnTo>
                  <a:lnTo>
                    <a:pt x="387" y="1941"/>
                  </a:lnTo>
                  <a:lnTo>
                    <a:pt x="379" y="1939"/>
                  </a:lnTo>
                  <a:lnTo>
                    <a:pt x="375" y="1941"/>
                  </a:lnTo>
                  <a:lnTo>
                    <a:pt x="371" y="1945"/>
                  </a:lnTo>
                  <a:lnTo>
                    <a:pt x="371" y="1955"/>
                  </a:lnTo>
                  <a:lnTo>
                    <a:pt x="369" y="1966"/>
                  </a:lnTo>
                  <a:lnTo>
                    <a:pt x="369" y="1981"/>
                  </a:lnTo>
                  <a:lnTo>
                    <a:pt x="404" y="1994"/>
                  </a:lnTo>
                  <a:lnTo>
                    <a:pt x="440" y="2007"/>
                  </a:lnTo>
                  <a:lnTo>
                    <a:pt x="475" y="2021"/>
                  </a:lnTo>
                  <a:lnTo>
                    <a:pt x="511" y="2035"/>
                  </a:lnTo>
                  <a:lnTo>
                    <a:pt x="547" y="2047"/>
                  </a:lnTo>
                  <a:lnTo>
                    <a:pt x="583" y="2062"/>
                  </a:lnTo>
                  <a:lnTo>
                    <a:pt x="618" y="2075"/>
                  </a:lnTo>
                  <a:lnTo>
                    <a:pt x="655" y="2090"/>
                  </a:lnTo>
                  <a:lnTo>
                    <a:pt x="654" y="2082"/>
                  </a:lnTo>
                  <a:lnTo>
                    <a:pt x="654" y="2073"/>
                  </a:lnTo>
                  <a:lnTo>
                    <a:pt x="653" y="2066"/>
                  </a:lnTo>
                  <a:lnTo>
                    <a:pt x="653" y="2062"/>
                  </a:lnTo>
                  <a:lnTo>
                    <a:pt x="650" y="2051"/>
                  </a:lnTo>
                  <a:lnTo>
                    <a:pt x="647" y="2047"/>
                  </a:lnTo>
                  <a:close/>
                  <a:moveTo>
                    <a:pt x="345" y="1932"/>
                  </a:moveTo>
                  <a:lnTo>
                    <a:pt x="338" y="1926"/>
                  </a:lnTo>
                  <a:lnTo>
                    <a:pt x="330" y="1922"/>
                  </a:lnTo>
                  <a:lnTo>
                    <a:pt x="317" y="1917"/>
                  </a:lnTo>
                  <a:lnTo>
                    <a:pt x="306" y="1912"/>
                  </a:lnTo>
                  <a:lnTo>
                    <a:pt x="294" y="1908"/>
                  </a:lnTo>
                  <a:lnTo>
                    <a:pt x="286" y="1906"/>
                  </a:lnTo>
                  <a:lnTo>
                    <a:pt x="279" y="1903"/>
                  </a:lnTo>
                  <a:lnTo>
                    <a:pt x="276" y="1904"/>
                  </a:lnTo>
                  <a:lnTo>
                    <a:pt x="269" y="1901"/>
                  </a:lnTo>
                  <a:lnTo>
                    <a:pt x="253" y="1896"/>
                  </a:lnTo>
                  <a:lnTo>
                    <a:pt x="231" y="1885"/>
                  </a:lnTo>
                  <a:lnTo>
                    <a:pt x="204" y="1875"/>
                  </a:lnTo>
                  <a:lnTo>
                    <a:pt x="178" y="1864"/>
                  </a:lnTo>
                  <a:lnTo>
                    <a:pt x="156" y="1856"/>
                  </a:lnTo>
                  <a:lnTo>
                    <a:pt x="141" y="1851"/>
                  </a:lnTo>
                  <a:lnTo>
                    <a:pt x="138" y="1851"/>
                  </a:lnTo>
                  <a:lnTo>
                    <a:pt x="136" y="1849"/>
                  </a:lnTo>
                  <a:lnTo>
                    <a:pt x="129" y="1846"/>
                  </a:lnTo>
                  <a:lnTo>
                    <a:pt x="118" y="1841"/>
                  </a:lnTo>
                  <a:lnTo>
                    <a:pt x="107" y="1837"/>
                  </a:lnTo>
                  <a:lnTo>
                    <a:pt x="93" y="1830"/>
                  </a:lnTo>
                  <a:lnTo>
                    <a:pt x="82" y="1826"/>
                  </a:lnTo>
                  <a:lnTo>
                    <a:pt x="74" y="1824"/>
                  </a:lnTo>
                  <a:lnTo>
                    <a:pt x="70" y="1827"/>
                  </a:lnTo>
                  <a:lnTo>
                    <a:pt x="67" y="1831"/>
                  </a:lnTo>
                  <a:lnTo>
                    <a:pt x="67" y="1841"/>
                  </a:lnTo>
                  <a:lnTo>
                    <a:pt x="66" y="1853"/>
                  </a:lnTo>
                  <a:lnTo>
                    <a:pt x="66" y="1867"/>
                  </a:lnTo>
                  <a:lnTo>
                    <a:pt x="100" y="1879"/>
                  </a:lnTo>
                  <a:lnTo>
                    <a:pt x="136" y="1893"/>
                  </a:lnTo>
                  <a:lnTo>
                    <a:pt x="171" y="1907"/>
                  </a:lnTo>
                  <a:lnTo>
                    <a:pt x="207" y="1921"/>
                  </a:lnTo>
                  <a:lnTo>
                    <a:pt x="242" y="1934"/>
                  </a:lnTo>
                  <a:lnTo>
                    <a:pt x="279" y="1948"/>
                  </a:lnTo>
                  <a:lnTo>
                    <a:pt x="313" y="1962"/>
                  </a:lnTo>
                  <a:lnTo>
                    <a:pt x="350" y="1976"/>
                  </a:lnTo>
                  <a:lnTo>
                    <a:pt x="349" y="1967"/>
                  </a:lnTo>
                  <a:lnTo>
                    <a:pt x="349" y="1959"/>
                  </a:lnTo>
                  <a:lnTo>
                    <a:pt x="349" y="1952"/>
                  </a:lnTo>
                  <a:lnTo>
                    <a:pt x="349" y="1947"/>
                  </a:lnTo>
                  <a:lnTo>
                    <a:pt x="346" y="1936"/>
                  </a:lnTo>
                  <a:lnTo>
                    <a:pt x="345" y="1932"/>
                  </a:lnTo>
                  <a:close/>
                  <a:moveTo>
                    <a:pt x="1667" y="121"/>
                  </a:moveTo>
                  <a:lnTo>
                    <a:pt x="1655" y="116"/>
                  </a:lnTo>
                  <a:lnTo>
                    <a:pt x="1644" y="112"/>
                  </a:lnTo>
                  <a:lnTo>
                    <a:pt x="1632" y="106"/>
                  </a:lnTo>
                  <a:lnTo>
                    <a:pt x="1621" y="102"/>
                  </a:lnTo>
                  <a:lnTo>
                    <a:pt x="1608" y="97"/>
                  </a:lnTo>
                  <a:lnTo>
                    <a:pt x="1597" y="93"/>
                  </a:lnTo>
                  <a:lnTo>
                    <a:pt x="1586" y="88"/>
                  </a:lnTo>
                  <a:lnTo>
                    <a:pt x="1575" y="84"/>
                  </a:lnTo>
                  <a:lnTo>
                    <a:pt x="1579" y="76"/>
                  </a:lnTo>
                  <a:lnTo>
                    <a:pt x="1584" y="68"/>
                  </a:lnTo>
                  <a:lnTo>
                    <a:pt x="1589" y="60"/>
                  </a:lnTo>
                  <a:lnTo>
                    <a:pt x="1595" y="51"/>
                  </a:lnTo>
                  <a:lnTo>
                    <a:pt x="1599" y="43"/>
                  </a:lnTo>
                  <a:lnTo>
                    <a:pt x="1604" y="35"/>
                  </a:lnTo>
                  <a:lnTo>
                    <a:pt x="1610" y="27"/>
                  </a:lnTo>
                  <a:lnTo>
                    <a:pt x="1615" y="20"/>
                  </a:lnTo>
                  <a:lnTo>
                    <a:pt x="1626" y="24"/>
                  </a:lnTo>
                  <a:lnTo>
                    <a:pt x="1637" y="28"/>
                  </a:lnTo>
                  <a:lnTo>
                    <a:pt x="1648" y="32"/>
                  </a:lnTo>
                  <a:lnTo>
                    <a:pt x="1661" y="38"/>
                  </a:lnTo>
                  <a:lnTo>
                    <a:pt x="1672" y="42"/>
                  </a:lnTo>
                  <a:lnTo>
                    <a:pt x="1684" y="46"/>
                  </a:lnTo>
                  <a:lnTo>
                    <a:pt x="1695" y="50"/>
                  </a:lnTo>
                  <a:lnTo>
                    <a:pt x="1707" y="55"/>
                  </a:lnTo>
                  <a:lnTo>
                    <a:pt x="1702" y="64"/>
                  </a:lnTo>
                  <a:lnTo>
                    <a:pt x="1696" y="72"/>
                  </a:lnTo>
                  <a:lnTo>
                    <a:pt x="1691" y="80"/>
                  </a:lnTo>
                  <a:lnTo>
                    <a:pt x="1687" y="88"/>
                  </a:lnTo>
                  <a:lnTo>
                    <a:pt x="1681" y="97"/>
                  </a:lnTo>
                  <a:lnTo>
                    <a:pt x="1677" y="105"/>
                  </a:lnTo>
                  <a:lnTo>
                    <a:pt x="1672" y="113"/>
                  </a:lnTo>
                  <a:lnTo>
                    <a:pt x="1667" y="121"/>
                  </a:lnTo>
                  <a:close/>
                  <a:moveTo>
                    <a:pt x="1194" y="1121"/>
                  </a:moveTo>
                  <a:lnTo>
                    <a:pt x="1417" y="1103"/>
                  </a:lnTo>
                  <a:lnTo>
                    <a:pt x="1643" y="1086"/>
                  </a:lnTo>
                  <a:lnTo>
                    <a:pt x="1865" y="1070"/>
                  </a:lnTo>
                  <a:lnTo>
                    <a:pt x="2091" y="1053"/>
                  </a:lnTo>
                  <a:lnTo>
                    <a:pt x="2315" y="1035"/>
                  </a:lnTo>
                  <a:lnTo>
                    <a:pt x="2539" y="1019"/>
                  </a:lnTo>
                  <a:lnTo>
                    <a:pt x="2763" y="1003"/>
                  </a:lnTo>
                  <a:lnTo>
                    <a:pt x="2989" y="986"/>
                  </a:lnTo>
                  <a:lnTo>
                    <a:pt x="2983" y="975"/>
                  </a:lnTo>
                  <a:lnTo>
                    <a:pt x="2978" y="965"/>
                  </a:lnTo>
                  <a:lnTo>
                    <a:pt x="2754" y="982"/>
                  </a:lnTo>
                  <a:lnTo>
                    <a:pt x="2531" y="998"/>
                  </a:lnTo>
                  <a:lnTo>
                    <a:pt x="2307" y="1015"/>
                  </a:lnTo>
                  <a:lnTo>
                    <a:pt x="2084" y="1031"/>
                  </a:lnTo>
                  <a:lnTo>
                    <a:pt x="1860" y="1048"/>
                  </a:lnTo>
                  <a:lnTo>
                    <a:pt x="1637" y="1066"/>
                  </a:lnTo>
                  <a:lnTo>
                    <a:pt x="1413" y="1082"/>
                  </a:lnTo>
                  <a:lnTo>
                    <a:pt x="1190" y="1100"/>
                  </a:lnTo>
                  <a:lnTo>
                    <a:pt x="1190" y="1110"/>
                  </a:lnTo>
                  <a:lnTo>
                    <a:pt x="1194" y="1121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29" name="Freeform 58"/>
            <p:cNvSpPr>
              <a:spLocks/>
            </p:cNvSpPr>
            <p:nvPr/>
          </p:nvSpPr>
          <p:spPr bwMode="auto">
            <a:xfrm>
              <a:off x="-828" y="3994"/>
              <a:ext cx="1923" cy="166"/>
            </a:xfrm>
            <a:custGeom>
              <a:avLst/>
              <a:gdLst>
                <a:gd name="T0" fmla="*/ 5 w 1923"/>
                <a:gd name="T1" fmla="*/ 166 h 166"/>
                <a:gd name="T2" fmla="*/ 244 w 1923"/>
                <a:gd name="T3" fmla="*/ 147 h 166"/>
                <a:gd name="T4" fmla="*/ 483 w 1923"/>
                <a:gd name="T5" fmla="*/ 129 h 166"/>
                <a:gd name="T6" fmla="*/ 722 w 1923"/>
                <a:gd name="T7" fmla="*/ 111 h 166"/>
                <a:gd name="T8" fmla="*/ 963 w 1923"/>
                <a:gd name="T9" fmla="*/ 93 h 166"/>
                <a:gd name="T10" fmla="*/ 1202 w 1923"/>
                <a:gd name="T11" fmla="*/ 74 h 166"/>
                <a:gd name="T12" fmla="*/ 1441 w 1923"/>
                <a:gd name="T13" fmla="*/ 57 h 166"/>
                <a:gd name="T14" fmla="*/ 1682 w 1923"/>
                <a:gd name="T15" fmla="*/ 38 h 166"/>
                <a:gd name="T16" fmla="*/ 1923 w 1923"/>
                <a:gd name="T17" fmla="*/ 22 h 166"/>
                <a:gd name="T18" fmla="*/ 1917 w 1923"/>
                <a:gd name="T19" fmla="*/ 11 h 166"/>
                <a:gd name="T20" fmla="*/ 1912 w 1923"/>
                <a:gd name="T21" fmla="*/ 0 h 166"/>
                <a:gd name="T22" fmla="*/ 1672 w 1923"/>
                <a:gd name="T23" fmla="*/ 16 h 166"/>
                <a:gd name="T24" fmla="*/ 1433 w 1923"/>
                <a:gd name="T25" fmla="*/ 35 h 166"/>
                <a:gd name="T26" fmla="*/ 1194 w 1923"/>
                <a:gd name="T27" fmla="*/ 52 h 166"/>
                <a:gd name="T28" fmla="*/ 956 w 1923"/>
                <a:gd name="T29" fmla="*/ 71 h 166"/>
                <a:gd name="T30" fmla="*/ 717 w 1923"/>
                <a:gd name="T31" fmla="*/ 89 h 166"/>
                <a:gd name="T32" fmla="*/ 478 w 1923"/>
                <a:gd name="T33" fmla="*/ 108 h 166"/>
                <a:gd name="T34" fmla="*/ 238 w 1923"/>
                <a:gd name="T35" fmla="*/ 126 h 166"/>
                <a:gd name="T36" fmla="*/ 0 w 1923"/>
                <a:gd name="T37" fmla="*/ 145 h 166"/>
                <a:gd name="T38" fmla="*/ 2 w 1923"/>
                <a:gd name="T39" fmla="*/ 155 h 166"/>
                <a:gd name="T40" fmla="*/ 5 w 1923"/>
                <a:gd name="T41" fmla="*/ 166 h 1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923"/>
                <a:gd name="T64" fmla="*/ 0 h 166"/>
                <a:gd name="T65" fmla="*/ 1923 w 1923"/>
                <a:gd name="T66" fmla="*/ 166 h 16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923" h="166">
                  <a:moveTo>
                    <a:pt x="5" y="166"/>
                  </a:moveTo>
                  <a:lnTo>
                    <a:pt x="244" y="147"/>
                  </a:lnTo>
                  <a:lnTo>
                    <a:pt x="483" y="129"/>
                  </a:lnTo>
                  <a:lnTo>
                    <a:pt x="722" y="111"/>
                  </a:lnTo>
                  <a:lnTo>
                    <a:pt x="963" y="93"/>
                  </a:lnTo>
                  <a:lnTo>
                    <a:pt x="1202" y="74"/>
                  </a:lnTo>
                  <a:lnTo>
                    <a:pt x="1441" y="57"/>
                  </a:lnTo>
                  <a:lnTo>
                    <a:pt x="1682" y="38"/>
                  </a:lnTo>
                  <a:lnTo>
                    <a:pt x="1923" y="22"/>
                  </a:lnTo>
                  <a:lnTo>
                    <a:pt x="1917" y="11"/>
                  </a:lnTo>
                  <a:lnTo>
                    <a:pt x="1912" y="0"/>
                  </a:lnTo>
                  <a:lnTo>
                    <a:pt x="1672" y="16"/>
                  </a:lnTo>
                  <a:lnTo>
                    <a:pt x="1433" y="35"/>
                  </a:lnTo>
                  <a:lnTo>
                    <a:pt x="1194" y="52"/>
                  </a:lnTo>
                  <a:lnTo>
                    <a:pt x="956" y="71"/>
                  </a:lnTo>
                  <a:lnTo>
                    <a:pt x="717" y="89"/>
                  </a:lnTo>
                  <a:lnTo>
                    <a:pt x="478" y="108"/>
                  </a:lnTo>
                  <a:lnTo>
                    <a:pt x="238" y="126"/>
                  </a:lnTo>
                  <a:lnTo>
                    <a:pt x="0" y="145"/>
                  </a:lnTo>
                  <a:lnTo>
                    <a:pt x="2" y="155"/>
                  </a:lnTo>
                  <a:lnTo>
                    <a:pt x="5" y="166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30" name="Freeform 59"/>
            <p:cNvSpPr>
              <a:spLocks/>
            </p:cNvSpPr>
            <p:nvPr/>
          </p:nvSpPr>
          <p:spPr bwMode="auto">
            <a:xfrm>
              <a:off x="-866" y="4072"/>
              <a:ext cx="2045" cy="177"/>
            </a:xfrm>
            <a:custGeom>
              <a:avLst/>
              <a:gdLst>
                <a:gd name="T0" fmla="*/ 3 w 2045"/>
                <a:gd name="T1" fmla="*/ 177 h 177"/>
                <a:gd name="T2" fmla="*/ 257 w 2045"/>
                <a:gd name="T3" fmla="*/ 157 h 177"/>
                <a:gd name="T4" fmla="*/ 513 w 2045"/>
                <a:gd name="T5" fmla="*/ 138 h 177"/>
                <a:gd name="T6" fmla="*/ 767 w 2045"/>
                <a:gd name="T7" fmla="*/ 118 h 177"/>
                <a:gd name="T8" fmla="*/ 1023 w 2045"/>
                <a:gd name="T9" fmla="*/ 99 h 177"/>
                <a:gd name="T10" fmla="*/ 1277 w 2045"/>
                <a:gd name="T11" fmla="*/ 80 h 177"/>
                <a:gd name="T12" fmla="*/ 1533 w 2045"/>
                <a:gd name="T13" fmla="*/ 61 h 177"/>
                <a:gd name="T14" fmla="*/ 1789 w 2045"/>
                <a:gd name="T15" fmla="*/ 41 h 177"/>
                <a:gd name="T16" fmla="*/ 2045 w 2045"/>
                <a:gd name="T17" fmla="*/ 23 h 177"/>
                <a:gd name="T18" fmla="*/ 2038 w 2045"/>
                <a:gd name="T19" fmla="*/ 11 h 177"/>
                <a:gd name="T20" fmla="*/ 2031 w 2045"/>
                <a:gd name="T21" fmla="*/ 0 h 177"/>
                <a:gd name="T22" fmla="*/ 1776 w 2045"/>
                <a:gd name="T23" fmla="*/ 18 h 177"/>
                <a:gd name="T24" fmla="*/ 1522 w 2045"/>
                <a:gd name="T25" fmla="*/ 39 h 177"/>
                <a:gd name="T26" fmla="*/ 1268 w 2045"/>
                <a:gd name="T27" fmla="*/ 56 h 177"/>
                <a:gd name="T28" fmla="*/ 1015 w 2045"/>
                <a:gd name="T29" fmla="*/ 77 h 177"/>
                <a:gd name="T30" fmla="*/ 760 w 2045"/>
                <a:gd name="T31" fmla="*/ 95 h 177"/>
                <a:gd name="T32" fmla="*/ 507 w 2045"/>
                <a:gd name="T33" fmla="*/ 116 h 177"/>
                <a:gd name="T34" fmla="*/ 253 w 2045"/>
                <a:gd name="T35" fmla="*/ 133 h 177"/>
                <a:gd name="T36" fmla="*/ 0 w 2045"/>
                <a:gd name="T37" fmla="*/ 154 h 177"/>
                <a:gd name="T38" fmla="*/ 1 w 2045"/>
                <a:gd name="T39" fmla="*/ 165 h 177"/>
                <a:gd name="T40" fmla="*/ 3 w 2045"/>
                <a:gd name="T41" fmla="*/ 177 h 17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45"/>
                <a:gd name="T64" fmla="*/ 0 h 177"/>
                <a:gd name="T65" fmla="*/ 2045 w 2045"/>
                <a:gd name="T66" fmla="*/ 177 h 17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45" h="177">
                  <a:moveTo>
                    <a:pt x="3" y="177"/>
                  </a:moveTo>
                  <a:lnTo>
                    <a:pt x="257" y="157"/>
                  </a:lnTo>
                  <a:lnTo>
                    <a:pt x="513" y="138"/>
                  </a:lnTo>
                  <a:lnTo>
                    <a:pt x="767" y="118"/>
                  </a:lnTo>
                  <a:lnTo>
                    <a:pt x="1023" y="99"/>
                  </a:lnTo>
                  <a:lnTo>
                    <a:pt x="1277" y="80"/>
                  </a:lnTo>
                  <a:lnTo>
                    <a:pt x="1533" y="61"/>
                  </a:lnTo>
                  <a:lnTo>
                    <a:pt x="1789" y="41"/>
                  </a:lnTo>
                  <a:lnTo>
                    <a:pt x="2045" y="23"/>
                  </a:lnTo>
                  <a:lnTo>
                    <a:pt x="2038" y="11"/>
                  </a:lnTo>
                  <a:lnTo>
                    <a:pt x="2031" y="0"/>
                  </a:lnTo>
                  <a:lnTo>
                    <a:pt x="1776" y="18"/>
                  </a:lnTo>
                  <a:lnTo>
                    <a:pt x="1522" y="39"/>
                  </a:lnTo>
                  <a:lnTo>
                    <a:pt x="1268" y="56"/>
                  </a:lnTo>
                  <a:lnTo>
                    <a:pt x="1015" y="77"/>
                  </a:lnTo>
                  <a:lnTo>
                    <a:pt x="760" y="95"/>
                  </a:lnTo>
                  <a:lnTo>
                    <a:pt x="507" y="116"/>
                  </a:lnTo>
                  <a:lnTo>
                    <a:pt x="253" y="133"/>
                  </a:lnTo>
                  <a:lnTo>
                    <a:pt x="0" y="154"/>
                  </a:lnTo>
                  <a:lnTo>
                    <a:pt x="1" y="165"/>
                  </a:lnTo>
                  <a:lnTo>
                    <a:pt x="3" y="177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31" name="Freeform 60"/>
            <p:cNvSpPr>
              <a:spLocks/>
            </p:cNvSpPr>
            <p:nvPr/>
          </p:nvSpPr>
          <p:spPr bwMode="auto">
            <a:xfrm>
              <a:off x="-903" y="4152"/>
              <a:ext cx="2163" cy="184"/>
            </a:xfrm>
            <a:custGeom>
              <a:avLst/>
              <a:gdLst>
                <a:gd name="T0" fmla="*/ 1 w 2163"/>
                <a:gd name="T1" fmla="*/ 184 h 184"/>
                <a:gd name="T2" fmla="*/ 271 w 2163"/>
                <a:gd name="T3" fmla="*/ 163 h 184"/>
                <a:gd name="T4" fmla="*/ 542 w 2163"/>
                <a:gd name="T5" fmla="*/ 143 h 184"/>
                <a:gd name="T6" fmla="*/ 811 w 2163"/>
                <a:gd name="T7" fmla="*/ 122 h 184"/>
                <a:gd name="T8" fmla="*/ 1082 w 2163"/>
                <a:gd name="T9" fmla="*/ 103 h 184"/>
                <a:gd name="T10" fmla="*/ 1351 w 2163"/>
                <a:gd name="T11" fmla="*/ 82 h 184"/>
                <a:gd name="T12" fmla="*/ 1622 w 2163"/>
                <a:gd name="T13" fmla="*/ 63 h 184"/>
                <a:gd name="T14" fmla="*/ 1892 w 2163"/>
                <a:gd name="T15" fmla="*/ 42 h 184"/>
                <a:gd name="T16" fmla="*/ 2163 w 2163"/>
                <a:gd name="T17" fmla="*/ 23 h 184"/>
                <a:gd name="T18" fmla="*/ 2157 w 2163"/>
                <a:gd name="T19" fmla="*/ 11 h 184"/>
                <a:gd name="T20" fmla="*/ 2152 w 2163"/>
                <a:gd name="T21" fmla="*/ 0 h 184"/>
                <a:gd name="T22" fmla="*/ 1881 w 2163"/>
                <a:gd name="T23" fmla="*/ 19 h 184"/>
                <a:gd name="T24" fmla="*/ 1611 w 2163"/>
                <a:gd name="T25" fmla="*/ 40 h 184"/>
                <a:gd name="T26" fmla="*/ 1342 w 2163"/>
                <a:gd name="T27" fmla="*/ 60 h 184"/>
                <a:gd name="T28" fmla="*/ 1074 w 2163"/>
                <a:gd name="T29" fmla="*/ 81 h 184"/>
                <a:gd name="T30" fmla="*/ 804 w 2163"/>
                <a:gd name="T31" fmla="*/ 102 h 184"/>
                <a:gd name="T32" fmla="*/ 536 w 2163"/>
                <a:gd name="T33" fmla="*/ 122 h 184"/>
                <a:gd name="T34" fmla="*/ 268 w 2163"/>
                <a:gd name="T35" fmla="*/ 143 h 184"/>
                <a:gd name="T36" fmla="*/ 0 w 2163"/>
                <a:gd name="T37" fmla="*/ 163 h 184"/>
                <a:gd name="T38" fmla="*/ 0 w 2163"/>
                <a:gd name="T39" fmla="*/ 173 h 184"/>
                <a:gd name="T40" fmla="*/ 1 w 2163"/>
                <a:gd name="T41" fmla="*/ 184 h 1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163"/>
                <a:gd name="T64" fmla="*/ 0 h 184"/>
                <a:gd name="T65" fmla="*/ 2163 w 2163"/>
                <a:gd name="T66" fmla="*/ 184 h 1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163" h="184">
                  <a:moveTo>
                    <a:pt x="1" y="184"/>
                  </a:moveTo>
                  <a:lnTo>
                    <a:pt x="271" y="163"/>
                  </a:lnTo>
                  <a:lnTo>
                    <a:pt x="542" y="143"/>
                  </a:lnTo>
                  <a:lnTo>
                    <a:pt x="811" y="122"/>
                  </a:lnTo>
                  <a:lnTo>
                    <a:pt x="1082" y="103"/>
                  </a:lnTo>
                  <a:lnTo>
                    <a:pt x="1351" y="82"/>
                  </a:lnTo>
                  <a:lnTo>
                    <a:pt x="1622" y="63"/>
                  </a:lnTo>
                  <a:lnTo>
                    <a:pt x="1892" y="42"/>
                  </a:lnTo>
                  <a:lnTo>
                    <a:pt x="2163" y="23"/>
                  </a:lnTo>
                  <a:lnTo>
                    <a:pt x="2157" y="11"/>
                  </a:lnTo>
                  <a:lnTo>
                    <a:pt x="2152" y="0"/>
                  </a:lnTo>
                  <a:lnTo>
                    <a:pt x="1881" y="19"/>
                  </a:lnTo>
                  <a:lnTo>
                    <a:pt x="1611" y="40"/>
                  </a:lnTo>
                  <a:lnTo>
                    <a:pt x="1342" y="60"/>
                  </a:lnTo>
                  <a:lnTo>
                    <a:pt x="1074" y="81"/>
                  </a:lnTo>
                  <a:lnTo>
                    <a:pt x="804" y="102"/>
                  </a:lnTo>
                  <a:lnTo>
                    <a:pt x="536" y="122"/>
                  </a:lnTo>
                  <a:lnTo>
                    <a:pt x="268" y="143"/>
                  </a:lnTo>
                  <a:lnTo>
                    <a:pt x="0" y="163"/>
                  </a:lnTo>
                  <a:lnTo>
                    <a:pt x="0" y="173"/>
                  </a:lnTo>
                  <a:lnTo>
                    <a:pt x="1" y="184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32" name="Freeform 61"/>
            <p:cNvSpPr>
              <a:spLocks/>
            </p:cNvSpPr>
            <p:nvPr/>
          </p:nvSpPr>
          <p:spPr bwMode="auto">
            <a:xfrm>
              <a:off x="-943" y="4232"/>
              <a:ext cx="2287" cy="193"/>
            </a:xfrm>
            <a:custGeom>
              <a:avLst/>
              <a:gdLst>
                <a:gd name="T0" fmla="*/ 1 w 2287"/>
                <a:gd name="T1" fmla="*/ 193 h 193"/>
                <a:gd name="T2" fmla="*/ 286 w 2287"/>
                <a:gd name="T3" fmla="*/ 171 h 193"/>
                <a:gd name="T4" fmla="*/ 572 w 2287"/>
                <a:gd name="T5" fmla="*/ 149 h 193"/>
                <a:gd name="T6" fmla="*/ 857 w 2287"/>
                <a:gd name="T7" fmla="*/ 129 h 193"/>
                <a:gd name="T8" fmla="*/ 1143 w 2287"/>
                <a:gd name="T9" fmla="*/ 108 h 193"/>
                <a:gd name="T10" fmla="*/ 1427 w 2287"/>
                <a:gd name="T11" fmla="*/ 86 h 193"/>
                <a:gd name="T12" fmla="*/ 1713 w 2287"/>
                <a:gd name="T13" fmla="*/ 64 h 193"/>
                <a:gd name="T14" fmla="*/ 1999 w 2287"/>
                <a:gd name="T15" fmla="*/ 44 h 193"/>
                <a:gd name="T16" fmla="*/ 2287 w 2287"/>
                <a:gd name="T17" fmla="*/ 23 h 193"/>
                <a:gd name="T18" fmla="*/ 2280 w 2287"/>
                <a:gd name="T19" fmla="*/ 11 h 193"/>
                <a:gd name="T20" fmla="*/ 2273 w 2287"/>
                <a:gd name="T21" fmla="*/ 0 h 193"/>
                <a:gd name="T22" fmla="*/ 1988 w 2287"/>
                <a:gd name="T23" fmla="*/ 20 h 193"/>
                <a:gd name="T24" fmla="*/ 1704 w 2287"/>
                <a:gd name="T25" fmla="*/ 42 h 193"/>
                <a:gd name="T26" fmla="*/ 1419 w 2287"/>
                <a:gd name="T27" fmla="*/ 63 h 193"/>
                <a:gd name="T28" fmla="*/ 1136 w 2287"/>
                <a:gd name="T29" fmla="*/ 85 h 193"/>
                <a:gd name="T30" fmla="*/ 851 w 2287"/>
                <a:gd name="T31" fmla="*/ 105 h 193"/>
                <a:gd name="T32" fmla="*/ 568 w 2287"/>
                <a:gd name="T33" fmla="*/ 127 h 193"/>
                <a:gd name="T34" fmla="*/ 283 w 2287"/>
                <a:gd name="T35" fmla="*/ 149 h 193"/>
                <a:gd name="T36" fmla="*/ 0 w 2287"/>
                <a:gd name="T37" fmla="*/ 173 h 193"/>
                <a:gd name="T38" fmla="*/ 0 w 2287"/>
                <a:gd name="T39" fmla="*/ 182 h 193"/>
                <a:gd name="T40" fmla="*/ 1 w 2287"/>
                <a:gd name="T41" fmla="*/ 193 h 19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287"/>
                <a:gd name="T64" fmla="*/ 0 h 193"/>
                <a:gd name="T65" fmla="*/ 2287 w 2287"/>
                <a:gd name="T66" fmla="*/ 193 h 19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287" h="193">
                  <a:moveTo>
                    <a:pt x="1" y="193"/>
                  </a:moveTo>
                  <a:lnTo>
                    <a:pt x="286" y="171"/>
                  </a:lnTo>
                  <a:lnTo>
                    <a:pt x="572" y="149"/>
                  </a:lnTo>
                  <a:lnTo>
                    <a:pt x="857" y="129"/>
                  </a:lnTo>
                  <a:lnTo>
                    <a:pt x="1143" y="108"/>
                  </a:lnTo>
                  <a:lnTo>
                    <a:pt x="1427" y="86"/>
                  </a:lnTo>
                  <a:lnTo>
                    <a:pt x="1713" y="64"/>
                  </a:lnTo>
                  <a:lnTo>
                    <a:pt x="1999" y="44"/>
                  </a:lnTo>
                  <a:lnTo>
                    <a:pt x="2287" y="23"/>
                  </a:lnTo>
                  <a:lnTo>
                    <a:pt x="2280" y="11"/>
                  </a:lnTo>
                  <a:lnTo>
                    <a:pt x="2273" y="0"/>
                  </a:lnTo>
                  <a:lnTo>
                    <a:pt x="1988" y="20"/>
                  </a:lnTo>
                  <a:lnTo>
                    <a:pt x="1704" y="42"/>
                  </a:lnTo>
                  <a:lnTo>
                    <a:pt x="1419" y="63"/>
                  </a:lnTo>
                  <a:lnTo>
                    <a:pt x="1136" y="85"/>
                  </a:lnTo>
                  <a:lnTo>
                    <a:pt x="851" y="105"/>
                  </a:lnTo>
                  <a:lnTo>
                    <a:pt x="568" y="127"/>
                  </a:lnTo>
                  <a:lnTo>
                    <a:pt x="283" y="149"/>
                  </a:lnTo>
                  <a:lnTo>
                    <a:pt x="0" y="173"/>
                  </a:lnTo>
                  <a:lnTo>
                    <a:pt x="0" y="182"/>
                  </a:lnTo>
                  <a:lnTo>
                    <a:pt x="1" y="193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33" name="Freeform 62"/>
            <p:cNvSpPr>
              <a:spLocks/>
            </p:cNvSpPr>
            <p:nvPr/>
          </p:nvSpPr>
          <p:spPr bwMode="auto">
            <a:xfrm>
              <a:off x="-982" y="4311"/>
              <a:ext cx="2408" cy="204"/>
            </a:xfrm>
            <a:custGeom>
              <a:avLst/>
              <a:gdLst>
                <a:gd name="T0" fmla="*/ 3 w 2408"/>
                <a:gd name="T1" fmla="*/ 204 h 204"/>
                <a:gd name="T2" fmla="*/ 303 w 2408"/>
                <a:gd name="T3" fmla="*/ 180 h 204"/>
                <a:gd name="T4" fmla="*/ 604 w 2408"/>
                <a:gd name="T5" fmla="*/ 158 h 204"/>
                <a:gd name="T6" fmla="*/ 904 w 2408"/>
                <a:gd name="T7" fmla="*/ 135 h 204"/>
                <a:gd name="T8" fmla="*/ 1205 w 2408"/>
                <a:gd name="T9" fmla="*/ 113 h 204"/>
                <a:gd name="T10" fmla="*/ 1505 w 2408"/>
                <a:gd name="T11" fmla="*/ 90 h 204"/>
                <a:gd name="T12" fmla="*/ 1806 w 2408"/>
                <a:gd name="T13" fmla="*/ 68 h 204"/>
                <a:gd name="T14" fmla="*/ 2107 w 2408"/>
                <a:gd name="T15" fmla="*/ 44 h 204"/>
                <a:gd name="T16" fmla="*/ 2408 w 2408"/>
                <a:gd name="T17" fmla="*/ 24 h 204"/>
                <a:gd name="T18" fmla="*/ 2400 w 2408"/>
                <a:gd name="T19" fmla="*/ 11 h 204"/>
                <a:gd name="T20" fmla="*/ 2393 w 2408"/>
                <a:gd name="T21" fmla="*/ 0 h 204"/>
                <a:gd name="T22" fmla="*/ 2093 w 2408"/>
                <a:gd name="T23" fmla="*/ 22 h 204"/>
                <a:gd name="T24" fmla="*/ 1795 w 2408"/>
                <a:gd name="T25" fmla="*/ 44 h 204"/>
                <a:gd name="T26" fmla="*/ 1495 w 2408"/>
                <a:gd name="T27" fmla="*/ 66 h 204"/>
                <a:gd name="T28" fmla="*/ 1197 w 2408"/>
                <a:gd name="T29" fmla="*/ 90 h 204"/>
                <a:gd name="T30" fmla="*/ 897 w 2408"/>
                <a:gd name="T31" fmla="*/ 112 h 204"/>
                <a:gd name="T32" fmla="*/ 599 w 2408"/>
                <a:gd name="T33" fmla="*/ 135 h 204"/>
                <a:gd name="T34" fmla="*/ 299 w 2408"/>
                <a:gd name="T35" fmla="*/ 157 h 204"/>
                <a:gd name="T36" fmla="*/ 0 w 2408"/>
                <a:gd name="T37" fmla="*/ 180 h 204"/>
                <a:gd name="T38" fmla="*/ 0 w 2408"/>
                <a:gd name="T39" fmla="*/ 191 h 204"/>
                <a:gd name="T40" fmla="*/ 3 w 2408"/>
                <a:gd name="T41" fmla="*/ 204 h 2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08"/>
                <a:gd name="T64" fmla="*/ 0 h 204"/>
                <a:gd name="T65" fmla="*/ 2408 w 2408"/>
                <a:gd name="T66" fmla="*/ 204 h 2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08" h="204">
                  <a:moveTo>
                    <a:pt x="3" y="204"/>
                  </a:moveTo>
                  <a:lnTo>
                    <a:pt x="303" y="180"/>
                  </a:lnTo>
                  <a:lnTo>
                    <a:pt x="604" y="158"/>
                  </a:lnTo>
                  <a:lnTo>
                    <a:pt x="904" y="135"/>
                  </a:lnTo>
                  <a:lnTo>
                    <a:pt x="1205" y="113"/>
                  </a:lnTo>
                  <a:lnTo>
                    <a:pt x="1505" y="90"/>
                  </a:lnTo>
                  <a:lnTo>
                    <a:pt x="1806" y="68"/>
                  </a:lnTo>
                  <a:lnTo>
                    <a:pt x="2107" y="44"/>
                  </a:lnTo>
                  <a:lnTo>
                    <a:pt x="2408" y="24"/>
                  </a:lnTo>
                  <a:lnTo>
                    <a:pt x="2400" y="11"/>
                  </a:lnTo>
                  <a:lnTo>
                    <a:pt x="2393" y="0"/>
                  </a:lnTo>
                  <a:lnTo>
                    <a:pt x="2093" y="22"/>
                  </a:lnTo>
                  <a:lnTo>
                    <a:pt x="1795" y="44"/>
                  </a:lnTo>
                  <a:lnTo>
                    <a:pt x="1495" y="66"/>
                  </a:lnTo>
                  <a:lnTo>
                    <a:pt x="1197" y="90"/>
                  </a:lnTo>
                  <a:lnTo>
                    <a:pt x="897" y="112"/>
                  </a:lnTo>
                  <a:lnTo>
                    <a:pt x="599" y="135"/>
                  </a:lnTo>
                  <a:lnTo>
                    <a:pt x="299" y="157"/>
                  </a:lnTo>
                  <a:lnTo>
                    <a:pt x="0" y="180"/>
                  </a:lnTo>
                  <a:lnTo>
                    <a:pt x="0" y="191"/>
                  </a:lnTo>
                  <a:lnTo>
                    <a:pt x="3" y="204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34" name="Freeform 63"/>
            <p:cNvSpPr>
              <a:spLocks/>
            </p:cNvSpPr>
            <p:nvPr/>
          </p:nvSpPr>
          <p:spPr bwMode="auto">
            <a:xfrm>
              <a:off x="-1021" y="4391"/>
              <a:ext cx="2531" cy="213"/>
            </a:xfrm>
            <a:custGeom>
              <a:avLst/>
              <a:gdLst>
                <a:gd name="T0" fmla="*/ 2 w 2531"/>
                <a:gd name="T1" fmla="*/ 213 h 213"/>
                <a:gd name="T2" fmla="*/ 317 w 2531"/>
                <a:gd name="T3" fmla="*/ 188 h 213"/>
                <a:gd name="T4" fmla="*/ 633 w 2531"/>
                <a:gd name="T5" fmla="*/ 164 h 213"/>
                <a:gd name="T6" fmla="*/ 948 w 2531"/>
                <a:gd name="T7" fmla="*/ 140 h 213"/>
                <a:gd name="T8" fmla="*/ 1266 w 2531"/>
                <a:gd name="T9" fmla="*/ 117 h 213"/>
                <a:gd name="T10" fmla="*/ 1581 w 2531"/>
                <a:gd name="T11" fmla="*/ 92 h 213"/>
                <a:gd name="T12" fmla="*/ 1897 w 2531"/>
                <a:gd name="T13" fmla="*/ 69 h 213"/>
                <a:gd name="T14" fmla="*/ 2213 w 2531"/>
                <a:gd name="T15" fmla="*/ 45 h 213"/>
                <a:gd name="T16" fmla="*/ 2531 w 2531"/>
                <a:gd name="T17" fmla="*/ 23 h 213"/>
                <a:gd name="T18" fmla="*/ 2523 w 2531"/>
                <a:gd name="T19" fmla="*/ 11 h 213"/>
                <a:gd name="T20" fmla="*/ 2516 w 2531"/>
                <a:gd name="T21" fmla="*/ 0 h 213"/>
                <a:gd name="T22" fmla="*/ 2200 w 2531"/>
                <a:gd name="T23" fmla="*/ 22 h 213"/>
                <a:gd name="T24" fmla="*/ 1885 w 2531"/>
                <a:gd name="T25" fmla="*/ 47 h 213"/>
                <a:gd name="T26" fmla="*/ 1570 w 2531"/>
                <a:gd name="T27" fmla="*/ 69 h 213"/>
                <a:gd name="T28" fmla="*/ 1256 w 2531"/>
                <a:gd name="T29" fmla="*/ 93 h 213"/>
                <a:gd name="T30" fmla="*/ 941 w 2531"/>
                <a:gd name="T31" fmla="*/ 117 h 213"/>
                <a:gd name="T32" fmla="*/ 628 w 2531"/>
                <a:gd name="T33" fmla="*/ 140 h 213"/>
                <a:gd name="T34" fmla="*/ 313 w 2531"/>
                <a:gd name="T35" fmla="*/ 165 h 213"/>
                <a:gd name="T36" fmla="*/ 0 w 2531"/>
                <a:gd name="T37" fmla="*/ 190 h 213"/>
                <a:gd name="T38" fmla="*/ 1 w 2531"/>
                <a:gd name="T39" fmla="*/ 201 h 213"/>
                <a:gd name="T40" fmla="*/ 2 w 2531"/>
                <a:gd name="T41" fmla="*/ 213 h 21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31"/>
                <a:gd name="T64" fmla="*/ 0 h 213"/>
                <a:gd name="T65" fmla="*/ 2531 w 2531"/>
                <a:gd name="T66" fmla="*/ 213 h 21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31" h="213">
                  <a:moveTo>
                    <a:pt x="2" y="213"/>
                  </a:moveTo>
                  <a:lnTo>
                    <a:pt x="317" y="188"/>
                  </a:lnTo>
                  <a:lnTo>
                    <a:pt x="633" y="164"/>
                  </a:lnTo>
                  <a:lnTo>
                    <a:pt x="948" y="140"/>
                  </a:lnTo>
                  <a:lnTo>
                    <a:pt x="1266" y="117"/>
                  </a:lnTo>
                  <a:lnTo>
                    <a:pt x="1581" y="92"/>
                  </a:lnTo>
                  <a:lnTo>
                    <a:pt x="1897" y="69"/>
                  </a:lnTo>
                  <a:lnTo>
                    <a:pt x="2213" y="45"/>
                  </a:lnTo>
                  <a:lnTo>
                    <a:pt x="2531" y="23"/>
                  </a:lnTo>
                  <a:lnTo>
                    <a:pt x="2523" y="11"/>
                  </a:lnTo>
                  <a:lnTo>
                    <a:pt x="2516" y="0"/>
                  </a:lnTo>
                  <a:lnTo>
                    <a:pt x="2200" y="22"/>
                  </a:lnTo>
                  <a:lnTo>
                    <a:pt x="1885" y="47"/>
                  </a:lnTo>
                  <a:lnTo>
                    <a:pt x="1570" y="69"/>
                  </a:lnTo>
                  <a:lnTo>
                    <a:pt x="1256" y="93"/>
                  </a:lnTo>
                  <a:lnTo>
                    <a:pt x="941" y="117"/>
                  </a:lnTo>
                  <a:lnTo>
                    <a:pt x="628" y="140"/>
                  </a:lnTo>
                  <a:lnTo>
                    <a:pt x="313" y="165"/>
                  </a:lnTo>
                  <a:lnTo>
                    <a:pt x="0" y="190"/>
                  </a:lnTo>
                  <a:lnTo>
                    <a:pt x="1" y="201"/>
                  </a:lnTo>
                  <a:lnTo>
                    <a:pt x="2" y="213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35" name="Freeform 64"/>
            <p:cNvSpPr>
              <a:spLocks/>
            </p:cNvSpPr>
            <p:nvPr/>
          </p:nvSpPr>
          <p:spPr bwMode="auto">
            <a:xfrm>
              <a:off x="-1059" y="4471"/>
              <a:ext cx="2650" cy="220"/>
            </a:xfrm>
            <a:custGeom>
              <a:avLst/>
              <a:gdLst>
                <a:gd name="T0" fmla="*/ 2 w 2650"/>
                <a:gd name="T1" fmla="*/ 220 h 220"/>
                <a:gd name="T2" fmla="*/ 332 w 2650"/>
                <a:gd name="T3" fmla="*/ 194 h 220"/>
                <a:gd name="T4" fmla="*/ 663 w 2650"/>
                <a:gd name="T5" fmla="*/ 169 h 220"/>
                <a:gd name="T6" fmla="*/ 995 w 2650"/>
                <a:gd name="T7" fmla="*/ 144 h 220"/>
                <a:gd name="T8" fmla="*/ 1326 w 2650"/>
                <a:gd name="T9" fmla="*/ 119 h 220"/>
                <a:gd name="T10" fmla="*/ 1656 w 2650"/>
                <a:gd name="T11" fmla="*/ 95 h 220"/>
                <a:gd name="T12" fmla="*/ 1987 w 2650"/>
                <a:gd name="T13" fmla="*/ 70 h 220"/>
                <a:gd name="T14" fmla="*/ 2319 w 2650"/>
                <a:gd name="T15" fmla="*/ 46 h 220"/>
                <a:gd name="T16" fmla="*/ 2650 w 2650"/>
                <a:gd name="T17" fmla="*/ 23 h 220"/>
                <a:gd name="T18" fmla="*/ 2643 w 2650"/>
                <a:gd name="T19" fmla="*/ 11 h 220"/>
                <a:gd name="T20" fmla="*/ 2635 w 2650"/>
                <a:gd name="T21" fmla="*/ 0 h 220"/>
                <a:gd name="T22" fmla="*/ 2305 w 2650"/>
                <a:gd name="T23" fmla="*/ 24 h 220"/>
                <a:gd name="T24" fmla="*/ 1975 w 2650"/>
                <a:gd name="T25" fmla="*/ 49 h 220"/>
                <a:gd name="T26" fmla="*/ 1645 w 2650"/>
                <a:gd name="T27" fmla="*/ 74 h 220"/>
                <a:gd name="T28" fmla="*/ 1316 w 2650"/>
                <a:gd name="T29" fmla="*/ 99 h 220"/>
                <a:gd name="T30" fmla="*/ 986 w 2650"/>
                <a:gd name="T31" fmla="*/ 123 h 220"/>
                <a:gd name="T32" fmla="*/ 658 w 2650"/>
                <a:gd name="T33" fmla="*/ 148 h 220"/>
                <a:gd name="T34" fmla="*/ 329 w 2650"/>
                <a:gd name="T35" fmla="*/ 173 h 220"/>
                <a:gd name="T36" fmla="*/ 0 w 2650"/>
                <a:gd name="T37" fmla="*/ 199 h 220"/>
                <a:gd name="T38" fmla="*/ 0 w 2650"/>
                <a:gd name="T39" fmla="*/ 209 h 220"/>
                <a:gd name="T40" fmla="*/ 2 w 2650"/>
                <a:gd name="T41" fmla="*/ 220 h 2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50"/>
                <a:gd name="T64" fmla="*/ 0 h 220"/>
                <a:gd name="T65" fmla="*/ 2650 w 2650"/>
                <a:gd name="T66" fmla="*/ 220 h 22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50" h="220">
                  <a:moveTo>
                    <a:pt x="2" y="220"/>
                  </a:moveTo>
                  <a:lnTo>
                    <a:pt x="332" y="194"/>
                  </a:lnTo>
                  <a:lnTo>
                    <a:pt x="663" y="169"/>
                  </a:lnTo>
                  <a:lnTo>
                    <a:pt x="995" y="144"/>
                  </a:lnTo>
                  <a:lnTo>
                    <a:pt x="1326" y="119"/>
                  </a:lnTo>
                  <a:lnTo>
                    <a:pt x="1656" y="95"/>
                  </a:lnTo>
                  <a:lnTo>
                    <a:pt x="1987" y="70"/>
                  </a:lnTo>
                  <a:lnTo>
                    <a:pt x="2319" y="46"/>
                  </a:lnTo>
                  <a:lnTo>
                    <a:pt x="2650" y="23"/>
                  </a:lnTo>
                  <a:lnTo>
                    <a:pt x="2643" y="11"/>
                  </a:lnTo>
                  <a:lnTo>
                    <a:pt x="2635" y="0"/>
                  </a:lnTo>
                  <a:lnTo>
                    <a:pt x="2305" y="24"/>
                  </a:lnTo>
                  <a:lnTo>
                    <a:pt x="1975" y="49"/>
                  </a:lnTo>
                  <a:lnTo>
                    <a:pt x="1645" y="74"/>
                  </a:lnTo>
                  <a:lnTo>
                    <a:pt x="1316" y="99"/>
                  </a:lnTo>
                  <a:lnTo>
                    <a:pt x="986" y="123"/>
                  </a:lnTo>
                  <a:lnTo>
                    <a:pt x="658" y="148"/>
                  </a:lnTo>
                  <a:lnTo>
                    <a:pt x="329" y="173"/>
                  </a:lnTo>
                  <a:lnTo>
                    <a:pt x="0" y="199"/>
                  </a:lnTo>
                  <a:lnTo>
                    <a:pt x="0" y="209"/>
                  </a:lnTo>
                  <a:lnTo>
                    <a:pt x="2" y="220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36" name="Freeform 65"/>
            <p:cNvSpPr>
              <a:spLocks/>
            </p:cNvSpPr>
            <p:nvPr/>
          </p:nvSpPr>
          <p:spPr bwMode="auto">
            <a:xfrm>
              <a:off x="-1098" y="4550"/>
              <a:ext cx="2773" cy="230"/>
            </a:xfrm>
            <a:custGeom>
              <a:avLst/>
              <a:gdLst>
                <a:gd name="T0" fmla="*/ 1 w 2773"/>
                <a:gd name="T1" fmla="*/ 230 h 230"/>
                <a:gd name="T2" fmla="*/ 347 w 2773"/>
                <a:gd name="T3" fmla="*/ 203 h 230"/>
                <a:gd name="T4" fmla="*/ 694 w 2773"/>
                <a:gd name="T5" fmla="*/ 176 h 230"/>
                <a:gd name="T6" fmla="*/ 1040 w 2773"/>
                <a:gd name="T7" fmla="*/ 150 h 230"/>
                <a:gd name="T8" fmla="*/ 1387 w 2773"/>
                <a:gd name="T9" fmla="*/ 126 h 230"/>
                <a:gd name="T10" fmla="*/ 1733 w 2773"/>
                <a:gd name="T11" fmla="*/ 99 h 230"/>
                <a:gd name="T12" fmla="*/ 2080 w 2773"/>
                <a:gd name="T13" fmla="*/ 73 h 230"/>
                <a:gd name="T14" fmla="*/ 2426 w 2773"/>
                <a:gd name="T15" fmla="*/ 49 h 230"/>
                <a:gd name="T16" fmla="*/ 2773 w 2773"/>
                <a:gd name="T17" fmla="*/ 24 h 230"/>
                <a:gd name="T18" fmla="*/ 2765 w 2773"/>
                <a:gd name="T19" fmla="*/ 10 h 230"/>
                <a:gd name="T20" fmla="*/ 2756 w 2773"/>
                <a:gd name="T21" fmla="*/ 0 h 230"/>
                <a:gd name="T22" fmla="*/ 2411 w 2773"/>
                <a:gd name="T23" fmla="*/ 25 h 230"/>
                <a:gd name="T24" fmla="*/ 2066 w 2773"/>
                <a:gd name="T25" fmla="*/ 51 h 230"/>
                <a:gd name="T26" fmla="*/ 1721 w 2773"/>
                <a:gd name="T27" fmla="*/ 77 h 230"/>
                <a:gd name="T28" fmla="*/ 1377 w 2773"/>
                <a:gd name="T29" fmla="*/ 104 h 230"/>
                <a:gd name="T30" fmla="*/ 1032 w 2773"/>
                <a:gd name="T31" fmla="*/ 128 h 230"/>
                <a:gd name="T32" fmla="*/ 688 w 2773"/>
                <a:gd name="T33" fmla="*/ 154 h 230"/>
                <a:gd name="T34" fmla="*/ 343 w 2773"/>
                <a:gd name="T35" fmla="*/ 181 h 230"/>
                <a:gd name="T36" fmla="*/ 0 w 2773"/>
                <a:gd name="T37" fmla="*/ 207 h 230"/>
                <a:gd name="T38" fmla="*/ 0 w 2773"/>
                <a:gd name="T39" fmla="*/ 218 h 230"/>
                <a:gd name="T40" fmla="*/ 1 w 2773"/>
                <a:gd name="T41" fmla="*/ 230 h 2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773"/>
                <a:gd name="T64" fmla="*/ 0 h 230"/>
                <a:gd name="T65" fmla="*/ 2773 w 2773"/>
                <a:gd name="T66" fmla="*/ 230 h 2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773" h="230">
                  <a:moveTo>
                    <a:pt x="1" y="230"/>
                  </a:moveTo>
                  <a:lnTo>
                    <a:pt x="347" y="203"/>
                  </a:lnTo>
                  <a:lnTo>
                    <a:pt x="694" y="176"/>
                  </a:lnTo>
                  <a:lnTo>
                    <a:pt x="1040" y="150"/>
                  </a:lnTo>
                  <a:lnTo>
                    <a:pt x="1387" y="126"/>
                  </a:lnTo>
                  <a:lnTo>
                    <a:pt x="1733" y="99"/>
                  </a:lnTo>
                  <a:lnTo>
                    <a:pt x="2080" y="73"/>
                  </a:lnTo>
                  <a:lnTo>
                    <a:pt x="2426" y="49"/>
                  </a:lnTo>
                  <a:lnTo>
                    <a:pt x="2773" y="24"/>
                  </a:lnTo>
                  <a:lnTo>
                    <a:pt x="2765" y="10"/>
                  </a:lnTo>
                  <a:lnTo>
                    <a:pt x="2756" y="0"/>
                  </a:lnTo>
                  <a:lnTo>
                    <a:pt x="2411" y="25"/>
                  </a:lnTo>
                  <a:lnTo>
                    <a:pt x="2066" y="51"/>
                  </a:lnTo>
                  <a:lnTo>
                    <a:pt x="1721" y="77"/>
                  </a:lnTo>
                  <a:lnTo>
                    <a:pt x="1377" y="104"/>
                  </a:lnTo>
                  <a:lnTo>
                    <a:pt x="1032" y="128"/>
                  </a:lnTo>
                  <a:lnTo>
                    <a:pt x="688" y="154"/>
                  </a:lnTo>
                  <a:lnTo>
                    <a:pt x="343" y="181"/>
                  </a:lnTo>
                  <a:lnTo>
                    <a:pt x="0" y="207"/>
                  </a:lnTo>
                  <a:lnTo>
                    <a:pt x="0" y="218"/>
                  </a:lnTo>
                  <a:lnTo>
                    <a:pt x="1" y="230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37" name="Freeform 66"/>
            <p:cNvSpPr>
              <a:spLocks/>
            </p:cNvSpPr>
            <p:nvPr/>
          </p:nvSpPr>
          <p:spPr bwMode="auto">
            <a:xfrm>
              <a:off x="-1137" y="4630"/>
              <a:ext cx="2896" cy="239"/>
            </a:xfrm>
            <a:custGeom>
              <a:avLst/>
              <a:gdLst>
                <a:gd name="T0" fmla="*/ 3 w 2896"/>
                <a:gd name="T1" fmla="*/ 239 h 239"/>
                <a:gd name="T2" fmla="*/ 363 w 2896"/>
                <a:gd name="T3" fmla="*/ 210 h 239"/>
                <a:gd name="T4" fmla="*/ 725 w 2896"/>
                <a:gd name="T5" fmla="*/ 183 h 239"/>
                <a:gd name="T6" fmla="*/ 1086 w 2896"/>
                <a:gd name="T7" fmla="*/ 155 h 239"/>
                <a:gd name="T8" fmla="*/ 1448 w 2896"/>
                <a:gd name="T9" fmla="*/ 128 h 239"/>
                <a:gd name="T10" fmla="*/ 1810 w 2896"/>
                <a:gd name="T11" fmla="*/ 101 h 239"/>
                <a:gd name="T12" fmla="*/ 2171 w 2896"/>
                <a:gd name="T13" fmla="*/ 74 h 239"/>
                <a:gd name="T14" fmla="*/ 2533 w 2896"/>
                <a:gd name="T15" fmla="*/ 47 h 239"/>
                <a:gd name="T16" fmla="*/ 2896 w 2896"/>
                <a:gd name="T17" fmla="*/ 21 h 239"/>
                <a:gd name="T18" fmla="*/ 2886 w 2896"/>
                <a:gd name="T19" fmla="*/ 10 h 239"/>
                <a:gd name="T20" fmla="*/ 2878 w 2896"/>
                <a:gd name="T21" fmla="*/ 0 h 239"/>
                <a:gd name="T22" fmla="*/ 2518 w 2896"/>
                <a:gd name="T23" fmla="*/ 26 h 239"/>
                <a:gd name="T24" fmla="*/ 2157 w 2896"/>
                <a:gd name="T25" fmla="*/ 54 h 239"/>
                <a:gd name="T26" fmla="*/ 1797 w 2896"/>
                <a:gd name="T27" fmla="*/ 80 h 239"/>
                <a:gd name="T28" fmla="*/ 1438 w 2896"/>
                <a:gd name="T29" fmla="*/ 107 h 239"/>
                <a:gd name="T30" fmla="*/ 1078 w 2896"/>
                <a:gd name="T31" fmla="*/ 134 h 239"/>
                <a:gd name="T32" fmla="*/ 719 w 2896"/>
                <a:gd name="T33" fmla="*/ 161 h 239"/>
                <a:gd name="T34" fmla="*/ 359 w 2896"/>
                <a:gd name="T35" fmla="*/ 188 h 239"/>
                <a:gd name="T36" fmla="*/ 0 w 2896"/>
                <a:gd name="T37" fmla="*/ 216 h 239"/>
                <a:gd name="T38" fmla="*/ 0 w 2896"/>
                <a:gd name="T39" fmla="*/ 227 h 239"/>
                <a:gd name="T40" fmla="*/ 3 w 2896"/>
                <a:gd name="T41" fmla="*/ 239 h 23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896"/>
                <a:gd name="T64" fmla="*/ 0 h 239"/>
                <a:gd name="T65" fmla="*/ 2896 w 2896"/>
                <a:gd name="T66" fmla="*/ 239 h 23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896" h="239">
                  <a:moveTo>
                    <a:pt x="3" y="239"/>
                  </a:moveTo>
                  <a:lnTo>
                    <a:pt x="363" y="210"/>
                  </a:lnTo>
                  <a:lnTo>
                    <a:pt x="725" y="183"/>
                  </a:lnTo>
                  <a:lnTo>
                    <a:pt x="1086" y="155"/>
                  </a:lnTo>
                  <a:lnTo>
                    <a:pt x="1448" y="128"/>
                  </a:lnTo>
                  <a:lnTo>
                    <a:pt x="1810" y="101"/>
                  </a:lnTo>
                  <a:lnTo>
                    <a:pt x="2171" y="74"/>
                  </a:lnTo>
                  <a:lnTo>
                    <a:pt x="2533" y="47"/>
                  </a:lnTo>
                  <a:lnTo>
                    <a:pt x="2896" y="21"/>
                  </a:lnTo>
                  <a:lnTo>
                    <a:pt x="2886" y="10"/>
                  </a:lnTo>
                  <a:lnTo>
                    <a:pt x="2878" y="0"/>
                  </a:lnTo>
                  <a:lnTo>
                    <a:pt x="2518" y="26"/>
                  </a:lnTo>
                  <a:lnTo>
                    <a:pt x="2157" y="54"/>
                  </a:lnTo>
                  <a:lnTo>
                    <a:pt x="1797" y="80"/>
                  </a:lnTo>
                  <a:lnTo>
                    <a:pt x="1438" y="107"/>
                  </a:lnTo>
                  <a:lnTo>
                    <a:pt x="1078" y="134"/>
                  </a:lnTo>
                  <a:lnTo>
                    <a:pt x="719" y="161"/>
                  </a:lnTo>
                  <a:lnTo>
                    <a:pt x="359" y="188"/>
                  </a:lnTo>
                  <a:lnTo>
                    <a:pt x="0" y="216"/>
                  </a:lnTo>
                  <a:lnTo>
                    <a:pt x="0" y="227"/>
                  </a:lnTo>
                  <a:lnTo>
                    <a:pt x="3" y="239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38" name="Freeform 67"/>
            <p:cNvSpPr>
              <a:spLocks/>
            </p:cNvSpPr>
            <p:nvPr/>
          </p:nvSpPr>
          <p:spPr bwMode="auto">
            <a:xfrm>
              <a:off x="-1177" y="4710"/>
              <a:ext cx="3017" cy="246"/>
            </a:xfrm>
            <a:custGeom>
              <a:avLst/>
              <a:gdLst>
                <a:gd name="T0" fmla="*/ 3 w 3017"/>
                <a:gd name="T1" fmla="*/ 246 h 246"/>
                <a:gd name="T2" fmla="*/ 378 w 3017"/>
                <a:gd name="T3" fmla="*/ 217 h 246"/>
                <a:gd name="T4" fmla="*/ 755 w 3017"/>
                <a:gd name="T5" fmla="*/ 190 h 246"/>
                <a:gd name="T6" fmla="*/ 1132 w 3017"/>
                <a:gd name="T7" fmla="*/ 161 h 246"/>
                <a:gd name="T8" fmla="*/ 1509 w 3017"/>
                <a:gd name="T9" fmla="*/ 133 h 246"/>
                <a:gd name="T10" fmla="*/ 1885 w 3017"/>
                <a:gd name="T11" fmla="*/ 104 h 246"/>
                <a:gd name="T12" fmla="*/ 2262 w 3017"/>
                <a:gd name="T13" fmla="*/ 77 h 246"/>
                <a:gd name="T14" fmla="*/ 2639 w 3017"/>
                <a:gd name="T15" fmla="*/ 48 h 246"/>
                <a:gd name="T16" fmla="*/ 3017 w 3017"/>
                <a:gd name="T17" fmla="*/ 21 h 246"/>
                <a:gd name="T18" fmla="*/ 3009 w 3017"/>
                <a:gd name="T19" fmla="*/ 8 h 246"/>
                <a:gd name="T20" fmla="*/ 3000 w 3017"/>
                <a:gd name="T21" fmla="*/ 0 h 246"/>
                <a:gd name="T22" fmla="*/ 2625 w 3017"/>
                <a:gd name="T23" fmla="*/ 27 h 246"/>
                <a:gd name="T24" fmla="*/ 2250 w 3017"/>
                <a:gd name="T25" fmla="*/ 55 h 246"/>
                <a:gd name="T26" fmla="*/ 1874 w 3017"/>
                <a:gd name="T27" fmla="*/ 82 h 246"/>
                <a:gd name="T28" fmla="*/ 1500 w 3017"/>
                <a:gd name="T29" fmla="*/ 111 h 246"/>
                <a:gd name="T30" fmla="*/ 1125 w 3017"/>
                <a:gd name="T31" fmla="*/ 139 h 246"/>
                <a:gd name="T32" fmla="*/ 750 w 3017"/>
                <a:gd name="T33" fmla="*/ 166 h 246"/>
                <a:gd name="T34" fmla="*/ 374 w 3017"/>
                <a:gd name="T35" fmla="*/ 194 h 246"/>
                <a:gd name="T36" fmla="*/ 0 w 3017"/>
                <a:gd name="T37" fmla="*/ 223 h 246"/>
                <a:gd name="T38" fmla="*/ 2 w 3017"/>
                <a:gd name="T39" fmla="*/ 235 h 246"/>
                <a:gd name="T40" fmla="*/ 3 w 3017"/>
                <a:gd name="T41" fmla="*/ 246 h 2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017"/>
                <a:gd name="T64" fmla="*/ 0 h 246"/>
                <a:gd name="T65" fmla="*/ 3017 w 3017"/>
                <a:gd name="T66" fmla="*/ 246 h 24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017" h="246">
                  <a:moveTo>
                    <a:pt x="3" y="246"/>
                  </a:moveTo>
                  <a:lnTo>
                    <a:pt x="378" y="217"/>
                  </a:lnTo>
                  <a:lnTo>
                    <a:pt x="755" y="190"/>
                  </a:lnTo>
                  <a:lnTo>
                    <a:pt x="1132" y="161"/>
                  </a:lnTo>
                  <a:lnTo>
                    <a:pt x="1509" y="133"/>
                  </a:lnTo>
                  <a:lnTo>
                    <a:pt x="1885" y="104"/>
                  </a:lnTo>
                  <a:lnTo>
                    <a:pt x="2262" y="77"/>
                  </a:lnTo>
                  <a:lnTo>
                    <a:pt x="2639" y="48"/>
                  </a:lnTo>
                  <a:lnTo>
                    <a:pt x="3017" y="21"/>
                  </a:lnTo>
                  <a:lnTo>
                    <a:pt x="3009" y="8"/>
                  </a:lnTo>
                  <a:lnTo>
                    <a:pt x="3000" y="0"/>
                  </a:lnTo>
                  <a:lnTo>
                    <a:pt x="2625" y="27"/>
                  </a:lnTo>
                  <a:lnTo>
                    <a:pt x="2250" y="55"/>
                  </a:lnTo>
                  <a:lnTo>
                    <a:pt x="1874" y="82"/>
                  </a:lnTo>
                  <a:lnTo>
                    <a:pt x="1500" y="111"/>
                  </a:lnTo>
                  <a:lnTo>
                    <a:pt x="1125" y="139"/>
                  </a:lnTo>
                  <a:lnTo>
                    <a:pt x="750" y="166"/>
                  </a:lnTo>
                  <a:lnTo>
                    <a:pt x="374" y="194"/>
                  </a:lnTo>
                  <a:lnTo>
                    <a:pt x="0" y="223"/>
                  </a:lnTo>
                  <a:lnTo>
                    <a:pt x="2" y="235"/>
                  </a:lnTo>
                  <a:lnTo>
                    <a:pt x="3" y="246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39" name="Freeform 68"/>
            <p:cNvSpPr>
              <a:spLocks/>
            </p:cNvSpPr>
            <p:nvPr/>
          </p:nvSpPr>
          <p:spPr bwMode="auto">
            <a:xfrm>
              <a:off x="-1214" y="4787"/>
              <a:ext cx="3138" cy="258"/>
            </a:xfrm>
            <a:custGeom>
              <a:avLst/>
              <a:gdLst>
                <a:gd name="T0" fmla="*/ 1 w 3138"/>
                <a:gd name="T1" fmla="*/ 258 h 258"/>
                <a:gd name="T2" fmla="*/ 393 w 3138"/>
                <a:gd name="T3" fmla="*/ 228 h 258"/>
                <a:gd name="T4" fmla="*/ 785 w 3138"/>
                <a:gd name="T5" fmla="*/ 198 h 258"/>
                <a:gd name="T6" fmla="*/ 1177 w 3138"/>
                <a:gd name="T7" fmla="*/ 168 h 258"/>
                <a:gd name="T8" fmla="*/ 1569 w 3138"/>
                <a:gd name="T9" fmla="*/ 139 h 258"/>
                <a:gd name="T10" fmla="*/ 1961 w 3138"/>
                <a:gd name="T11" fmla="*/ 110 h 258"/>
                <a:gd name="T12" fmla="*/ 2353 w 3138"/>
                <a:gd name="T13" fmla="*/ 81 h 258"/>
                <a:gd name="T14" fmla="*/ 2745 w 3138"/>
                <a:gd name="T15" fmla="*/ 52 h 258"/>
                <a:gd name="T16" fmla="*/ 3138 w 3138"/>
                <a:gd name="T17" fmla="*/ 23 h 258"/>
                <a:gd name="T18" fmla="*/ 3128 w 3138"/>
                <a:gd name="T19" fmla="*/ 11 h 258"/>
                <a:gd name="T20" fmla="*/ 3120 w 3138"/>
                <a:gd name="T21" fmla="*/ 0 h 258"/>
                <a:gd name="T22" fmla="*/ 2728 w 3138"/>
                <a:gd name="T23" fmla="*/ 29 h 258"/>
                <a:gd name="T24" fmla="*/ 2339 w 3138"/>
                <a:gd name="T25" fmla="*/ 59 h 258"/>
                <a:gd name="T26" fmla="*/ 1947 w 3138"/>
                <a:gd name="T27" fmla="*/ 88 h 258"/>
                <a:gd name="T28" fmla="*/ 1558 w 3138"/>
                <a:gd name="T29" fmla="*/ 118 h 258"/>
                <a:gd name="T30" fmla="*/ 1167 w 3138"/>
                <a:gd name="T31" fmla="*/ 147 h 258"/>
                <a:gd name="T32" fmla="*/ 778 w 3138"/>
                <a:gd name="T33" fmla="*/ 176 h 258"/>
                <a:gd name="T34" fmla="*/ 388 w 3138"/>
                <a:gd name="T35" fmla="*/ 205 h 258"/>
                <a:gd name="T36" fmla="*/ 0 w 3138"/>
                <a:gd name="T37" fmla="*/ 235 h 258"/>
                <a:gd name="T38" fmla="*/ 0 w 3138"/>
                <a:gd name="T39" fmla="*/ 246 h 258"/>
                <a:gd name="T40" fmla="*/ 1 w 3138"/>
                <a:gd name="T41" fmla="*/ 258 h 2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38"/>
                <a:gd name="T64" fmla="*/ 0 h 258"/>
                <a:gd name="T65" fmla="*/ 3138 w 3138"/>
                <a:gd name="T66" fmla="*/ 258 h 25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38" h="258">
                  <a:moveTo>
                    <a:pt x="1" y="258"/>
                  </a:moveTo>
                  <a:lnTo>
                    <a:pt x="393" y="228"/>
                  </a:lnTo>
                  <a:lnTo>
                    <a:pt x="785" y="198"/>
                  </a:lnTo>
                  <a:lnTo>
                    <a:pt x="1177" y="168"/>
                  </a:lnTo>
                  <a:lnTo>
                    <a:pt x="1569" y="139"/>
                  </a:lnTo>
                  <a:lnTo>
                    <a:pt x="1961" y="110"/>
                  </a:lnTo>
                  <a:lnTo>
                    <a:pt x="2353" y="81"/>
                  </a:lnTo>
                  <a:lnTo>
                    <a:pt x="2745" y="52"/>
                  </a:lnTo>
                  <a:lnTo>
                    <a:pt x="3138" y="23"/>
                  </a:lnTo>
                  <a:lnTo>
                    <a:pt x="3128" y="11"/>
                  </a:lnTo>
                  <a:lnTo>
                    <a:pt x="3120" y="0"/>
                  </a:lnTo>
                  <a:lnTo>
                    <a:pt x="2728" y="29"/>
                  </a:lnTo>
                  <a:lnTo>
                    <a:pt x="2339" y="59"/>
                  </a:lnTo>
                  <a:lnTo>
                    <a:pt x="1947" y="88"/>
                  </a:lnTo>
                  <a:lnTo>
                    <a:pt x="1558" y="118"/>
                  </a:lnTo>
                  <a:lnTo>
                    <a:pt x="1167" y="147"/>
                  </a:lnTo>
                  <a:lnTo>
                    <a:pt x="778" y="176"/>
                  </a:lnTo>
                  <a:lnTo>
                    <a:pt x="388" y="205"/>
                  </a:lnTo>
                  <a:lnTo>
                    <a:pt x="0" y="235"/>
                  </a:lnTo>
                  <a:lnTo>
                    <a:pt x="0" y="246"/>
                  </a:lnTo>
                  <a:lnTo>
                    <a:pt x="1" y="258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40" name="Freeform 69"/>
            <p:cNvSpPr>
              <a:spLocks/>
            </p:cNvSpPr>
            <p:nvPr/>
          </p:nvSpPr>
          <p:spPr bwMode="auto">
            <a:xfrm>
              <a:off x="-1254" y="4867"/>
              <a:ext cx="3260" cy="268"/>
            </a:xfrm>
            <a:custGeom>
              <a:avLst/>
              <a:gdLst>
                <a:gd name="T0" fmla="*/ 2 w 3260"/>
                <a:gd name="T1" fmla="*/ 268 h 268"/>
                <a:gd name="T2" fmla="*/ 3260 w 3260"/>
                <a:gd name="T3" fmla="*/ 23 h 268"/>
                <a:gd name="T4" fmla="*/ 3242 w 3260"/>
                <a:gd name="T5" fmla="*/ 0 h 268"/>
                <a:gd name="T6" fmla="*/ 0 w 3260"/>
                <a:gd name="T7" fmla="*/ 244 h 268"/>
                <a:gd name="T8" fmla="*/ 2 w 3260"/>
                <a:gd name="T9" fmla="*/ 268 h 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60"/>
                <a:gd name="T16" fmla="*/ 0 h 268"/>
                <a:gd name="T17" fmla="*/ 3260 w 3260"/>
                <a:gd name="T18" fmla="*/ 268 h 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60" h="268">
                  <a:moveTo>
                    <a:pt x="2" y="268"/>
                  </a:moveTo>
                  <a:lnTo>
                    <a:pt x="3260" y="23"/>
                  </a:lnTo>
                  <a:lnTo>
                    <a:pt x="3242" y="0"/>
                  </a:lnTo>
                  <a:lnTo>
                    <a:pt x="0" y="244"/>
                  </a:lnTo>
                  <a:lnTo>
                    <a:pt x="2" y="268"/>
                  </a:lnTo>
                  <a:close/>
                </a:path>
              </a:pathLst>
            </a:custGeom>
            <a:solidFill>
              <a:srgbClr val="FFEB9C"/>
            </a:solidFill>
            <a:ln w="1588">
              <a:solidFill>
                <a:srgbClr val="FFD98A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  <p:sp>
          <p:nvSpPr>
            <p:cNvPr id="3141" name="Freeform 70"/>
            <p:cNvSpPr>
              <a:spLocks noEditPoints="1"/>
            </p:cNvSpPr>
            <p:nvPr/>
          </p:nvSpPr>
          <p:spPr bwMode="auto">
            <a:xfrm>
              <a:off x="-1252" y="2846"/>
              <a:ext cx="3272" cy="2289"/>
            </a:xfrm>
            <a:custGeom>
              <a:avLst/>
              <a:gdLst>
                <a:gd name="T0" fmla="*/ 1095 w 3272"/>
                <a:gd name="T1" fmla="*/ 0 h 2289"/>
                <a:gd name="T2" fmla="*/ 1075 w 3272"/>
                <a:gd name="T3" fmla="*/ 0 h 2289"/>
                <a:gd name="T4" fmla="*/ 1028 w 3272"/>
                <a:gd name="T5" fmla="*/ 3 h 2289"/>
                <a:gd name="T6" fmla="*/ 3135 w 3272"/>
                <a:gd name="T7" fmla="*/ 2103 h 2289"/>
                <a:gd name="T8" fmla="*/ 3154 w 3272"/>
                <a:gd name="T9" fmla="*/ 2077 h 2289"/>
                <a:gd name="T10" fmla="*/ 3202 w 3272"/>
                <a:gd name="T11" fmla="*/ 2071 h 2289"/>
                <a:gd name="T12" fmla="*/ 3225 w 3272"/>
                <a:gd name="T13" fmla="*/ 2074 h 2289"/>
                <a:gd name="T14" fmla="*/ 3256 w 3272"/>
                <a:gd name="T15" fmla="*/ 2071 h 2289"/>
                <a:gd name="T16" fmla="*/ 89 w 3272"/>
                <a:gd name="T17" fmla="*/ 2161 h 2289"/>
                <a:gd name="T18" fmla="*/ 127 w 3272"/>
                <a:gd name="T19" fmla="*/ 2157 h 2289"/>
                <a:gd name="T20" fmla="*/ 148 w 3272"/>
                <a:gd name="T21" fmla="*/ 2161 h 2289"/>
                <a:gd name="T22" fmla="*/ 122 w 3272"/>
                <a:gd name="T23" fmla="*/ 2169 h 2289"/>
                <a:gd name="T24" fmla="*/ 93 w 3272"/>
                <a:gd name="T25" fmla="*/ 2173 h 2289"/>
                <a:gd name="T26" fmla="*/ 156 w 3272"/>
                <a:gd name="T27" fmla="*/ 2192 h 2289"/>
                <a:gd name="T28" fmla="*/ 156 w 3272"/>
                <a:gd name="T29" fmla="*/ 2227 h 2289"/>
                <a:gd name="T30" fmla="*/ 143 w 3272"/>
                <a:gd name="T31" fmla="*/ 2252 h 2289"/>
                <a:gd name="T32" fmla="*/ 90 w 3272"/>
                <a:gd name="T33" fmla="*/ 2257 h 2289"/>
                <a:gd name="T34" fmla="*/ 50 w 3272"/>
                <a:gd name="T35" fmla="*/ 2252 h 2289"/>
                <a:gd name="T36" fmla="*/ 42 w 3272"/>
                <a:gd name="T37" fmla="*/ 2219 h 2289"/>
                <a:gd name="T38" fmla="*/ 52 w 3272"/>
                <a:gd name="T39" fmla="*/ 2192 h 2289"/>
                <a:gd name="T40" fmla="*/ 111 w 3272"/>
                <a:gd name="T41" fmla="*/ 2188 h 2289"/>
                <a:gd name="T42" fmla="*/ 149 w 3272"/>
                <a:gd name="T43" fmla="*/ 2271 h 2289"/>
                <a:gd name="T44" fmla="*/ 132 w 3272"/>
                <a:gd name="T45" fmla="*/ 2275 h 2289"/>
                <a:gd name="T46" fmla="*/ 49 w 3272"/>
                <a:gd name="T47" fmla="*/ 2283 h 2289"/>
                <a:gd name="T48" fmla="*/ 149 w 3272"/>
                <a:gd name="T49" fmla="*/ 2271 h 2289"/>
                <a:gd name="T50" fmla="*/ 155 w 3272"/>
                <a:gd name="T51" fmla="*/ 1935 h 2289"/>
                <a:gd name="T52" fmla="*/ 946 w 3272"/>
                <a:gd name="T53" fmla="*/ 159 h 2289"/>
                <a:gd name="T54" fmla="*/ 952 w 3272"/>
                <a:gd name="T55" fmla="*/ 170 h 2289"/>
                <a:gd name="T56" fmla="*/ 958 w 3272"/>
                <a:gd name="T57" fmla="*/ 203 h 2289"/>
                <a:gd name="T58" fmla="*/ 944 w 3272"/>
                <a:gd name="T59" fmla="*/ 228 h 2289"/>
                <a:gd name="T60" fmla="*/ 937 w 3272"/>
                <a:gd name="T61" fmla="*/ 194 h 2289"/>
                <a:gd name="T62" fmla="*/ 932 w 3272"/>
                <a:gd name="T63" fmla="*/ 162 h 2289"/>
                <a:gd name="T64" fmla="*/ 957 w 3272"/>
                <a:gd name="T65" fmla="*/ 253 h 2289"/>
                <a:gd name="T66" fmla="*/ 943 w 3272"/>
                <a:gd name="T67" fmla="*/ 274 h 2289"/>
                <a:gd name="T68" fmla="*/ 907 w 3272"/>
                <a:gd name="T69" fmla="*/ 278 h 2289"/>
                <a:gd name="T70" fmla="*/ 895 w 3272"/>
                <a:gd name="T71" fmla="*/ 256 h 2289"/>
                <a:gd name="T72" fmla="*/ 917 w 3272"/>
                <a:gd name="T73" fmla="*/ 246 h 2289"/>
                <a:gd name="T74" fmla="*/ 950 w 3272"/>
                <a:gd name="T75" fmla="*/ 245 h 2289"/>
                <a:gd name="T76" fmla="*/ 1018 w 3272"/>
                <a:gd name="T77" fmla="*/ 154 h 2289"/>
                <a:gd name="T78" fmla="*/ 1061 w 3272"/>
                <a:gd name="T79" fmla="*/ 150 h 2289"/>
                <a:gd name="T80" fmla="*/ 1105 w 3272"/>
                <a:gd name="T81" fmla="*/ 147 h 2289"/>
                <a:gd name="T82" fmla="*/ 1130 w 3272"/>
                <a:gd name="T83" fmla="*/ 146 h 2289"/>
                <a:gd name="T84" fmla="*/ 1178 w 3272"/>
                <a:gd name="T85" fmla="*/ 142 h 2289"/>
                <a:gd name="T86" fmla="*/ 1270 w 3272"/>
                <a:gd name="T87" fmla="*/ 135 h 2289"/>
                <a:gd name="T88" fmla="*/ 1274 w 3272"/>
                <a:gd name="T89" fmla="*/ 166 h 2289"/>
                <a:gd name="T90" fmla="*/ 1280 w 3272"/>
                <a:gd name="T91" fmla="*/ 199 h 2289"/>
                <a:gd name="T92" fmla="*/ 1135 w 3272"/>
                <a:gd name="T93" fmla="*/ 212 h 2289"/>
                <a:gd name="T94" fmla="*/ 991 w 3272"/>
                <a:gd name="T95" fmla="*/ 224 h 2289"/>
                <a:gd name="T96" fmla="*/ 991 w 3272"/>
                <a:gd name="T97" fmla="*/ 180 h 2289"/>
                <a:gd name="T98" fmla="*/ 1002 w 3272"/>
                <a:gd name="T99" fmla="*/ 158 h 2289"/>
                <a:gd name="T100" fmla="*/ 1353 w 3272"/>
                <a:gd name="T101" fmla="*/ 220 h 2289"/>
                <a:gd name="T102" fmla="*/ 1218 w 3272"/>
                <a:gd name="T103" fmla="*/ 223 h 2289"/>
                <a:gd name="T104" fmla="*/ 1039 w 3272"/>
                <a:gd name="T105" fmla="*/ 236 h 2289"/>
                <a:gd name="T106" fmla="*/ 1006 w 3272"/>
                <a:gd name="T107" fmla="*/ 264 h 2289"/>
                <a:gd name="T108" fmla="*/ 1090 w 3272"/>
                <a:gd name="T109" fmla="*/ 265 h 2289"/>
                <a:gd name="T110" fmla="*/ 1229 w 3272"/>
                <a:gd name="T111" fmla="*/ 253 h 2289"/>
                <a:gd name="T112" fmla="*/ 1263 w 3272"/>
                <a:gd name="T113" fmla="*/ 246 h 2289"/>
                <a:gd name="T114" fmla="*/ 1311 w 3272"/>
                <a:gd name="T115" fmla="*/ 242 h 2289"/>
                <a:gd name="T116" fmla="*/ 1332 w 3272"/>
                <a:gd name="T117" fmla="*/ 243 h 228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72"/>
                <a:gd name="T178" fmla="*/ 0 h 2289"/>
                <a:gd name="T179" fmla="*/ 3272 w 3272"/>
                <a:gd name="T180" fmla="*/ 2289 h 228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72" h="2289">
                  <a:moveTo>
                    <a:pt x="1021" y="49"/>
                  </a:moveTo>
                  <a:lnTo>
                    <a:pt x="1115" y="40"/>
                  </a:lnTo>
                  <a:lnTo>
                    <a:pt x="1109" y="0"/>
                  </a:lnTo>
                  <a:lnTo>
                    <a:pt x="1095" y="0"/>
                  </a:lnTo>
                  <a:lnTo>
                    <a:pt x="1091" y="0"/>
                  </a:lnTo>
                  <a:lnTo>
                    <a:pt x="1087" y="0"/>
                  </a:lnTo>
                  <a:lnTo>
                    <a:pt x="1083" y="0"/>
                  </a:lnTo>
                  <a:lnTo>
                    <a:pt x="1075" y="0"/>
                  </a:lnTo>
                  <a:lnTo>
                    <a:pt x="1067" y="1"/>
                  </a:lnTo>
                  <a:lnTo>
                    <a:pt x="1054" y="1"/>
                  </a:lnTo>
                  <a:lnTo>
                    <a:pt x="1042" y="1"/>
                  </a:lnTo>
                  <a:lnTo>
                    <a:pt x="1028" y="3"/>
                  </a:lnTo>
                  <a:lnTo>
                    <a:pt x="1014" y="4"/>
                  </a:lnTo>
                  <a:lnTo>
                    <a:pt x="1021" y="49"/>
                  </a:lnTo>
                  <a:close/>
                  <a:moveTo>
                    <a:pt x="3133" y="2115"/>
                  </a:moveTo>
                  <a:lnTo>
                    <a:pt x="3135" y="2103"/>
                  </a:lnTo>
                  <a:lnTo>
                    <a:pt x="3137" y="2092"/>
                  </a:lnTo>
                  <a:lnTo>
                    <a:pt x="3141" y="2084"/>
                  </a:lnTo>
                  <a:lnTo>
                    <a:pt x="3147" y="2081"/>
                  </a:lnTo>
                  <a:lnTo>
                    <a:pt x="3154" y="2077"/>
                  </a:lnTo>
                  <a:lnTo>
                    <a:pt x="3166" y="2076"/>
                  </a:lnTo>
                  <a:lnTo>
                    <a:pt x="3177" y="2073"/>
                  </a:lnTo>
                  <a:lnTo>
                    <a:pt x="3191" y="2073"/>
                  </a:lnTo>
                  <a:lnTo>
                    <a:pt x="3202" y="2071"/>
                  </a:lnTo>
                  <a:lnTo>
                    <a:pt x="3213" y="2071"/>
                  </a:lnTo>
                  <a:lnTo>
                    <a:pt x="3220" y="2071"/>
                  </a:lnTo>
                  <a:lnTo>
                    <a:pt x="3223" y="2074"/>
                  </a:lnTo>
                  <a:lnTo>
                    <a:pt x="3225" y="2074"/>
                  </a:lnTo>
                  <a:lnTo>
                    <a:pt x="3234" y="2074"/>
                  </a:lnTo>
                  <a:lnTo>
                    <a:pt x="3239" y="2073"/>
                  </a:lnTo>
                  <a:lnTo>
                    <a:pt x="3247" y="2073"/>
                  </a:lnTo>
                  <a:lnTo>
                    <a:pt x="3256" y="2071"/>
                  </a:lnTo>
                  <a:lnTo>
                    <a:pt x="3265" y="2071"/>
                  </a:lnTo>
                  <a:lnTo>
                    <a:pt x="3272" y="2106"/>
                  </a:lnTo>
                  <a:lnTo>
                    <a:pt x="3133" y="2115"/>
                  </a:lnTo>
                  <a:close/>
                  <a:moveTo>
                    <a:pt x="89" y="2161"/>
                  </a:moveTo>
                  <a:lnTo>
                    <a:pt x="99" y="2159"/>
                  </a:lnTo>
                  <a:lnTo>
                    <a:pt x="108" y="2158"/>
                  </a:lnTo>
                  <a:lnTo>
                    <a:pt x="118" y="2157"/>
                  </a:lnTo>
                  <a:lnTo>
                    <a:pt x="127" y="2157"/>
                  </a:lnTo>
                  <a:lnTo>
                    <a:pt x="134" y="2157"/>
                  </a:lnTo>
                  <a:lnTo>
                    <a:pt x="140" y="2157"/>
                  </a:lnTo>
                  <a:lnTo>
                    <a:pt x="144" y="2158"/>
                  </a:lnTo>
                  <a:lnTo>
                    <a:pt x="148" y="2161"/>
                  </a:lnTo>
                  <a:lnTo>
                    <a:pt x="149" y="2164"/>
                  </a:lnTo>
                  <a:lnTo>
                    <a:pt x="151" y="2169"/>
                  </a:lnTo>
                  <a:lnTo>
                    <a:pt x="136" y="2169"/>
                  </a:lnTo>
                  <a:lnTo>
                    <a:pt x="122" y="2169"/>
                  </a:lnTo>
                  <a:lnTo>
                    <a:pt x="114" y="2169"/>
                  </a:lnTo>
                  <a:lnTo>
                    <a:pt x="105" y="2170"/>
                  </a:lnTo>
                  <a:lnTo>
                    <a:pt x="99" y="2172"/>
                  </a:lnTo>
                  <a:lnTo>
                    <a:pt x="93" y="2173"/>
                  </a:lnTo>
                  <a:lnTo>
                    <a:pt x="90" y="2166"/>
                  </a:lnTo>
                  <a:lnTo>
                    <a:pt x="89" y="2161"/>
                  </a:lnTo>
                  <a:close/>
                  <a:moveTo>
                    <a:pt x="156" y="2186"/>
                  </a:moveTo>
                  <a:lnTo>
                    <a:pt x="156" y="2192"/>
                  </a:lnTo>
                  <a:lnTo>
                    <a:pt x="156" y="2201"/>
                  </a:lnTo>
                  <a:lnTo>
                    <a:pt x="156" y="2209"/>
                  </a:lnTo>
                  <a:lnTo>
                    <a:pt x="158" y="2219"/>
                  </a:lnTo>
                  <a:lnTo>
                    <a:pt x="156" y="2227"/>
                  </a:lnTo>
                  <a:lnTo>
                    <a:pt x="156" y="2235"/>
                  </a:lnTo>
                  <a:lnTo>
                    <a:pt x="156" y="2243"/>
                  </a:lnTo>
                  <a:lnTo>
                    <a:pt x="156" y="2252"/>
                  </a:lnTo>
                  <a:lnTo>
                    <a:pt x="143" y="2252"/>
                  </a:lnTo>
                  <a:lnTo>
                    <a:pt x="130" y="2253"/>
                  </a:lnTo>
                  <a:lnTo>
                    <a:pt x="116" y="2254"/>
                  </a:lnTo>
                  <a:lnTo>
                    <a:pt x="104" y="2256"/>
                  </a:lnTo>
                  <a:lnTo>
                    <a:pt x="90" y="2257"/>
                  </a:lnTo>
                  <a:lnTo>
                    <a:pt x="78" y="2258"/>
                  </a:lnTo>
                  <a:lnTo>
                    <a:pt x="66" y="2260"/>
                  </a:lnTo>
                  <a:lnTo>
                    <a:pt x="53" y="2261"/>
                  </a:lnTo>
                  <a:lnTo>
                    <a:pt x="50" y="2252"/>
                  </a:lnTo>
                  <a:lnTo>
                    <a:pt x="49" y="2243"/>
                  </a:lnTo>
                  <a:lnTo>
                    <a:pt x="46" y="2235"/>
                  </a:lnTo>
                  <a:lnTo>
                    <a:pt x="45" y="2227"/>
                  </a:lnTo>
                  <a:lnTo>
                    <a:pt x="42" y="2219"/>
                  </a:lnTo>
                  <a:lnTo>
                    <a:pt x="41" y="2210"/>
                  </a:lnTo>
                  <a:lnTo>
                    <a:pt x="39" y="2202"/>
                  </a:lnTo>
                  <a:lnTo>
                    <a:pt x="38" y="2194"/>
                  </a:lnTo>
                  <a:lnTo>
                    <a:pt x="52" y="2192"/>
                  </a:lnTo>
                  <a:lnTo>
                    <a:pt x="67" y="2191"/>
                  </a:lnTo>
                  <a:lnTo>
                    <a:pt x="82" y="2190"/>
                  </a:lnTo>
                  <a:lnTo>
                    <a:pt x="97" y="2190"/>
                  </a:lnTo>
                  <a:lnTo>
                    <a:pt x="111" y="2188"/>
                  </a:lnTo>
                  <a:lnTo>
                    <a:pt x="126" y="2187"/>
                  </a:lnTo>
                  <a:lnTo>
                    <a:pt x="141" y="2186"/>
                  </a:lnTo>
                  <a:lnTo>
                    <a:pt x="156" y="2186"/>
                  </a:lnTo>
                  <a:close/>
                  <a:moveTo>
                    <a:pt x="149" y="2271"/>
                  </a:moveTo>
                  <a:lnTo>
                    <a:pt x="148" y="2272"/>
                  </a:lnTo>
                  <a:lnTo>
                    <a:pt x="148" y="2274"/>
                  </a:lnTo>
                  <a:lnTo>
                    <a:pt x="143" y="2274"/>
                  </a:lnTo>
                  <a:lnTo>
                    <a:pt x="132" y="2275"/>
                  </a:lnTo>
                  <a:lnTo>
                    <a:pt x="116" y="2276"/>
                  </a:lnTo>
                  <a:lnTo>
                    <a:pt x="97" y="2279"/>
                  </a:lnTo>
                  <a:lnTo>
                    <a:pt x="72" y="2280"/>
                  </a:lnTo>
                  <a:lnTo>
                    <a:pt x="49" y="2283"/>
                  </a:lnTo>
                  <a:lnTo>
                    <a:pt x="24" y="2286"/>
                  </a:lnTo>
                  <a:lnTo>
                    <a:pt x="1" y="2289"/>
                  </a:lnTo>
                  <a:lnTo>
                    <a:pt x="0" y="2283"/>
                  </a:lnTo>
                  <a:lnTo>
                    <a:pt x="149" y="2271"/>
                  </a:lnTo>
                  <a:close/>
                  <a:moveTo>
                    <a:pt x="159" y="1928"/>
                  </a:moveTo>
                  <a:lnTo>
                    <a:pt x="159" y="1935"/>
                  </a:lnTo>
                  <a:lnTo>
                    <a:pt x="159" y="1944"/>
                  </a:lnTo>
                  <a:lnTo>
                    <a:pt x="155" y="1935"/>
                  </a:lnTo>
                  <a:lnTo>
                    <a:pt x="155" y="1928"/>
                  </a:lnTo>
                  <a:lnTo>
                    <a:pt x="156" y="1928"/>
                  </a:lnTo>
                  <a:lnTo>
                    <a:pt x="159" y="1928"/>
                  </a:lnTo>
                  <a:close/>
                  <a:moveTo>
                    <a:pt x="946" y="159"/>
                  </a:moveTo>
                  <a:lnTo>
                    <a:pt x="946" y="161"/>
                  </a:lnTo>
                  <a:lnTo>
                    <a:pt x="950" y="162"/>
                  </a:lnTo>
                  <a:lnTo>
                    <a:pt x="951" y="165"/>
                  </a:lnTo>
                  <a:lnTo>
                    <a:pt x="952" y="170"/>
                  </a:lnTo>
                  <a:lnTo>
                    <a:pt x="954" y="177"/>
                  </a:lnTo>
                  <a:lnTo>
                    <a:pt x="957" y="186"/>
                  </a:lnTo>
                  <a:lnTo>
                    <a:pt x="957" y="194"/>
                  </a:lnTo>
                  <a:lnTo>
                    <a:pt x="958" y="203"/>
                  </a:lnTo>
                  <a:lnTo>
                    <a:pt x="958" y="214"/>
                  </a:lnTo>
                  <a:lnTo>
                    <a:pt x="959" y="225"/>
                  </a:lnTo>
                  <a:lnTo>
                    <a:pt x="951" y="227"/>
                  </a:lnTo>
                  <a:lnTo>
                    <a:pt x="944" y="228"/>
                  </a:lnTo>
                  <a:lnTo>
                    <a:pt x="941" y="219"/>
                  </a:lnTo>
                  <a:lnTo>
                    <a:pt x="940" y="210"/>
                  </a:lnTo>
                  <a:lnTo>
                    <a:pt x="939" y="202"/>
                  </a:lnTo>
                  <a:lnTo>
                    <a:pt x="937" y="194"/>
                  </a:lnTo>
                  <a:lnTo>
                    <a:pt x="935" y="186"/>
                  </a:lnTo>
                  <a:lnTo>
                    <a:pt x="935" y="177"/>
                  </a:lnTo>
                  <a:lnTo>
                    <a:pt x="932" y="169"/>
                  </a:lnTo>
                  <a:lnTo>
                    <a:pt x="932" y="162"/>
                  </a:lnTo>
                  <a:lnTo>
                    <a:pt x="939" y="159"/>
                  </a:lnTo>
                  <a:lnTo>
                    <a:pt x="946" y="159"/>
                  </a:lnTo>
                  <a:close/>
                  <a:moveTo>
                    <a:pt x="959" y="245"/>
                  </a:moveTo>
                  <a:lnTo>
                    <a:pt x="957" y="253"/>
                  </a:lnTo>
                  <a:lnTo>
                    <a:pt x="954" y="263"/>
                  </a:lnTo>
                  <a:lnTo>
                    <a:pt x="951" y="268"/>
                  </a:lnTo>
                  <a:lnTo>
                    <a:pt x="950" y="274"/>
                  </a:lnTo>
                  <a:lnTo>
                    <a:pt x="943" y="274"/>
                  </a:lnTo>
                  <a:lnTo>
                    <a:pt x="932" y="275"/>
                  </a:lnTo>
                  <a:lnTo>
                    <a:pt x="924" y="275"/>
                  </a:lnTo>
                  <a:lnTo>
                    <a:pt x="917" y="276"/>
                  </a:lnTo>
                  <a:lnTo>
                    <a:pt x="907" y="278"/>
                  </a:lnTo>
                  <a:lnTo>
                    <a:pt x="899" y="279"/>
                  </a:lnTo>
                  <a:lnTo>
                    <a:pt x="897" y="271"/>
                  </a:lnTo>
                  <a:lnTo>
                    <a:pt x="896" y="264"/>
                  </a:lnTo>
                  <a:lnTo>
                    <a:pt x="895" y="256"/>
                  </a:lnTo>
                  <a:lnTo>
                    <a:pt x="895" y="249"/>
                  </a:lnTo>
                  <a:lnTo>
                    <a:pt x="902" y="247"/>
                  </a:lnTo>
                  <a:lnTo>
                    <a:pt x="910" y="246"/>
                  </a:lnTo>
                  <a:lnTo>
                    <a:pt x="917" y="246"/>
                  </a:lnTo>
                  <a:lnTo>
                    <a:pt x="925" y="246"/>
                  </a:lnTo>
                  <a:lnTo>
                    <a:pt x="933" y="245"/>
                  </a:lnTo>
                  <a:lnTo>
                    <a:pt x="941" y="245"/>
                  </a:lnTo>
                  <a:lnTo>
                    <a:pt x="950" y="245"/>
                  </a:lnTo>
                  <a:lnTo>
                    <a:pt x="959" y="245"/>
                  </a:lnTo>
                  <a:close/>
                  <a:moveTo>
                    <a:pt x="1002" y="158"/>
                  </a:moveTo>
                  <a:lnTo>
                    <a:pt x="1009" y="155"/>
                  </a:lnTo>
                  <a:lnTo>
                    <a:pt x="1018" y="154"/>
                  </a:lnTo>
                  <a:lnTo>
                    <a:pt x="1029" y="153"/>
                  </a:lnTo>
                  <a:lnTo>
                    <a:pt x="1042" y="153"/>
                  </a:lnTo>
                  <a:lnTo>
                    <a:pt x="1051" y="151"/>
                  </a:lnTo>
                  <a:lnTo>
                    <a:pt x="1061" y="150"/>
                  </a:lnTo>
                  <a:lnTo>
                    <a:pt x="1072" y="148"/>
                  </a:lnTo>
                  <a:lnTo>
                    <a:pt x="1084" y="147"/>
                  </a:lnTo>
                  <a:lnTo>
                    <a:pt x="1094" y="147"/>
                  </a:lnTo>
                  <a:lnTo>
                    <a:pt x="1105" y="147"/>
                  </a:lnTo>
                  <a:lnTo>
                    <a:pt x="1113" y="146"/>
                  </a:lnTo>
                  <a:lnTo>
                    <a:pt x="1122" y="146"/>
                  </a:lnTo>
                  <a:lnTo>
                    <a:pt x="1126" y="146"/>
                  </a:lnTo>
                  <a:lnTo>
                    <a:pt x="1130" y="146"/>
                  </a:lnTo>
                  <a:lnTo>
                    <a:pt x="1134" y="144"/>
                  </a:lnTo>
                  <a:lnTo>
                    <a:pt x="1145" y="144"/>
                  </a:lnTo>
                  <a:lnTo>
                    <a:pt x="1159" y="143"/>
                  </a:lnTo>
                  <a:lnTo>
                    <a:pt x="1178" y="142"/>
                  </a:lnTo>
                  <a:lnTo>
                    <a:pt x="1197" y="139"/>
                  </a:lnTo>
                  <a:lnTo>
                    <a:pt x="1222" y="137"/>
                  </a:lnTo>
                  <a:lnTo>
                    <a:pt x="1245" y="136"/>
                  </a:lnTo>
                  <a:lnTo>
                    <a:pt x="1270" y="135"/>
                  </a:lnTo>
                  <a:lnTo>
                    <a:pt x="1270" y="142"/>
                  </a:lnTo>
                  <a:lnTo>
                    <a:pt x="1271" y="150"/>
                  </a:lnTo>
                  <a:lnTo>
                    <a:pt x="1273" y="158"/>
                  </a:lnTo>
                  <a:lnTo>
                    <a:pt x="1274" y="166"/>
                  </a:lnTo>
                  <a:lnTo>
                    <a:pt x="1276" y="175"/>
                  </a:lnTo>
                  <a:lnTo>
                    <a:pt x="1277" y="183"/>
                  </a:lnTo>
                  <a:lnTo>
                    <a:pt x="1278" y="191"/>
                  </a:lnTo>
                  <a:lnTo>
                    <a:pt x="1280" y="199"/>
                  </a:lnTo>
                  <a:lnTo>
                    <a:pt x="1243" y="202"/>
                  </a:lnTo>
                  <a:lnTo>
                    <a:pt x="1207" y="205"/>
                  </a:lnTo>
                  <a:lnTo>
                    <a:pt x="1171" y="208"/>
                  </a:lnTo>
                  <a:lnTo>
                    <a:pt x="1135" y="212"/>
                  </a:lnTo>
                  <a:lnTo>
                    <a:pt x="1098" y="214"/>
                  </a:lnTo>
                  <a:lnTo>
                    <a:pt x="1062" y="217"/>
                  </a:lnTo>
                  <a:lnTo>
                    <a:pt x="1027" y="220"/>
                  </a:lnTo>
                  <a:lnTo>
                    <a:pt x="991" y="224"/>
                  </a:lnTo>
                  <a:lnTo>
                    <a:pt x="990" y="212"/>
                  </a:lnTo>
                  <a:lnTo>
                    <a:pt x="990" y="201"/>
                  </a:lnTo>
                  <a:lnTo>
                    <a:pt x="990" y="188"/>
                  </a:lnTo>
                  <a:lnTo>
                    <a:pt x="991" y="180"/>
                  </a:lnTo>
                  <a:lnTo>
                    <a:pt x="991" y="172"/>
                  </a:lnTo>
                  <a:lnTo>
                    <a:pt x="994" y="165"/>
                  </a:lnTo>
                  <a:lnTo>
                    <a:pt x="998" y="159"/>
                  </a:lnTo>
                  <a:lnTo>
                    <a:pt x="1002" y="158"/>
                  </a:lnTo>
                  <a:close/>
                  <a:moveTo>
                    <a:pt x="1357" y="243"/>
                  </a:moveTo>
                  <a:lnTo>
                    <a:pt x="1355" y="235"/>
                  </a:lnTo>
                  <a:lnTo>
                    <a:pt x="1354" y="228"/>
                  </a:lnTo>
                  <a:lnTo>
                    <a:pt x="1353" y="220"/>
                  </a:lnTo>
                  <a:lnTo>
                    <a:pt x="1351" y="213"/>
                  </a:lnTo>
                  <a:lnTo>
                    <a:pt x="1306" y="216"/>
                  </a:lnTo>
                  <a:lnTo>
                    <a:pt x="1262" y="220"/>
                  </a:lnTo>
                  <a:lnTo>
                    <a:pt x="1218" y="223"/>
                  </a:lnTo>
                  <a:lnTo>
                    <a:pt x="1174" y="227"/>
                  </a:lnTo>
                  <a:lnTo>
                    <a:pt x="1128" y="230"/>
                  </a:lnTo>
                  <a:lnTo>
                    <a:pt x="1084" y="234"/>
                  </a:lnTo>
                  <a:lnTo>
                    <a:pt x="1039" y="236"/>
                  </a:lnTo>
                  <a:lnTo>
                    <a:pt x="995" y="241"/>
                  </a:lnTo>
                  <a:lnTo>
                    <a:pt x="998" y="249"/>
                  </a:lnTo>
                  <a:lnTo>
                    <a:pt x="1002" y="258"/>
                  </a:lnTo>
                  <a:lnTo>
                    <a:pt x="1006" y="264"/>
                  </a:lnTo>
                  <a:lnTo>
                    <a:pt x="1012" y="268"/>
                  </a:lnTo>
                  <a:lnTo>
                    <a:pt x="1025" y="268"/>
                  </a:lnTo>
                  <a:lnTo>
                    <a:pt x="1054" y="268"/>
                  </a:lnTo>
                  <a:lnTo>
                    <a:pt x="1090" y="265"/>
                  </a:lnTo>
                  <a:lnTo>
                    <a:pt x="1131" y="263"/>
                  </a:lnTo>
                  <a:lnTo>
                    <a:pt x="1170" y="258"/>
                  </a:lnTo>
                  <a:lnTo>
                    <a:pt x="1204" y="256"/>
                  </a:lnTo>
                  <a:lnTo>
                    <a:pt x="1229" y="253"/>
                  </a:lnTo>
                  <a:lnTo>
                    <a:pt x="1240" y="253"/>
                  </a:lnTo>
                  <a:lnTo>
                    <a:pt x="1243" y="250"/>
                  </a:lnTo>
                  <a:lnTo>
                    <a:pt x="1252" y="249"/>
                  </a:lnTo>
                  <a:lnTo>
                    <a:pt x="1263" y="246"/>
                  </a:lnTo>
                  <a:lnTo>
                    <a:pt x="1278" y="246"/>
                  </a:lnTo>
                  <a:lnTo>
                    <a:pt x="1291" y="243"/>
                  </a:lnTo>
                  <a:lnTo>
                    <a:pt x="1303" y="243"/>
                  </a:lnTo>
                  <a:lnTo>
                    <a:pt x="1311" y="242"/>
                  </a:lnTo>
                  <a:lnTo>
                    <a:pt x="1315" y="245"/>
                  </a:lnTo>
                  <a:lnTo>
                    <a:pt x="1318" y="243"/>
                  </a:lnTo>
                  <a:lnTo>
                    <a:pt x="1328" y="243"/>
                  </a:lnTo>
                  <a:lnTo>
                    <a:pt x="1332" y="243"/>
                  </a:lnTo>
                  <a:lnTo>
                    <a:pt x="1340" y="243"/>
                  </a:lnTo>
                  <a:lnTo>
                    <a:pt x="1348" y="243"/>
                  </a:lnTo>
                  <a:lnTo>
                    <a:pt x="1357" y="243"/>
                  </a:lnTo>
                  <a:close/>
                </a:path>
              </a:pathLst>
            </a:custGeom>
            <a:solidFill>
              <a:srgbClr val="EDB86B"/>
            </a:solidFill>
            <a:ln w="1588">
              <a:solidFill>
                <a:srgbClr val="DEA85C"/>
              </a:solidFill>
              <a:round/>
              <a:headEnd/>
              <a:tailEnd/>
            </a:ln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5" name="4 CuadroTexto"/>
          <p:cNvSpPr txBox="1">
            <a:spLocks noChangeArrowheads="1"/>
          </p:cNvSpPr>
          <p:nvPr/>
        </p:nvSpPr>
        <p:spPr bwMode="auto">
          <a:xfrm>
            <a:off x="5095875" y="5929314"/>
            <a:ext cx="23877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a-ES" altLang="ca-ES" sz="3600" dirty="0" err="1">
                <a:solidFill>
                  <a:srgbClr val="C00000"/>
                </a:solidFill>
              </a:rPr>
              <a:t>C</a:t>
            </a:r>
            <a:r>
              <a:rPr lang="ca-ES" altLang="ca-ES" dirty="0" err="1"/>
              <a:t>oste</a:t>
            </a:r>
            <a:r>
              <a:rPr lang="ca-ES" altLang="ca-ES" dirty="0"/>
              <a:t>  </a:t>
            </a:r>
            <a:r>
              <a:rPr lang="ca-ES" altLang="ca-ES" dirty="0" err="1"/>
              <a:t>unitario</a:t>
            </a:r>
            <a:endParaRPr lang="es-ES" altLang="ca-ES" dirty="0"/>
          </a:p>
        </p:txBody>
      </p:sp>
      <p:sp>
        <p:nvSpPr>
          <p:cNvPr id="6" name="5 CuadroTexto"/>
          <p:cNvSpPr txBox="1">
            <a:spLocks noChangeArrowheads="1"/>
          </p:cNvSpPr>
          <p:nvPr/>
        </p:nvSpPr>
        <p:spPr bwMode="auto">
          <a:xfrm>
            <a:off x="5738814" y="5143501"/>
            <a:ext cx="1857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a-ES" altLang="ca-ES" sz="3600" dirty="0" err="1">
                <a:solidFill>
                  <a:srgbClr val="C00000"/>
                </a:solidFill>
              </a:rPr>
              <a:t>A</a:t>
            </a:r>
            <a:r>
              <a:rPr lang="ca-ES" altLang="ca-ES" dirty="0" err="1"/>
              <a:t>ctivitades</a:t>
            </a:r>
            <a:endParaRPr lang="es-ES" altLang="ca-ES" dirty="0"/>
          </a:p>
        </p:txBody>
      </p:sp>
      <p:sp>
        <p:nvSpPr>
          <p:cNvPr id="7" name="6 CuadroTexto"/>
          <p:cNvSpPr txBox="1">
            <a:spLocks noChangeArrowheads="1"/>
          </p:cNvSpPr>
          <p:nvPr/>
        </p:nvSpPr>
        <p:spPr bwMode="auto">
          <a:xfrm>
            <a:off x="6453189" y="4429126"/>
            <a:ext cx="1857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a-ES" altLang="ca-ES" sz="3600" dirty="0" err="1">
                <a:solidFill>
                  <a:srgbClr val="C00000"/>
                </a:solidFill>
              </a:rPr>
              <a:t>E</a:t>
            </a:r>
            <a:r>
              <a:rPr lang="ca-ES" altLang="ca-ES" dirty="0" err="1"/>
              <a:t>pisodios</a:t>
            </a:r>
            <a:endParaRPr lang="es-ES" altLang="ca-ES" dirty="0"/>
          </a:p>
        </p:txBody>
      </p:sp>
      <p:sp>
        <p:nvSpPr>
          <p:cNvPr id="8" name="7 CuadroTexto"/>
          <p:cNvSpPr txBox="1">
            <a:spLocks noChangeArrowheads="1"/>
          </p:cNvSpPr>
          <p:nvPr/>
        </p:nvSpPr>
        <p:spPr bwMode="auto">
          <a:xfrm>
            <a:off x="7167564" y="3643313"/>
            <a:ext cx="1857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a-ES" altLang="ca-ES" sz="3600" dirty="0" err="1">
                <a:solidFill>
                  <a:srgbClr val="C00000"/>
                </a:solidFill>
              </a:rPr>
              <a:t>P</a:t>
            </a:r>
            <a:r>
              <a:rPr lang="ca-ES" altLang="ca-ES" dirty="0" err="1"/>
              <a:t>rocesos</a:t>
            </a:r>
            <a:endParaRPr lang="es-ES" altLang="ca-ES" dirty="0"/>
          </a:p>
        </p:txBody>
      </p:sp>
      <p:sp>
        <p:nvSpPr>
          <p:cNvPr id="9" name="8 CuadroTexto"/>
          <p:cNvSpPr txBox="1">
            <a:spLocks noChangeArrowheads="1"/>
          </p:cNvSpPr>
          <p:nvPr/>
        </p:nvSpPr>
        <p:spPr bwMode="auto">
          <a:xfrm>
            <a:off x="7881938" y="2854326"/>
            <a:ext cx="228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a-ES" altLang="ca-ES" sz="3600">
                <a:solidFill>
                  <a:srgbClr val="C00000"/>
                </a:solidFill>
              </a:rPr>
              <a:t>L</a:t>
            </a:r>
            <a:r>
              <a:rPr lang="ca-ES" altLang="ca-ES"/>
              <a:t>ifetime cost</a:t>
            </a:r>
            <a:endParaRPr lang="es-ES" altLang="ca-ES"/>
          </a:p>
        </p:txBody>
      </p:sp>
      <p:cxnSp>
        <p:nvCxnSpPr>
          <p:cNvPr id="11" name="10 Conector recto de flecha"/>
          <p:cNvCxnSpPr/>
          <p:nvPr/>
        </p:nvCxnSpPr>
        <p:spPr bwMode="auto">
          <a:xfrm rot="5400000" flipH="1" flipV="1">
            <a:off x="6953251" y="3714751"/>
            <a:ext cx="3000375" cy="2428875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>
            <a:outerShdw blurRad="50800" dist="50800" dir="5400000" algn="ctr" rotWithShape="0">
              <a:srgbClr val="FFC000"/>
            </a:outerShdw>
          </a:effectLst>
        </p:spPr>
      </p:cxn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8422" y="57150"/>
            <a:ext cx="780356" cy="658425"/>
          </a:xfrm>
          <a:prstGeom prst="rect">
            <a:avLst/>
          </a:prstGeom>
        </p:spPr>
      </p:pic>
      <p:pic>
        <p:nvPicPr>
          <p:cNvPr id="71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26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758" y="148650"/>
            <a:ext cx="9918533" cy="6612355"/>
          </a:xfrm>
          <a:prstGeom prst="rect">
            <a:avLst/>
          </a:prstGeom>
        </p:spPr>
      </p:pic>
      <p:sp>
        <p:nvSpPr>
          <p:cNvPr id="3" name="Fletxa dreta 2"/>
          <p:cNvSpPr/>
          <p:nvPr/>
        </p:nvSpPr>
        <p:spPr>
          <a:xfrm>
            <a:off x="915777" y="4655851"/>
            <a:ext cx="627962" cy="1542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" name="Fletxa esquerra 3"/>
          <p:cNvSpPr/>
          <p:nvPr/>
        </p:nvSpPr>
        <p:spPr>
          <a:xfrm>
            <a:off x="9491720" y="1441144"/>
            <a:ext cx="672029" cy="1463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" name="Fletxa cap avall 4"/>
          <p:cNvSpPr/>
          <p:nvPr/>
        </p:nvSpPr>
        <p:spPr>
          <a:xfrm>
            <a:off x="4565650" y="3175000"/>
            <a:ext cx="1016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" name="Fletxa cap avall 5"/>
          <p:cNvSpPr/>
          <p:nvPr/>
        </p:nvSpPr>
        <p:spPr>
          <a:xfrm>
            <a:off x="3835400" y="2863850"/>
            <a:ext cx="1016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8898" y="148650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5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438964" y="3161636"/>
            <a:ext cx="7463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b="1" dirty="0"/>
              <a:t>... el </a:t>
            </a:r>
            <a:r>
              <a:rPr lang="ca-ES" b="1" dirty="0" err="1"/>
              <a:t>último</a:t>
            </a:r>
            <a:r>
              <a:rPr lang="ca-ES" b="1" dirty="0"/>
              <a:t> </a:t>
            </a:r>
            <a:r>
              <a:rPr lang="ca-ES" b="1" dirty="0" err="1"/>
              <a:t>escalón</a:t>
            </a:r>
            <a:r>
              <a:rPr lang="ca-ES" b="1" dirty="0"/>
              <a:t>:</a:t>
            </a:r>
          </a:p>
          <a:p>
            <a:pPr algn="ctr"/>
            <a:r>
              <a:rPr lang="ca-ES" b="1" spc="220" dirty="0"/>
              <a:t>UTILIZAR!!!!!</a:t>
            </a:r>
          </a:p>
        </p:txBody>
      </p:sp>
      <p:pic>
        <p:nvPicPr>
          <p:cNvPr id="3" name="Imat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1763" y="195943"/>
            <a:ext cx="792549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7925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riángulo isósceles 26"/>
          <p:cNvSpPr/>
          <p:nvPr/>
        </p:nvSpPr>
        <p:spPr>
          <a:xfrm rot="10800000">
            <a:off x="95250" y="114915"/>
            <a:ext cx="12030880" cy="5717868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100000">
                <a:schemeClr val="accent5">
                  <a:lumMod val="5000"/>
                  <a:lumOff val="95000"/>
                </a:schemeClr>
              </a:gs>
              <a:gs pos="11000">
                <a:schemeClr val="accent5">
                  <a:lumMod val="45000"/>
                  <a:lumOff val="55000"/>
                </a:schemeClr>
              </a:gs>
              <a:gs pos="24000">
                <a:schemeClr val="accent5">
                  <a:lumMod val="45000"/>
                  <a:lumOff val="55000"/>
                </a:schemeClr>
              </a:gs>
              <a:gs pos="81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6" name="Triángulo isósceles 25"/>
          <p:cNvSpPr/>
          <p:nvPr/>
        </p:nvSpPr>
        <p:spPr>
          <a:xfrm>
            <a:off x="84920" y="114915"/>
            <a:ext cx="12030880" cy="5717869"/>
          </a:xfrm>
          <a:prstGeom prst="triangle">
            <a:avLst>
              <a:gd name="adj" fmla="val 100000"/>
            </a:avLst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" name="Rectángulo 5"/>
          <p:cNvSpPr/>
          <p:nvPr/>
        </p:nvSpPr>
        <p:spPr>
          <a:xfrm>
            <a:off x="1049966" y="4613060"/>
            <a:ext cx="1627616" cy="7399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04775" cmpd="tri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rgbClr val="002060"/>
                </a:solidFill>
                <a:latin typeface="Wide Latin" panose="020A0A07050505020404" pitchFamily="18" charset="0"/>
              </a:rPr>
              <a:t>Contar</a:t>
            </a:r>
          </a:p>
        </p:txBody>
      </p:sp>
      <p:sp>
        <p:nvSpPr>
          <p:cNvPr id="7" name="Rectángulo 6"/>
          <p:cNvSpPr/>
          <p:nvPr/>
        </p:nvSpPr>
        <p:spPr>
          <a:xfrm>
            <a:off x="2676856" y="3863834"/>
            <a:ext cx="1576068" cy="7574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04775" cmpd="tri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 err="1">
                <a:solidFill>
                  <a:srgbClr val="002060"/>
                </a:solidFill>
                <a:latin typeface="Wide Latin" panose="020A0A07050505020404" pitchFamily="18" charset="0"/>
              </a:rPr>
              <a:t>Medir</a:t>
            </a:r>
            <a:endParaRPr lang="ca-ES" dirty="0">
              <a:solidFill>
                <a:srgbClr val="002060"/>
              </a:solidFill>
              <a:latin typeface="Wide Latin" panose="020A0A07050505020404" pitchFamily="18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5862262" y="2258807"/>
            <a:ext cx="1705510" cy="80825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04775" cmpd="tri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sz="1600" dirty="0" err="1">
                <a:solidFill>
                  <a:srgbClr val="002060"/>
                </a:solidFill>
                <a:latin typeface="Wide Latin" panose="020A0A07050505020404" pitchFamily="18" charset="0"/>
              </a:rPr>
              <a:t>Evaluar</a:t>
            </a:r>
            <a:endParaRPr lang="ca-ES" sz="1600" dirty="0">
              <a:solidFill>
                <a:srgbClr val="002060"/>
              </a:solidFill>
              <a:latin typeface="Wide Latin" panose="020A0A07050505020404" pitchFamily="18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4252924" y="3067065"/>
            <a:ext cx="1609338" cy="7967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04775" cmpd="tri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rgbClr val="002060"/>
                </a:solidFill>
                <a:latin typeface="Wide Latin" panose="020A0A07050505020404" pitchFamily="18" charset="0"/>
              </a:rPr>
              <a:t>Compartir</a:t>
            </a:r>
            <a:endParaRPr lang="ca-ES" sz="1600" dirty="0">
              <a:solidFill>
                <a:srgbClr val="002060"/>
              </a:solidFill>
              <a:latin typeface="Wide Latin" panose="020A0A07050505020404" pitchFamily="18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7567772" y="1525092"/>
            <a:ext cx="1542798" cy="733716"/>
          </a:xfrm>
          <a:prstGeom prst="rect">
            <a:avLst/>
          </a:prstGeom>
          <a:solidFill>
            <a:srgbClr val="FFFF00"/>
          </a:solidFill>
          <a:ln w="104775" cmpd="tri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sz="1400" dirty="0" err="1">
                <a:solidFill>
                  <a:srgbClr val="002060"/>
                </a:solidFill>
                <a:latin typeface="Wide Latin" panose="020A0A07050505020404" pitchFamily="18" charset="0"/>
              </a:rPr>
              <a:t>Diseñar</a:t>
            </a:r>
            <a:endParaRPr lang="ca-ES" sz="1400" dirty="0">
              <a:solidFill>
                <a:srgbClr val="002060"/>
              </a:solidFill>
              <a:latin typeface="Wide Latin" panose="020A0A07050505020404" pitchFamily="18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9110570" y="846942"/>
            <a:ext cx="1472992" cy="678149"/>
          </a:xfrm>
          <a:prstGeom prst="rect">
            <a:avLst/>
          </a:prstGeom>
          <a:solidFill>
            <a:srgbClr val="FFFF00"/>
          </a:solidFill>
          <a:ln w="104775" cmpd="tri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sz="1100" spc="300" dirty="0" err="1">
                <a:solidFill>
                  <a:srgbClr val="002060"/>
                </a:solidFill>
                <a:latin typeface="Wide Latin" panose="020A0A07050505020404" pitchFamily="18" charset="0"/>
              </a:rPr>
              <a:t>Utilizar</a:t>
            </a:r>
            <a:endParaRPr lang="ca-ES" sz="1100" spc="300" dirty="0">
              <a:solidFill>
                <a:srgbClr val="002060"/>
              </a:solidFill>
              <a:latin typeface="Wide Latin" panose="020A0A07050505020404" pitchFamily="18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1019432" y="5353658"/>
            <a:ext cx="1616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Berlin Sans FB" panose="020E0602020502020306" pitchFamily="34" charset="0"/>
              </a:rPr>
              <a:t>SI hospital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4380240" y="2389074"/>
            <a:ext cx="1401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32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RECH</a:t>
            </a:r>
          </a:p>
        </p:txBody>
      </p:sp>
      <p:sp>
        <p:nvSpPr>
          <p:cNvPr id="24" name="CuadroTexto 23"/>
          <p:cNvSpPr txBox="1"/>
          <p:nvPr/>
        </p:nvSpPr>
        <p:spPr>
          <a:xfrm>
            <a:off x="8850383" y="218312"/>
            <a:ext cx="199336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50000"/>
              </a:lnSpc>
            </a:pPr>
            <a:r>
              <a:rPr lang="ca-ES" i="1" spc="-15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Tarifas</a:t>
            </a:r>
            <a:r>
              <a:rPr lang="ca-ES" i="1" spc="-1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SNS.</a:t>
            </a:r>
          </a:p>
          <a:p>
            <a:pPr algn="ctr">
              <a:lnSpc>
                <a:spcPct val="50000"/>
              </a:lnSpc>
            </a:pPr>
            <a:r>
              <a:rPr lang="ca-ES" i="1" spc="-1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Benchmarking.</a:t>
            </a:r>
          </a:p>
          <a:p>
            <a:pPr algn="ctr">
              <a:lnSpc>
                <a:spcPct val="50000"/>
              </a:lnSpc>
            </a:pPr>
            <a:r>
              <a:rPr lang="ca-ES" i="1" spc="-1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Costes NICE.</a:t>
            </a:r>
          </a:p>
        </p:txBody>
      </p:sp>
      <p:sp>
        <p:nvSpPr>
          <p:cNvPr id="28" name="Rectángulo 27"/>
          <p:cNvSpPr/>
          <p:nvPr/>
        </p:nvSpPr>
        <p:spPr>
          <a:xfrm>
            <a:off x="9110570" y="4621331"/>
            <a:ext cx="2722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Acciones</a:t>
            </a:r>
          </a:p>
        </p:txBody>
      </p:sp>
      <p:sp>
        <p:nvSpPr>
          <p:cNvPr id="29" name="Rectángulo 28"/>
          <p:cNvSpPr/>
          <p:nvPr/>
        </p:nvSpPr>
        <p:spPr>
          <a:xfrm>
            <a:off x="668027" y="535173"/>
            <a:ext cx="3078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Productos</a:t>
            </a:r>
          </a:p>
        </p:txBody>
      </p:sp>
      <p:sp>
        <p:nvSpPr>
          <p:cNvPr id="25" name="CuadroTexto 24"/>
          <p:cNvSpPr txBox="1"/>
          <p:nvPr/>
        </p:nvSpPr>
        <p:spPr>
          <a:xfrm>
            <a:off x="2560716" y="6176658"/>
            <a:ext cx="922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spc="-150" dirty="0">
                <a:solidFill>
                  <a:srgbClr val="FFC000"/>
                </a:solidFill>
              </a:rPr>
              <a:t>PSMar</a:t>
            </a:r>
          </a:p>
        </p:txBody>
      </p:sp>
      <p:cxnSp>
        <p:nvCxnSpPr>
          <p:cNvPr id="4" name="Connector recte 3"/>
          <p:cNvCxnSpPr/>
          <p:nvPr/>
        </p:nvCxnSpPr>
        <p:spPr>
          <a:xfrm>
            <a:off x="10700951" y="468375"/>
            <a:ext cx="584447" cy="0"/>
          </a:xfrm>
          <a:prstGeom prst="line">
            <a:avLst/>
          </a:prstGeom>
          <a:ln>
            <a:tailEnd type="none"/>
          </a:ln>
          <a:scene3d>
            <a:camera prst="orthographicFront"/>
            <a:lightRig rig="threePt" dir="t"/>
          </a:scene3d>
          <a:sp3d extrusionH="76200" contourW="12700">
            <a:extrusionClr>
              <a:srgbClr val="FF0000"/>
            </a:extrusionClr>
            <a:contourClr>
              <a:srgbClr val="92D050"/>
            </a:contourClr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Connector recte 22"/>
          <p:cNvCxnSpPr/>
          <p:nvPr/>
        </p:nvCxnSpPr>
        <p:spPr>
          <a:xfrm flipH="1">
            <a:off x="11281025" y="468375"/>
            <a:ext cx="20548" cy="4152956"/>
          </a:xfrm>
          <a:prstGeom prst="line">
            <a:avLst/>
          </a:prstGeom>
          <a:ln>
            <a:tailEnd type="none"/>
          </a:ln>
          <a:scene3d>
            <a:camera prst="orthographicFront"/>
            <a:lightRig rig="threePt" dir="t"/>
          </a:scene3d>
          <a:sp3d extrusionH="76200" contourW="12700">
            <a:extrusionClr>
              <a:srgbClr val="FF0000"/>
            </a:extrusionClr>
            <a:contourClr>
              <a:srgbClr val="92D050"/>
            </a:contourClr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Connector de fletxa recta 31"/>
          <p:cNvCxnSpPr>
            <a:endCxn id="25" idx="0"/>
          </p:cNvCxnSpPr>
          <p:nvPr/>
        </p:nvCxnSpPr>
        <p:spPr>
          <a:xfrm flipH="1">
            <a:off x="3022035" y="4621331"/>
            <a:ext cx="8263363" cy="1555327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extrusionH="76200" contourW="12700">
            <a:extrusionClr>
              <a:srgbClr val="FF0000"/>
            </a:extrusionClr>
            <a:contourClr>
              <a:srgbClr val="92D050"/>
            </a:contourClr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Imat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1470" y="188517"/>
            <a:ext cx="780356" cy="65842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676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503712" y="-172194"/>
            <a:ext cx="5566219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ca-ES" sz="3200" kern="1200" dirty="0" err="1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Objetivo</a:t>
            </a:r>
            <a:r>
              <a:rPr lang="ca-ES" sz="3200" kern="1200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... (</a:t>
            </a:r>
            <a:r>
              <a:rPr lang="ca-ES" sz="3200" kern="1200" dirty="0" err="1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hace</a:t>
            </a:r>
            <a:r>
              <a:rPr lang="ca-ES" sz="3200" kern="1200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 5 </a:t>
            </a:r>
            <a:r>
              <a:rPr lang="ca-ES" sz="3200" kern="1200" dirty="0" err="1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años</a:t>
            </a:r>
            <a:r>
              <a:rPr lang="ca-ES" sz="3200" kern="1200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1631504" y="1196752"/>
            <a:ext cx="8661648" cy="1698774"/>
          </a:xfrm>
        </p:spPr>
        <p:txBody>
          <a:bodyPr>
            <a:normAutofit/>
          </a:bodyPr>
          <a:lstStyle/>
          <a:p>
            <a:pPr algn="ctr"/>
            <a:r>
              <a:rPr lang="ca-ES" sz="3600" b="1" kern="1200" dirty="0">
                <a:solidFill>
                  <a:srgbClr val="0039A6"/>
                </a:solidFill>
                <a:latin typeface="+mj-lt"/>
                <a:ea typeface="+mj-ea"/>
                <a:cs typeface="+mj-cs"/>
              </a:rPr>
              <a:t>Determinar el </a:t>
            </a:r>
            <a:r>
              <a:rPr lang="ca-ES" sz="3600" b="1" kern="1200" dirty="0" err="1">
                <a:solidFill>
                  <a:srgbClr val="0039A6"/>
                </a:solidFill>
                <a:latin typeface="+mj-lt"/>
                <a:ea typeface="+mj-ea"/>
                <a:cs typeface="+mj-cs"/>
              </a:rPr>
              <a:t>coste</a:t>
            </a:r>
            <a:r>
              <a:rPr lang="ca-ES" sz="3600" b="1" kern="1200" dirty="0">
                <a:solidFill>
                  <a:srgbClr val="0039A6"/>
                </a:solidFill>
                <a:latin typeface="+mj-lt"/>
                <a:ea typeface="+mj-ea"/>
                <a:cs typeface="+mj-cs"/>
              </a:rPr>
              <a:t> </a:t>
            </a:r>
            <a:r>
              <a:rPr lang="ca-ES" sz="3600" b="1" kern="1200" dirty="0" err="1">
                <a:solidFill>
                  <a:srgbClr val="0039A6"/>
                </a:solidFill>
                <a:latin typeface="+mj-lt"/>
                <a:ea typeface="+mj-ea"/>
                <a:cs typeface="+mj-cs"/>
              </a:rPr>
              <a:t>óptimo</a:t>
            </a:r>
            <a:r>
              <a:rPr lang="ca-ES" sz="3600" b="1" kern="1200" dirty="0">
                <a:solidFill>
                  <a:srgbClr val="0039A6"/>
                </a:solidFill>
                <a:latin typeface="+mj-lt"/>
                <a:ea typeface="+mj-ea"/>
                <a:cs typeface="+mj-cs"/>
              </a:rPr>
              <a:t> </a:t>
            </a:r>
            <a:r>
              <a:rPr lang="ca-ES" sz="4400" b="1" i="1" kern="1200" dirty="0">
                <a:solidFill>
                  <a:srgbClr val="0039A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(Valor) </a:t>
            </a:r>
            <a:r>
              <a:rPr lang="ca-ES" sz="3600" b="1" kern="1200" dirty="0">
                <a:solidFill>
                  <a:srgbClr val="0039A6"/>
                </a:solidFill>
                <a:latin typeface="+mj-lt"/>
                <a:ea typeface="+mj-ea"/>
                <a:cs typeface="+mj-cs"/>
              </a:rPr>
              <a:t>de la </a:t>
            </a:r>
            <a:r>
              <a:rPr lang="ca-ES" sz="3600" b="1" kern="1200" dirty="0" err="1">
                <a:solidFill>
                  <a:srgbClr val="0039A6"/>
                </a:solidFill>
                <a:latin typeface="+mj-lt"/>
                <a:ea typeface="+mj-ea"/>
                <a:cs typeface="+mj-cs"/>
              </a:rPr>
              <a:t>asistencia</a:t>
            </a:r>
            <a:r>
              <a:rPr lang="ca-ES" sz="3600" b="1" kern="1200" dirty="0">
                <a:solidFill>
                  <a:srgbClr val="0039A6"/>
                </a:solidFill>
                <a:latin typeface="+mj-lt"/>
                <a:ea typeface="+mj-ea"/>
                <a:cs typeface="+mj-cs"/>
              </a:rPr>
              <a:t> </a:t>
            </a:r>
            <a:r>
              <a:rPr lang="ca-ES" sz="3600" b="1" kern="1200" dirty="0" err="1">
                <a:solidFill>
                  <a:srgbClr val="0039A6"/>
                </a:solidFill>
                <a:latin typeface="+mj-lt"/>
                <a:ea typeface="+mj-ea"/>
                <a:cs typeface="+mj-cs"/>
              </a:rPr>
              <a:t>hospitalaria</a:t>
            </a:r>
            <a:r>
              <a:rPr lang="ca-ES" sz="3600" b="1" kern="1200" dirty="0">
                <a:solidFill>
                  <a:srgbClr val="0039A6"/>
                </a:solidFill>
                <a:latin typeface="+mj-lt"/>
                <a:ea typeface="+mj-ea"/>
                <a:cs typeface="+mj-cs"/>
              </a:rPr>
              <a:t>.</a:t>
            </a:r>
          </a:p>
          <a:p>
            <a:pPr algn="ctr"/>
            <a:endParaRPr lang="es-ES" sz="3600" dirty="0"/>
          </a:p>
          <a:p>
            <a:pPr algn="ctr"/>
            <a:endParaRPr lang="es-ES" sz="3600" dirty="0"/>
          </a:p>
        </p:txBody>
      </p:sp>
      <p:pic>
        <p:nvPicPr>
          <p:cNvPr id="4" name="Picture 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696" y="13061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4726884" y="2708921"/>
            <a:ext cx="2598590" cy="2062103"/>
          </a:xfrm>
          <a:prstGeom prst="rect">
            <a:avLst/>
          </a:prstGeom>
          <a:gradFill>
            <a:gsLst>
              <a:gs pos="100000">
                <a:srgbClr val="92D050"/>
              </a:gs>
              <a:gs pos="10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ca-ES"/>
            </a:defPPr>
            <a:lvl1pPr algn="ctr">
              <a:defRPr sz="32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ca-ES" dirty="0" err="1">
                <a:solidFill>
                  <a:srgbClr val="FFFFFF"/>
                </a:solidFill>
              </a:rPr>
              <a:t>Ratio</a:t>
            </a:r>
            <a:r>
              <a:rPr lang="ca-ES" dirty="0">
                <a:solidFill>
                  <a:srgbClr val="FFFFFF"/>
                </a:solidFill>
              </a:rPr>
              <a:t> de </a:t>
            </a:r>
            <a:r>
              <a:rPr lang="ca-ES" b="1" dirty="0">
                <a:solidFill>
                  <a:srgbClr val="FFC000"/>
                </a:solidFill>
              </a:rPr>
              <a:t>260</a:t>
            </a:r>
            <a:r>
              <a:rPr lang="ca-ES" dirty="0">
                <a:solidFill>
                  <a:srgbClr val="FFFFFF"/>
                </a:solidFill>
              </a:rPr>
              <a:t> </a:t>
            </a:r>
            <a:r>
              <a:rPr lang="ca-ES" dirty="0" err="1">
                <a:solidFill>
                  <a:srgbClr val="FFFFFF"/>
                </a:solidFill>
              </a:rPr>
              <a:t>registros</a:t>
            </a:r>
            <a:r>
              <a:rPr lang="ca-ES" dirty="0">
                <a:solidFill>
                  <a:srgbClr val="FFFFFF"/>
                </a:solidFill>
              </a:rPr>
              <a:t> para </a:t>
            </a:r>
            <a:r>
              <a:rPr lang="ca-ES" dirty="0" err="1">
                <a:solidFill>
                  <a:srgbClr val="FFFFFF"/>
                </a:solidFill>
              </a:rPr>
              <a:t>costear</a:t>
            </a:r>
            <a:r>
              <a:rPr lang="ca-ES" dirty="0">
                <a:solidFill>
                  <a:srgbClr val="FFFFFF"/>
                </a:solidFill>
              </a:rPr>
              <a:t> </a:t>
            </a:r>
            <a:r>
              <a:rPr lang="ca-ES" b="1" dirty="0">
                <a:solidFill>
                  <a:srgbClr val="FFC000"/>
                </a:solidFill>
              </a:rPr>
              <a:t>1</a:t>
            </a:r>
            <a:r>
              <a:rPr lang="ca-ES" dirty="0">
                <a:solidFill>
                  <a:srgbClr val="FFFFFF"/>
                </a:solidFill>
              </a:rPr>
              <a:t> Episodio</a:t>
            </a:r>
          </a:p>
        </p:txBody>
      </p:sp>
      <p:cxnSp>
        <p:nvCxnSpPr>
          <p:cNvPr id="7" name="Conector recto de flecha 6"/>
          <p:cNvCxnSpPr>
            <a:stCxn id="8" idx="3"/>
            <a:endCxn id="5" idx="1"/>
          </p:cNvCxnSpPr>
          <p:nvPr/>
        </p:nvCxnSpPr>
        <p:spPr>
          <a:xfrm>
            <a:off x="3891452" y="3739972"/>
            <a:ext cx="835432" cy="1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1910993" y="2955142"/>
            <a:ext cx="1980459" cy="1569660"/>
          </a:xfrm>
          <a:prstGeom prst="rect">
            <a:avLst/>
          </a:prstGeom>
          <a:gradFill>
            <a:gsLst>
              <a:gs pos="100000">
                <a:srgbClr val="92D050"/>
              </a:gs>
              <a:gs pos="10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ca-ES"/>
            </a:defPPr>
            <a:lvl1pPr algn="ctr">
              <a:defRPr sz="32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ca-ES" b="1" dirty="0">
                <a:solidFill>
                  <a:srgbClr val="FFC000"/>
                </a:solidFill>
              </a:rPr>
              <a:t>1,5</a:t>
            </a:r>
            <a:r>
              <a:rPr lang="ca-ES" dirty="0">
                <a:solidFill>
                  <a:srgbClr val="FFFFFF"/>
                </a:solidFill>
              </a:rPr>
              <a:t> M </a:t>
            </a:r>
            <a:r>
              <a:rPr lang="ca-ES" dirty="0" err="1">
                <a:solidFill>
                  <a:srgbClr val="FFFFFF"/>
                </a:solidFill>
              </a:rPr>
              <a:t>episodios</a:t>
            </a:r>
            <a:r>
              <a:rPr lang="ca-ES" dirty="0">
                <a:solidFill>
                  <a:srgbClr val="FFFFFF"/>
                </a:solidFill>
              </a:rPr>
              <a:t> RECH</a:t>
            </a:r>
          </a:p>
        </p:txBody>
      </p:sp>
      <p:cxnSp>
        <p:nvCxnSpPr>
          <p:cNvPr id="10" name="Conector recto de flecha 9"/>
          <p:cNvCxnSpPr>
            <a:stCxn id="5" idx="3"/>
            <a:endCxn id="11" idx="1"/>
          </p:cNvCxnSpPr>
          <p:nvPr/>
        </p:nvCxnSpPr>
        <p:spPr>
          <a:xfrm>
            <a:off x="7325474" y="3739973"/>
            <a:ext cx="642734" cy="1161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/>
          <p:cNvSpPr txBox="1"/>
          <p:nvPr/>
        </p:nvSpPr>
        <p:spPr>
          <a:xfrm>
            <a:off x="7968208" y="3140969"/>
            <a:ext cx="1944216" cy="1200329"/>
          </a:xfrm>
          <a:prstGeom prst="rect">
            <a:avLst/>
          </a:prstGeom>
          <a:gradFill>
            <a:gsLst>
              <a:gs pos="100000">
                <a:srgbClr val="92D050"/>
              </a:gs>
              <a:gs pos="10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ca-ES"/>
            </a:defPPr>
            <a:lvl1pPr algn="ctr">
              <a:defRPr sz="32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ca-ES" sz="4000" b="1" dirty="0">
                <a:solidFill>
                  <a:srgbClr val="FFC000"/>
                </a:solidFill>
              </a:rPr>
              <a:t>390</a:t>
            </a:r>
            <a:r>
              <a:rPr lang="ca-ES" dirty="0">
                <a:solidFill>
                  <a:srgbClr val="FFFFFF"/>
                </a:solidFill>
              </a:rPr>
              <a:t> M </a:t>
            </a:r>
            <a:r>
              <a:rPr lang="ca-ES" dirty="0" err="1">
                <a:solidFill>
                  <a:srgbClr val="FFFFFF"/>
                </a:solidFill>
              </a:rPr>
              <a:t>Registros</a:t>
            </a:r>
            <a:endParaRPr lang="ca-ES" dirty="0">
              <a:solidFill>
                <a:srgbClr val="FFFFFF"/>
              </a:solidFill>
            </a:endParaRPr>
          </a:p>
        </p:txBody>
      </p:sp>
      <p:graphicFrame>
        <p:nvGraphicFramePr>
          <p:cNvPr id="54" name="Diagrama 53"/>
          <p:cNvGraphicFramePr/>
          <p:nvPr>
            <p:extLst/>
          </p:nvPr>
        </p:nvGraphicFramePr>
        <p:xfrm>
          <a:off x="3503712" y="5036424"/>
          <a:ext cx="4464496" cy="17049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2" name="Imagen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20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Graphic spid="5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31903" y="591878"/>
            <a:ext cx="9029700" cy="8132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ca-ES" sz="32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RECH (Red Española de Costes </a:t>
            </a:r>
            <a:r>
              <a:rPr lang="ca-ES" sz="3200" b="1" dirty="0" err="1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Hospitalarios</a:t>
            </a:r>
            <a:r>
              <a:rPr lang="ca-ES" sz="32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1032" y="-15836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2 Marcador de contenido"/>
          <p:cNvSpPr txBox="1">
            <a:spLocks/>
          </p:cNvSpPr>
          <p:nvPr/>
        </p:nvSpPr>
        <p:spPr>
          <a:xfrm>
            <a:off x="2063552" y="1382719"/>
            <a:ext cx="7772400" cy="53306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spcBef>
                <a:spcPct val="0"/>
              </a:spcBef>
              <a:buNone/>
              <a:defRPr sz="4400" b="1">
                <a:solidFill>
                  <a:schemeClr val="bg1">
                    <a:lumMod val="6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S" dirty="0">
              <a:solidFill>
                <a:prstClr val="white">
                  <a:lumMod val="65000"/>
                </a:prstClr>
              </a:solidFill>
            </a:endParaRPr>
          </a:p>
          <a:p>
            <a:endParaRPr lang="es-ES" dirty="0">
              <a:solidFill>
                <a:prstClr val="white">
                  <a:lumMod val="65000"/>
                </a:prstClr>
              </a:solidFill>
            </a:endParaRPr>
          </a:p>
        </p:txBody>
      </p:sp>
      <p:pic>
        <p:nvPicPr>
          <p:cNvPr id="4" name="Imat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8450" y="1501072"/>
            <a:ext cx="2521407" cy="883248"/>
          </a:xfrm>
          <a:prstGeom prst="rect">
            <a:avLst/>
          </a:prstGeom>
        </p:spPr>
      </p:pic>
      <p:pic>
        <p:nvPicPr>
          <p:cNvPr id="8" name="Imat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9" y="2420888"/>
            <a:ext cx="2916325" cy="732184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30"/>
          <a:stretch/>
        </p:blipFill>
        <p:spPr bwMode="auto">
          <a:xfrm>
            <a:off x="1847531" y="3346550"/>
            <a:ext cx="2808311" cy="587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231904" y="1756268"/>
            <a:ext cx="54360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prstClr val="black"/>
                </a:solidFill>
              </a:rPr>
              <a:t>____________EuroDRG_________________2009_12</a:t>
            </a:r>
          </a:p>
          <a:p>
            <a:endParaRPr lang="es-ES" dirty="0">
              <a:solidFill>
                <a:prstClr val="black"/>
              </a:solidFill>
            </a:endParaRPr>
          </a:p>
          <a:p>
            <a:r>
              <a:rPr lang="es-ES" dirty="0">
                <a:solidFill>
                  <a:prstClr val="black"/>
                </a:solidFill>
              </a:rPr>
              <a:t>   </a:t>
            </a:r>
          </a:p>
          <a:p>
            <a:r>
              <a:rPr lang="es-ES" dirty="0">
                <a:solidFill>
                  <a:prstClr val="black"/>
                </a:solidFill>
              </a:rPr>
              <a:t>____________EuroSalud-RECH___________2010_12</a:t>
            </a:r>
          </a:p>
          <a:p>
            <a:endParaRPr lang="es-ES" dirty="0">
              <a:solidFill>
                <a:prstClr val="black"/>
              </a:solidFill>
            </a:endParaRPr>
          </a:p>
          <a:p>
            <a:endParaRPr lang="es-ES" dirty="0">
              <a:solidFill>
                <a:prstClr val="black"/>
              </a:solidFill>
            </a:endParaRPr>
          </a:p>
          <a:p>
            <a:r>
              <a:rPr lang="es-ES" dirty="0">
                <a:solidFill>
                  <a:prstClr val="black"/>
                </a:solidFill>
              </a:rPr>
              <a:t>__</a:t>
            </a:r>
            <a:r>
              <a:rPr lang="es-ES" dirty="0" err="1">
                <a:solidFill>
                  <a:prstClr val="black"/>
                </a:solidFill>
              </a:rPr>
              <a:t>CoNoCE</a:t>
            </a:r>
            <a:r>
              <a:rPr lang="es-ES" dirty="0">
                <a:solidFill>
                  <a:prstClr val="black"/>
                </a:solidFill>
              </a:rPr>
              <a:t> (Coste de No Calidad en España) _2012_14</a:t>
            </a:r>
          </a:p>
          <a:p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11" name="Imatge 10"/>
          <p:cNvPicPr>
            <a:picLocks noChangeAspect="1"/>
          </p:cNvPicPr>
          <p:nvPr/>
        </p:nvPicPr>
        <p:blipFill rotWithShape="1">
          <a:blip r:embed="rId6"/>
          <a:srcRect l="2883" r="62950" b="81240"/>
          <a:stretch/>
        </p:blipFill>
        <p:spPr>
          <a:xfrm>
            <a:off x="1815463" y="6114501"/>
            <a:ext cx="2952328" cy="720080"/>
          </a:xfrm>
          <a:prstGeom prst="rect">
            <a:avLst/>
          </a:prstGeom>
        </p:spPr>
      </p:pic>
      <p:pic>
        <p:nvPicPr>
          <p:cNvPr id="12" name="Imat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31" y="4291892"/>
            <a:ext cx="2916325" cy="732184"/>
          </a:xfrm>
          <a:prstGeom prst="rect">
            <a:avLst/>
          </a:prstGeom>
        </p:spPr>
      </p:pic>
      <p:pic>
        <p:nvPicPr>
          <p:cNvPr id="5" name="Imatg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44897" y="5111369"/>
            <a:ext cx="2900204" cy="88189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254848" y="3851017"/>
            <a:ext cx="54360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dirty="0">
              <a:solidFill>
                <a:prstClr val="black"/>
              </a:solidFill>
            </a:endParaRPr>
          </a:p>
          <a:p>
            <a:endParaRPr lang="es-ES" dirty="0">
              <a:solidFill>
                <a:prstClr val="black"/>
              </a:solidFill>
            </a:endParaRPr>
          </a:p>
          <a:p>
            <a:r>
              <a:rPr lang="es-ES" dirty="0">
                <a:solidFill>
                  <a:prstClr val="black"/>
                </a:solidFill>
              </a:rPr>
              <a:t>___Pesos AP i APR-GRD del SNS___________2013_15 </a:t>
            </a:r>
          </a:p>
          <a:p>
            <a:endParaRPr lang="es-ES" dirty="0">
              <a:solidFill>
                <a:prstClr val="black"/>
              </a:solidFill>
            </a:endParaRPr>
          </a:p>
          <a:p>
            <a:endParaRPr lang="es-ES" dirty="0">
              <a:solidFill>
                <a:prstClr val="black"/>
              </a:solidFill>
            </a:endParaRPr>
          </a:p>
          <a:p>
            <a:r>
              <a:rPr lang="es-ES" dirty="0">
                <a:solidFill>
                  <a:prstClr val="black"/>
                </a:solidFill>
              </a:rPr>
              <a:t>___</a:t>
            </a:r>
            <a:r>
              <a:rPr lang="es-ES" dirty="0" err="1">
                <a:solidFill>
                  <a:prstClr val="black"/>
                </a:solidFill>
              </a:rPr>
              <a:t>Grup</a:t>
            </a:r>
            <a:r>
              <a:rPr lang="es-ES" dirty="0">
                <a:solidFill>
                  <a:prstClr val="black"/>
                </a:solidFill>
              </a:rPr>
              <a:t> de costos / Central de Balanços____2012_16</a:t>
            </a:r>
          </a:p>
          <a:p>
            <a:endParaRPr lang="es-ES" dirty="0">
              <a:solidFill>
                <a:prstClr val="black"/>
              </a:solidFill>
            </a:endParaRPr>
          </a:p>
          <a:p>
            <a:endParaRPr lang="es-ES" dirty="0">
              <a:solidFill>
                <a:prstClr val="black"/>
              </a:solidFill>
            </a:endParaRPr>
          </a:p>
          <a:p>
            <a:r>
              <a:rPr lang="es-ES" dirty="0">
                <a:solidFill>
                  <a:prstClr val="black"/>
                </a:solidFill>
              </a:rPr>
              <a:t>___</a:t>
            </a:r>
            <a:r>
              <a:rPr lang="es-ES" dirty="0" err="1">
                <a:solidFill>
                  <a:prstClr val="black"/>
                </a:solidFill>
              </a:rPr>
              <a:t>Consorci</a:t>
            </a:r>
            <a:r>
              <a:rPr lang="es-ES" dirty="0">
                <a:solidFill>
                  <a:prstClr val="black"/>
                </a:solidFill>
              </a:rPr>
              <a:t> de Salut i Social de Catalunya___2015_16</a:t>
            </a:r>
          </a:p>
          <a:p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14" name="Imagen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5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634940" y="836711"/>
            <a:ext cx="9748826" cy="5892861"/>
          </a:xfrm>
        </p:spPr>
        <p:txBody>
          <a:bodyPr>
            <a:noAutofit/>
          </a:bodyPr>
          <a:lstStyle/>
          <a:p>
            <a:pPr marL="0" indent="0" algn="ctr">
              <a:buNone/>
              <a:defRPr/>
            </a:pPr>
            <a:r>
              <a:rPr lang="es-E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Hospitales participantes(+-15):</a:t>
            </a: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del Mar -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Parc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Salut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Mar de Barcelona (2006-2014)</a:t>
            </a: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de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l’Esperança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Parc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Salut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Mar de Barcelona (2006-2014)</a:t>
            </a: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Clínic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Barcelona (2005 y 2010 y 2015)</a:t>
            </a: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de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Sant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Pau (2010-2013)</a:t>
            </a: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de Palamós (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Serveis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Assistencials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Baix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Empordà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(2008 - 2013)</a:t>
            </a: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de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Sant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Celoni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Althaia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Manresa</a:t>
            </a: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Moisés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Broggi</a:t>
            </a:r>
            <a:endParaRPr lang="es-ES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defRPr/>
            </a:pP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Hospitals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del Servicio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Càntabro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Salud (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Valdecilla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Laredo,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Torrelavega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2">
              <a:defRPr/>
            </a:pP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Hospitals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del Servicio de Salud de la Rioja (Logroño, Calahorra)</a:t>
            </a: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del Oriente de Asturias de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Arriondas</a:t>
            </a:r>
            <a:endParaRPr lang="es-ES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de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Cabueñes</a:t>
            </a:r>
            <a:endParaRPr lang="es-ES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de Hellín</a:t>
            </a: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12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d’Octubre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Madrid</a:t>
            </a:r>
          </a:p>
          <a:p>
            <a:pPr lvl="2"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Hospital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Sant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Joan de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Deu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Barcelona</a:t>
            </a:r>
          </a:p>
          <a:p>
            <a:pPr lvl="2">
              <a:defRPr/>
            </a:pPr>
            <a:endParaRPr lang="es-ES" sz="16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2" indent="0">
              <a:buNone/>
              <a:defRPr/>
            </a:pPr>
            <a:endParaRPr lang="es-ES" sz="16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defRPr/>
            </a:pPr>
            <a:endParaRPr lang="es-ES" sz="16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44625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1 Título"/>
          <p:cNvSpPr txBox="1">
            <a:spLocks/>
          </p:cNvSpPr>
          <p:nvPr/>
        </p:nvSpPr>
        <p:spPr bwMode="auto">
          <a:xfrm>
            <a:off x="4073877" y="139922"/>
            <a:ext cx="3765104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ca-E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rgbClr val="002060"/>
                </a:solidFill>
                <a:cs typeface="Arial" panose="020B0604020202020204" pitchFamily="34" charset="0"/>
              </a:defRPr>
            </a:lvl1pPr>
          </a:lstStyle>
          <a:p>
            <a:r>
              <a:rPr lang="es-ES" dirty="0"/>
              <a:t>Antecedentes: RECH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32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t="12195" r="44085" b="17074"/>
          <a:stretch/>
        </p:blipFill>
        <p:spPr>
          <a:xfrm>
            <a:off x="1694994" y="3717032"/>
            <a:ext cx="4401006" cy="303879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578" t="10568" r="41162" b="51387"/>
          <a:stretch/>
        </p:blipFill>
        <p:spPr>
          <a:xfrm>
            <a:off x="2711624" y="2780928"/>
            <a:ext cx="7272808" cy="259228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/>
          <a:srcRect l="590" t="19949" r="3139" b="-1848"/>
          <a:stretch/>
        </p:blipFill>
        <p:spPr>
          <a:xfrm>
            <a:off x="3620242" y="1130118"/>
            <a:ext cx="6984776" cy="334240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/>
          <a:srcRect l="16399" t="29412" r="17780" b="4411"/>
          <a:stretch/>
        </p:blipFill>
        <p:spPr>
          <a:xfrm>
            <a:off x="1112663" y="1417834"/>
            <a:ext cx="9942330" cy="5456158"/>
          </a:xfrm>
          <a:prstGeom prst="rect">
            <a:avLst/>
          </a:prstGeom>
        </p:spPr>
      </p:pic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3620242" y="185226"/>
            <a:ext cx="8229600" cy="5635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fontAlgn="base">
              <a:spcAft>
                <a:spcPct val="0"/>
              </a:spcAft>
            </a:pPr>
            <a:r>
              <a:rPr lang="es-ES" sz="32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RECH: Resultados consulta datos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6708" y="36968"/>
            <a:ext cx="78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  <p:sp>
        <p:nvSpPr>
          <p:cNvPr id="12" name="Rectangle 5"/>
          <p:cNvSpPr/>
          <p:nvPr/>
        </p:nvSpPr>
        <p:spPr>
          <a:xfrm>
            <a:off x="3522326" y="423153"/>
            <a:ext cx="61775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https://www.rechosp.org</a:t>
            </a:r>
          </a:p>
        </p:txBody>
      </p:sp>
    </p:spTree>
    <p:extLst>
      <p:ext uri="{BB962C8B-B14F-4D97-AF65-F5344CB8AC3E}">
        <p14:creationId xmlns:p14="http://schemas.microsoft.com/office/powerpoint/2010/main" val="405907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6" presetClass="emph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15514" y="878080"/>
            <a:ext cx="8229600" cy="5635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l" fontAlgn="base">
              <a:lnSpc>
                <a:spcPct val="90000"/>
              </a:lnSpc>
              <a:spcAft>
                <a:spcPct val="0"/>
              </a:spcAft>
            </a:pPr>
            <a:r>
              <a:rPr lang="es-ES" sz="32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Resultados: Norma RECH. Comparación básica</a:t>
            </a:r>
          </a:p>
        </p:txBody>
      </p:sp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7744873"/>
              </p:ext>
            </p:extLst>
          </p:nvPr>
        </p:nvGraphicFramePr>
        <p:xfrm>
          <a:off x="2679257" y="1882042"/>
          <a:ext cx="7488832" cy="3672402"/>
        </p:xfrm>
        <a:graphic>
          <a:graphicData uri="http://schemas.openxmlformats.org/drawingml/2006/table">
            <a:tbl>
              <a:tblPr/>
              <a:tblGrid>
                <a:gridCol w="2915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4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643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Muestra</a:t>
                      </a:r>
                      <a:r>
                        <a:rPr lang="pt-BR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H Mar vs Norma RECH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Hospitalización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438"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Altas</a:t>
                      </a:r>
                      <a:r>
                        <a:rPr lang="ca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hospital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26.657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20.901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438"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EM hospital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6,45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438"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EM Norma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5,78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6438"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Coste</a:t>
                      </a:r>
                      <a:r>
                        <a:rPr lang="ca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ca-ES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Unitario</a:t>
                      </a:r>
                      <a:r>
                        <a:rPr lang="ca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hospital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3.825 €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4.639 €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818 €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438"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Coste</a:t>
                      </a:r>
                      <a:r>
                        <a:rPr lang="ca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ca-ES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Unitario</a:t>
                      </a:r>
                      <a:r>
                        <a:rPr lang="ca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Norma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4.296 €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5.078 €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997 €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6887"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RCE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33CC33"/>
                          </a:solidFill>
                          <a:effectLst/>
                          <a:latin typeface="Calibri" panose="020F0502020204030204" pitchFamily="34" charset="0"/>
                        </a:rPr>
                        <a:t>0,83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33CC33"/>
                          </a:solidFill>
                          <a:effectLst/>
                          <a:latin typeface="Calibri" panose="020F0502020204030204" pitchFamily="34" charset="0"/>
                        </a:rPr>
                        <a:t>0,85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33CC33"/>
                          </a:solidFill>
                          <a:effectLst/>
                          <a:latin typeface="Calibri" panose="020F0502020204030204" pitchFamily="34" charset="0"/>
                        </a:rPr>
                        <a:t>0,75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6887"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RFE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33CC33"/>
                          </a:solidFill>
                          <a:effectLst/>
                          <a:latin typeface="Calibri" panose="020F0502020204030204" pitchFamily="34" charset="0"/>
                        </a:rPr>
                        <a:t>0,82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33CC33"/>
                          </a:solidFill>
                          <a:effectLst/>
                          <a:latin typeface="Calibri" panose="020F0502020204030204" pitchFamily="34" charset="0"/>
                        </a:rPr>
                        <a:t>0,82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 dirty="0">
                          <a:solidFill>
                            <a:srgbClr val="33CC33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3" name="Imat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2633" y="207462"/>
            <a:ext cx="792549" cy="670618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5782962" y="4588476"/>
            <a:ext cx="1136822" cy="11697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7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3079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/>
          <p:cNvGraphicFramePr>
            <a:graphicFrameLocks noGrp="1"/>
          </p:cNvGraphicFramePr>
          <p:nvPr>
            <p:extLst/>
          </p:nvPr>
        </p:nvGraphicFramePr>
        <p:xfrm>
          <a:off x="2495600" y="1484784"/>
          <a:ext cx="7489647" cy="4466514"/>
        </p:xfrm>
        <a:graphic>
          <a:graphicData uri="http://schemas.openxmlformats.org/drawingml/2006/table">
            <a:tbl>
              <a:tblPr/>
              <a:tblGrid>
                <a:gridCol w="41993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4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39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105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Muestra</a:t>
                      </a:r>
                      <a:r>
                        <a:rPr lang="pt-BR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H Mar vs Benchmark RECH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Hospitalización</a:t>
                      </a:r>
                      <a:endParaRPr lang="ca-ES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05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Altas hospital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26.657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20.901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105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EM hospital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6,45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105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Coste Unitario total hospital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3.825 €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4.639 €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870 €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05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Coste Unitario total </a:t>
                      </a:r>
                      <a:r>
                        <a:rPr lang="es-ES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Benchmark</a:t>
                      </a:r>
                      <a:endParaRPr lang="es-ES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3.521 €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4.325 €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929 €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105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Impacto de coste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2.246.396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812.089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33CC33"/>
                          </a:solidFill>
                          <a:effectLst/>
                          <a:latin typeface="Calibri" panose="020F0502020204030204" pitchFamily="34" charset="0"/>
                        </a:rPr>
                        <a:t>-755.448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105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RFE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1,07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0,99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33CC33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105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RCE</a:t>
                      </a:r>
                    </a:p>
                    <a:p>
                      <a:pPr algn="ctr" fontAlgn="ctr"/>
                      <a:endParaRPr lang="es-ES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1,02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1,01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a-ES" sz="1600" b="0" i="0" u="none" strike="noStrike" dirty="0">
                          <a:solidFill>
                            <a:srgbClr val="33CC33"/>
                          </a:solidFill>
                          <a:effectLst/>
                          <a:latin typeface="Calibri" panose="020F0502020204030204" pitchFamily="34" charset="0"/>
                        </a:rPr>
                        <a:t>0,88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2121243" y="814219"/>
            <a:ext cx="8743950" cy="5635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pPr fontAlgn="base">
              <a:spcAft>
                <a:spcPct val="0"/>
              </a:spcAft>
            </a:pPr>
            <a:r>
              <a:rPr lang="es-ES" sz="32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Resultados: </a:t>
            </a:r>
            <a:r>
              <a:rPr lang="es-ES" sz="3200" b="1" dirty="0" err="1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Benchmark</a:t>
            </a:r>
            <a:r>
              <a:rPr lang="es-ES" sz="32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es-ES" sz="3200" b="1" dirty="0" err="1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StanRECH</a:t>
            </a:r>
            <a:r>
              <a:rPr lang="es-ES" sz="32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 – valores agregados</a:t>
            </a:r>
          </a:p>
        </p:txBody>
      </p:sp>
      <p:sp>
        <p:nvSpPr>
          <p:cNvPr id="2" name="Rectángulo 1"/>
          <p:cNvSpPr/>
          <p:nvPr/>
        </p:nvSpPr>
        <p:spPr>
          <a:xfrm>
            <a:off x="2626036" y="6140591"/>
            <a:ext cx="7228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S" b="1" dirty="0">
                <a:solidFill>
                  <a:srgbClr val="44546A">
                    <a:lumMod val="65000"/>
                    <a:lumOff val="35000"/>
                  </a:srgbClr>
                </a:solidFill>
              </a:rPr>
              <a:t>Muestra H Mar. Datos aleatorios de años 2010-2014 y base de datos RECH</a:t>
            </a:r>
          </a:p>
        </p:txBody>
      </p:sp>
      <p:pic>
        <p:nvPicPr>
          <p:cNvPr id="3" name="Imat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0368" y="153592"/>
            <a:ext cx="792549" cy="670618"/>
          </a:xfrm>
          <a:prstGeom prst="rect">
            <a:avLst/>
          </a:prstGeom>
        </p:spPr>
      </p:pic>
      <p:sp>
        <p:nvSpPr>
          <p:cNvPr id="7" name="Elipse 6"/>
          <p:cNvSpPr/>
          <p:nvPr/>
        </p:nvSpPr>
        <p:spPr>
          <a:xfrm>
            <a:off x="6598512" y="4769712"/>
            <a:ext cx="1136822" cy="11697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9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014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05774" y="167582"/>
            <a:ext cx="7415784" cy="77007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 fontAlgn="base">
              <a:spcAft>
                <a:spcPct val="0"/>
              </a:spcAft>
            </a:pPr>
            <a:r>
              <a:rPr lang="es-ES" sz="28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Resultados: </a:t>
            </a:r>
            <a:r>
              <a:rPr lang="es-ES" sz="2800" b="1" dirty="0" err="1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Benchmark</a:t>
            </a:r>
            <a:r>
              <a:rPr lang="es-ES" sz="28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es-ES" sz="2800" b="1" dirty="0" err="1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StanRECH</a:t>
            </a:r>
            <a:r>
              <a:rPr lang="es-ES" sz="2800" b="1" dirty="0">
                <a:solidFill>
                  <a:srgbClr val="002060"/>
                </a:solidFill>
                <a:latin typeface="+mn-lt"/>
                <a:ea typeface="+mn-ea"/>
                <a:cs typeface="Arial" panose="020B0604020202020204" pitchFamily="34" charset="0"/>
              </a:rPr>
              <a:t>– Impactos de las desviaciones de costes (global)</a:t>
            </a:r>
          </a:p>
        </p:txBody>
      </p:sp>
      <p:graphicFrame>
        <p:nvGraphicFramePr>
          <p:cNvPr id="7" name="6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6475093"/>
              </p:ext>
            </p:extLst>
          </p:nvPr>
        </p:nvGraphicFramePr>
        <p:xfrm>
          <a:off x="1037968" y="1362148"/>
          <a:ext cx="10223156" cy="5359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Imat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0916" y="167582"/>
            <a:ext cx="792549" cy="670618"/>
          </a:xfrm>
          <a:prstGeom prst="rect">
            <a:avLst/>
          </a:prstGeom>
        </p:spPr>
      </p:pic>
      <p:pic>
        <p:nvPicPr>
          <p:cNvPr id="6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08" y="92581"/>
            <a:ext cx="3133616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8185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l'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2474</TotalTime>
  <Words>1280</Words>
  <Application>Microsoft Office PowerPoint</Application>
  <PresentationFormat>Panorámica</PresentationFormat>
  <Paragraphs>385</Paragraphs>
  <Slides>22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22</vt:i4>
      </vt:variant>
    </vt:vector>
  </HeadingPairs>
  <TitlesOfParts>
    <vt:vector size="35" baseType="lpstr">
      <vt:lpstr>ＭＳ Ｐゴシック</vt:lpstr>
      <vt:lpstr>Arial</vt:lpstr>
      <vt:lpstr>Berlin Sans FB</vt:lpstr>
      <vt:lpstr>Calibri</vt:lpstr>
      <vt:lpstr>Calibri Light</vt:lpstr>
      <vt:lpstr>Times New Roman</vt:lpstr>
      <vt:lpstr>Verdana</vt:lpstr>
      <vt:lpstr>Wide Latin</vt:lpstr>
      <vt:lpstr>Wingdings</vt:lpstr>
      <vt:lpstr>Tema de Office</vt:lpstr>
      <vt:lpstr>1_Tema de Office</vt:lpstr>
      <vt:lpstr>1_Diseño predeterminado</vt:lpstr>
      <vt:lpstr>2_Tema de Office</vt:lpstr>
      <vt:lpstr>Presentación de PowerPoint</vt:lpstr>
      <vt:lpstr>Objetivo... (hace 20 años)</vt:lpstr>
      <vt:lpstr>Objetivo... (hace 5 años)</vt:lpstr>
      <vt:lpstr>RECH (Red Española de Costes Hospitalarios)</vt:lpstr>
      <vt:lpstr>Presentación de PowerPoint</vt:lpstr>
      <vt:lpstr>RECH: Resultados consulta datos</vt:lpstr>
      <vt:lpstr>Resultados: Norma RECH. Comparación básica</vt:lpstr>
      <vt:lpstr>Resultados: Benchmark StanRECH – valores agregados</vt:lpstr>
      <vt:lpstr>Resultados: Benchmark StanRECH– Impactos de las desviaciones de costes (global)</vt:lpstr>
      <vt:lpstr>Definición de las 5 categorías de coste comunes con la BBDD RECH</vt:lpstr>
      <vt:lpstr>RECH: Pesos y Costes por GRD del SNS</vt:lpstr>
      <vt:lpstr>RECH: Pesos y Costes por GRD del SNS</vt:lpstr>
      <vt:lpstr>Ejemplo: Sustitución de Articulación de Rodilla</vt:lpstr>
      <vt:lpstr>Resumen por Tipo de Hospital</vt:lpstr>
      <vt:lpstr>Presentación de PowerPoint</vt:lpstr>
      <vt:lpstr>Presentación de PowerPoint</vt:lpstr>
      <vt:lpstr>Presentación de PowerPoint</vt:lpstr>
      <vt:lpstr>Presentación de PowerPoint</vt:lpstr>
      <vt:lpstr>Resumen por Tipo de Hospital y Severidad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Francesc Cots Reguant</dc:creator>
  <cp:lastModifiedBy>francesc cots</cp:lastModifiedBy>
  <cp:revision>126</cp:revision>
  <dcterms:created xsi:type="dcterms:W3CDTF">2018-02-09T11:44:03Z</dcterms:created>
  <dcterms:modified xsi:type="dcterms:W3CDTF">2018-06-06T15:06:18Z</dcterms:modified>
</cp:coreProperties>
</file>