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2">
  <p:sldMasterIdLst>
    <p:sldMasterId id="2147483778" r:id="rId1"/>
  </p:sldMasterIdLst>
  <p:notesMasterIdLst>
    <p:notesMasterId r:id="rId43"/>
  </p:notesMasterIdLst>
  <p:handoutMasterIdLst>
    <p:handoutMasterId r:id="rId44"/>
  </p:handoutMasterIdLst>
  <p:sldIdLst>
    <p:sldId id="309" r:id="rId2"/>
    <p:sldId id="343" r:id="rId3"/>
    <p:sldId id="303" r:id="rId4"/>
    <p:sldId id="313" r:id="rId5"/>
    <p:sldId id="314" r:id="rId6"/>
    <p:sldId id="316" r:id="rId7"/>
    <p:sldId id="317" r:id="rId8"/>
    <p:sldId id="318" r:id="rId9"/>
    <p:sldId id="362" r:id="rId10"/>
    <p:sldId id="319" r:id="rId11"/>
    <p:sldId id="320" r:id="rId12"/>
    <p:sldId id="321" r:id="rId13"/>
    <p:sldId id="322" r:id="rId14"/>
    <p:sldId id="323" r:id="rId15"/>
    <p:sldId id="324" r:id="rId16"/>
    <p:sldId id="327" r:id="rId17"/>
    <p:sldId id="330" r:id="rId18"/>
    <p:sldId id="331" r:id="rId19"/>
    <p:sldId id="332" r:id="rId20"/>
    <p:sldId id="333" r:id="rId21"/>
    <p:sldId id="340" r:id="rId22"/>
    <p:sldId id="339" r:id="rId23"/>
    <p:sldId id="341" r:id="rId24"/>
    <p:sldId id="336" r:id="rId25"/>
    <p:sldId id="337" r:id="rId26"/>
    <p:sldId id="365" r:id="rId27"/>
    <p:sldId id="366" r:id="rId28"/>
    <p:sldId id="344" r:id="rId29"/>
    <p:sldId id="345" r:id="rId30"/>
    <p:sldId id="346" r:id="rId31"/>
    <p:sldId id="356" r:id="rId32"/>
    <p:sldId id="348" r:id="rId33"/>
    <p:sldId id="359" r:id="rId34"/>
    <p:sldId id="367" r:id="rId35"/>
    <p:sldId id="354" r:id="rId36"/>
    <p:sldId id="360" r:id="rId37"/>
    <p:sldId id="350" r:id="rId38"/>
    <p:sldId id="351" r:id="rId39"/>
    <p:sldId id="363" r:id="rId40"/>
    <p:sldId id="364" r:id="rId41"/>
    <p:sldId id="311" r:id="rId42"/>
  </p:sldIdLst>
  <p:sldSz cx="9144000" cy="6858000" type="screen4x3"/>
  <p:notesSz cx="6738938" cy="9869488"/>
  <p:custDataLst>
    <p:tags r:id="rId4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nathan kiwitt" initials="jk" lastIdx="1" clrIdx="0">
    <p:extLst>
      <p:ext uri="{19B8F6BF-5375-455C-9EA6-DF929625EA0E}">
        <p15:presenceInfo xmlns:p15="http://schemas.microsoft.com/office/powerpoint/2012/main" userId="2ad52afd5c68afb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0A280"/>
    <a:srgbClr val="FF6600"/>
    <a:srgbClr val="FFFF00"/>
    <a:srgbClr val="120931"/>
    <a:srgbClr val="FFCCFF"/>
    <a:srgbClr val="003399"/>
    <a:srgbClr val="CCECFF"/>
    <a:srgbClr val="CCCCFF"/>
    <a:srgbClr val="FF3300"/>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Estilo medio 3 - Énfasis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4718" autoAdjust="0"/>
  </p:normalViewPr>
  <p:slideViewPr>
    <p:cSldViewPr showGuides="1">
      <p:cViewPr varScale="1">
        <p:scale>
          <a:sx n="109" d="100"/>
          <a:sy n="109" d="100"/>
        </p:scale>
        <p:origin x="78" y="16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2010" cy="7201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2518784" y="0"/>
            <a:ext cx="369332" cy="92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wrap="none" lIns="91440" tIns="45720" rIns="91440" bIns="45720" numCol="1" anchor="t" anchorCtr="0" compatLnSpc="1">
            <a:prstTxWarp prst="textNoShape">
              <a:avLst/>
            </a:prstTxWarp>
            <a:spAutoFit/>
          </a:bodyPr>
          <a:lstStyle>
            <a:lvl1pPr algn="l">
              <a:defRPr sz="1200"/>
            </a:lvl1pPr>
          </a:lstStyle>
          <a:p>
            <a:pPr>
              <a:defRPr/>
            </a:pPr>
            <a:endParaRPr lang="es-ES_tradnl" altLang="es-ES"/>
          </a:p>
        </p:txBody>
      </p:sp>
      <p:sp>
        <p:nvSpPr>
          <p:cNvPr id="39939" name="Rectangle 3"/>
          <p:cNvSpPr>
            <a:spLocks noGrp="1" noChangeArrowheads="1"/>
          </p:cNvSpPr>
          <p:nvPr>
            <p:ph type="dt" sz="quarter" idx="1"/>
          </p:nvPr>
        </p:nvSpPr>
        <p:spPr bwMode="auto">
          <a:xfrm>
            <a:off x="6369606" y="387740"/>
            <a:ext cx="369332" cy="923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wrap="none" lIns="91440" tIns="45720" rIns="91440" bIns="45720" numCol="1" anchor="t" anchorCtr="0" compatLnSpc="1">
            <a:prstTxWarp prst="textNoShape">
              <a:avLst/>
            </a:prstTxWarp>
            <a:spAutoFit/>
          </a:bodyPr>
          <a:lstStyle>
            <a:lvl1pPr algn="r">
              <a:defRPr sz="1200"/>
            </a:lvl1pPr>
          </a:lstStyle>
          <a:p>
            <a:pPr>
              <a:defRPr/>
            </a:pPr>
            <a:endParaRPr lang="es-ES_tradnl" altLang="es-ES"/>
          </a:p>
        </p:txBody>
      </p:sp>
      <p:sp>
        <p:nvSpPr>
          <p:cNvPr id="39940" name="Rectangle 4"/>
          <p:cNvSpPr>
            <a:spLocks noGrp="1" noChangeArrowheads="1"/>
          </p:cNvSpPr>
          <p:nvPr>
            <p:ph type="ftr" sz="quarter" idx="2"/>
          </p:nvPr>
        </p:nvSpPr>
        <p:spPr bwMode="auto">
          <a:xfrm>
            <a:off x="0" y="9362677"/>
            <a:ext cx="369332" cy="92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wrap="none" lIns="91440" tIns="45720" rIns="91440" bIns="45720" numCol="1" anchor="b" anchorCtr="0" compatLnSpc="1">
            <a:prstTxWarp prst="textNoShape">
              <a:avLst/>
            </a:prstTxWarp>
            <a:spAutoFit/>
          </a:bodyPr>
          <a:lstStyle>
            <a:lvl1pPr algn="l">
              <a:defRPr sz="1200"/>
            </a:lvl1pPr>
          </a:lstStyle>
          <a:p>
            <a:pPr>
              <a:defRPr/>
            </a:pPr>
            <a:endParaRPr lang="es-ES_tradnl" altLang="es-ES"/>
          </a:p>
        </p:txBody>
      </p:sp>
      <p:sp>
        <p:nvSpPr>
          <p:cNvPr id="39941" name="Rectangle 5"/>
          <p:cNvSpPr>
            <a:spLocks noGrp="1" noChangeArrowheads="1"/>
          </p:cNvSpPr>
          <p:nvPr>
            <p:ph type="sldNum" sz="quarter" idx="3"/>
          </p:nvPr>
        </p:nvSpPr>
        <p:spPr bwMode="auto">
          <a:xfrm>
            <a:off x="3850822" y="9479574"/>
            <a:ext cx="369332" cy="363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wrap="none" lIns="91440" tIns="45720" rIns="91440" bIns="45720" numCol="1" anchor="b" anchorCtr="0" compatLnSpc="1">
            <a:prstTxWarp prst="textNoShape">
              <a:avLst/>
            </a:prstTxWarp>
            <a:spAutoFit/>
          </a:bodyPr>
          <a:lstStyle>
            <a:lvl1pPr algn="r">
              <a:defRPr sz="1200"/>
            </a:lvl1pPr>
          </a:lstStyle>
          <a:p>
            <a:pPr>
              <a:defRPr/>
            </a:pPr>
            <a:fld id="{AA73E5A5-EEFB-4783-92CD-1A4234B3F122}" type="slidenum">
              <a:rPr lang="es-ES_tradnl" altLang="es-ES"/>
              <a:pPr>
                <a:defRPr/>
              </a:pPr>
              <a:t>‹Nº›</a:t>
            </a:fld>
            <a:endParaRPr lang="es-ES_tradnl" altLang="es-ES"/>
          </a:p>
        </p:txBody>
      </p:sp>
    </p:spTree>
    <p:extLst>
      <p:ext uri="{BB962C8B-B14F-4D97-AF65-F5344CB8AC3E}">
        <p14:creationId xmlns:p14="http://schemas.microsoft.com/office/powerpoint/2010/main" val="12638549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20516" cy="493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atin typeface="Times New Roman" pitchFamily="18" charset="0"/>
              </a:defRPr>
            </a:lvl1pPr>
          </a:lstStyle>
          <a:p>
            <a:pPr>
              <a:defRPr/>
            </a:pPr>
            <a:endParaRPr lang="es-ES" altLang="es-ES"/>
          </a:p>
        </p:txBody>
      </p:sp>
      <p:sp>
        <p:nvSpPr>
          <p:cNvPr id="56323" name="Rectangle 3"/>
          <p:cNvSpPr>
            <a:spLocks noGrp="1" noChangeArrowheads="1"/>
          </p:cNvSpPr>
          <p:nvPr>
            <p:ph type="dt" idx="1"/>
          </p:nvPr>
        </p:nvSpPr>
        <p:spPr bwMode="auto">
          <a:xfrm>
            <a:off x="3816880" y="0"/>
            <a:ext cx="2920516" cy="493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s-ES" altLang="es-ES"/>
          </a:p>
        </p:txBody>
      </p:sp>
      <p:sp>
        <p:nvSpPr>
          <p:cNvPr id="13316" name="Rectangle 4"/>
          <p:cNvSpPr>
            <a:spLocks noGrp="1" noRot="1" noChangeAspect="1" noChangeArrowheads="1" noTextEdit="1"/>
          </p:cNvSpPr>
          <p:nvPr>
            <p:ph type="sldImg" idx="2"/>
          </p:nvPr>
        </p:nvSpPr>
        <p:spPr bwMode="auto">
          <a:xfrm>
            <a:off x="901700" y="739775"/>
            <a:ext cx="4935538" cy="37020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6325" name="Rectangle 5"/>
          <p:cNvSpPr>
            <a:spLocks noGrp="1" noChangeArrowheads="1"/>
          </p:cNvSpPr>
          <p:nvPr>
            <p:ph type="body" sz="quarter" idx="3"/>
          </p:nvPr>
        </p:nvSpPr>
        <p:spPr bwMode="auto">
          <a:xfrm>
            <a:off x="674203" y="4688007"/>
            <a:ext cx="5390533" cy="4441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s-ES" noProof="0"/>
              <a:t>Haga clic para modificar el estilo de texto del patrón</a:t>
            </a:r>
          </a:p>
          <a:p>
            <a:pPr lvl="1"/>
            <a:r>
              <a:rPr lang="es-ES" altLang="es-ES" noProof="0"/>
              <a:t>Segundo nivel</a:t>
            </a:r>
          </a:p>
          <a:p>
            <a:pPr lvl="2"/>
            <a:r>
              <a:rPr lang="es-ES" altLang="es-ES" noProof="0"/>
              <a:t>Tercer nivel</a:t>
            </a:r>
          </a:p>
          <a:p>
            <a:pPr lvl="3"/>
            <a:r>
              <a:rPr lang="es-ES" altLang="es-ES" noProof="0"/>
              <a:t>Cuarto nivel</a:t>
            </a:r>
          </a:p>
          <a:p>
            <a:pPr lvl="4"/>
            <a:r>
              <a:rPr lang="es-ES" altLang="es-ES" noProof="0"/>
              <a:t>Quinto nivel</a:t>
            </a:r>
          </a:p>
        </p:txBody>
      </p:sp>
      <p:sp>
        <p:nvSpPr>
          <p:cNvPr id="56326" name="Rectangle 6"/>
          <p:cNvSpPr>
            <a:spLocks noGrp="1" noChangeArrowheads="1"/>
          </p:cNvSpPr>
          <p:nvPr>
            <p:ph type="ftr" sz="quarter" idx="4"/>
          </p:nvPr>
        </p:nvSpPr>
        <p:spPr bwMode="auto">
          <a:xfrm>
            <a:off x="0" y="9374347"/>
            <a:ext cx="2920516" cy="493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atin typeface="Times New Roman" pitchFamily="18" charset="0"/>
              </a:defRPr>
            </a:lvl1pPr>
          </a:lstStyle>
          <a:p>
            <a:pPr>
              <a:defRPr/>
            </a:pPr>
            <a:endParaRPr lang="es-ES" altLang="es-ES"/>
          </a:p>
        </p:txBody>
      </p:sp>
      <p:sp>
        <p:nvSpPr>
          <p:cNvPr id="56327" name="Rectangle 7"/>
          <p:cNvSpPr>
            <a:spLocks noGrp="1" noChangeArrowheads="1"/>
          </p:cNvSpPr>
          <p:nvPr>
            <p:ph type="sldNum" sz="quarter" idx="5"/>
          </p:nvPr>
        </p:nvSpPr>
        <p:spPr bwMode="auto">
          <a:xfrm>
            <a:off x="3816880" y="9374347"/>
            <a:ext cx="2920516" cy="493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pPr>
              <a:defRPr/>
            </a:pPr>
            <a:fld id="{6F7E8BC8-51B0-49CE-9850-3BC4BB75661D}" type="slidenum">
              <a:rPr lang="es-ES" altLang="es-ES"/>
              <a:pPr>
                <a:defRPr/>
              </a:pPr>
              <a:t>‹Nº›</a:t>
            </a:fld>
            <a:endParaRPr lang="es-ES" altLang="es-ES"/>
          </a:p>
        </p:txBody>
      </p:sp>
    </p:spTree>
    <p:extLst>
      <p:ext uri="{BB962C8B-B14F-4D97-AF65-F5344CB8AC3E}">
        <p14:creationId xmlns:p14="http://schemas.microsoft.com/office/powerpoint/2010/main" val="65408944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AF87F10-7FB3-488A-9381-91FBC2E72E37}" type="slidenum">
              <a:rPr lang="es-ES" altLang="es-ES"/>
              <a:pPr eaLnBrk="1" hangingPunct="1"/>
              <a:t>1</a:t>
            </a:fld>
            <a:endParaRPr lang="es-ES" altLang="es-ES"/>
          </a:p>
        </p:txBody>
      </p:sp>
      <p:sp>
        <p:nvSpPr>
          <p:cNvPr id="20483" name="Rectangle 7"/>
          <p:cNvSpPr txBox="1">
            <a:spLocks noGrp="1" noChangeArrowheads="1"/>
          </p:cNvSpPr>
          <p:nvPr/>
        </p:nvSpPr>
        <p:spPr bwMode="auto">
          <a:xfrm>
            <a:off x="3776768" y="9122608"/>
            <a:ext cx="2888116" cy="480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483B75C7-FDD1-4B24-A54E-037E1F782990}" type="slidenum">
              <a:rPr lang="es-ES" altLang="es-ES" sz="1200">
                <a:latin typeface="Times New Roman" panose="02020603050405020304" pitchFamily="18" charset="0"/>
              </a:rPr>
              <a:pPr algn="r" eaLnBrk="1" hangingPunct="1"/>
              <a:t>1</a:t>
            </a:fld>
            <a:endParaRPr lang="es-ES" altLang="es-ES" sz="1200">
              <a:latin typeface="Times New Roman" panose="02020603050405020304" pitchFamily="18" charset="0"/>
            </a:endParaRPr>
          </a:p>
        </p:txBody>
      </p:sp>
      <p:sp>
        <p:nvSpPr>
          <p:cNvPr id="20484" name="Rectangle 2"/>
          <p:cNvSpPr>
            <a:spLocks noGrp="1" noRot="1" noChangeAspect="1" noChangeArrowheads="1" noTextEdit="1"/>
          </p:cNvSpPr>
          <p:nvPr>
            <p:ph type="sldImg"/>
          </p:nvPr>
        </p:nvSpPr>
        <p:spPr>
          <a:xfrm>
            <a:off x="973138" y="749300"/>
            <a:ext cx="4787900" cy="3592513"/>
          </a:xfrm>
          <a:ln/>
        </p:spPr>
      </p:sp>
      <p:sp>
        <p:nvSpPr>
          <p:cNvPr id="20485" name="Rectangle 3"/>
          <p:cNvSpPr>
            <a:spLocks noGrp="1" noChangeArrowheads="1"/>
          </p:cNvSpPr>
          <p:nvPr>
            <p:ph type="body" idx="1"/>
          </p:nvPr>
        </p:nvSpPr>
        <p:spPr>
          <a:xfrm>
            <a:off x="917965" y="4564638"/>
            <a:ext cx="4893753" cy="4341241"/>
          </a:xfrm>
          <a:noFill/>
        </p:spPr>
        <p:txBody>
          <a:bodyPr/>
          <a:lstStyle/>
          <a:p>
            <a:pPr eaLnBrk="1" hangingPunct="1"/>
            <a:endParaRPr lang="es-ES" altLang="es-ES">
              <a:latin typeface="Arial" panose="020B0604020202020204" pitchFamily="34" charset="0"/>
            </a:endParaRPr>
          </a:p>
        </p:txBody>
      </p:sp>
    </p:spTree>
    <p:extLst>
      <p:ext uri="{BB962C8B-B14F-4D97-AF65-F5344CB8AC3E}">
        <p14:creationId xmlns:p14="http://schemas.microsoft.com/office/powerpoint/2010/main" val="12277481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11</a:t>
            </a:fld>
            <a:endParaRPr lang="es-ES" altLang="es-ES"/>
          </a:p>
        </p:txBody>
      </p:sp>
    </p:spTree>
    <p:extLst>
      <p:ext uri="{BB962C8B-B14F-4D97-AF65-F5344CB8AC3E}">
        <p14:creationId xmlns:p14="http://schemas.microsoft.com/office/powerpoint/2010/main" val="18539158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12</a:t>
            </a:fld>
            <a:endParaRPr lang="es-ES" altLang="es-ES"/>
          </a:p>
        </p:txBody>
      </p:sp>
    </p:spTree>
    <p:extLst>
      <p:ext uri="{BB962C8B-B14F-4D97-AF65-F5344CB8AC3E}">
        <p14:creationId xmlns:p14="http://schemas.microsoft.com/office/powerpoint/2010/main" val="3671760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13</a:t>
            </a:fld>
            <a:endParaRPr lang="es-ES" altLang="es-ES"/>
          </a:p>
        </p:txBody>
      </p:sp>
    </p:spTree>
    <p:extLst>
      <p:ext uri="{BB962C8B-B14F-4D97-AF65-F5344CB8AC3E}">
        <p14:creationId xmlns:p14="http://schemas.microsoft.com/office/powerpoint/2010/main" val="40977137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14</a:t>
            </a:fld>
            <a:endParaRPr lang="es-ES" altLang="es-ES"/>
          </a:p>
        </p:txBody>
      </p:sp>
    </p:spTree>
    <p:extLst>
      <p:ext uri="{BB962C8B-B14F-4D97-AF65-F5344CB8AC3E}">
        <p14:creationId xmlns:p14="http://schemas.microsoft.com/office/powerpoint/2010/main" val="31476113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15</a:t>
            </a:fld>
            <a:endParaRPr lang="es-ES" altLang="es-ES"/>
          </a:p>
        </p:txBody>
      </p:sp>
    </p:spTree>
    <p:extLst>
      <p:ext uri="{BB962C8B-B14F-4D97-AF65-F5344CB8AC3E}">
        <p14:creationId xmlns:p14="http://schemas.microsoft.com/office/powerpoint/2010/main" val="21293198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16</a:t>
            </a:fld>
            <a:endParaRPr lang="es-ES" altLang="es-ES"/>
          </a:p>
        </p:txBody>
      </p:sp>
    </p:spTree>
    <p:extLst>
      <p:ext uri="{BB962C8B-B14F-4D97-AF65-F5344CB8AC3E}">
        <p14:creationId xmlns:p14="http://schemas.microsoft.com/office/powerpoint/2010/main" val="41975453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17</a:t>
            </a:fld>
            <a:endParaRPr lang="es-ES" altLang="es-ES"/>
          </a:p>
        </p:txBody>
      </p:sp>
    </p:spTree>
    <p:extLst>
      <p:ext uri="{BB962C8B-B14F-4D97-AF65-F5344CB8AC3E}">
        <p14:creationId xmlns:p14="http://schemas.microsoft.com/office/powerpoint/2010/main" val="11965316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18</a:t>
            </a:fld>
            <a:endParaRPr lang="es-ES" altLang="es-ES"/>
          </a:p>
        </p:txBody>
      </p:sp>
    </p:spTree>
    <p:extLst>
      <p:ext uri="{BB962C8B-B14F-4D97-AF65-F5344CB8AC3E}">
        <p14:creationId xmlns:p14="http://schemas.microsoft.com/office/powerpoint/2010/main" val="38520902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19</a:t>
            </a:fld>
            <a:endParaRPr lang="es-ES" altLang="es-ES"/>
          </a:p>
        </p:txBody>
      </p:sp>
    </p:spTree>
    <p:extLst>
      <p:ext uri="{BB962C8B-B14F-4D97-AF65-F5344CB8AC3E}">
        <p14:creationId xmlns:p14="http://schemas.microsoft.com/office/powerpoint/2010/main" val="9280033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20</a:t>
            </a:fld>
            <a:endParaRPr lang="es-ES" altLang="es-ES"/>
          </a:p>
        </p:txBody>
      </p:sp>
    </p:spTree>
    <p:extLst>
      <p:ext uri="{BB962C8B-B14F-4D97-AF65-F5344CB8AC3E}">
        <p14:creationId xmlns:p14="http://schemas.microsoft.com/office/powerpoint/2010/main" val="25279578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3</a:t>
            </a:fld>
            <a:endParaRPr lang="es-ES" altLang="es-ES"/>
          </a:p>
        </p:txBody>
      </p:sp>
    </p:spTree>
    <p:extLst>
      <p:ext uri="{BB962C8B-B14F-4D97-AF65-F5344CB8AC3E}">
        <p14:creationId xmlns:p14="http://schemas.microsoft.com/office/powerpoint/2010/main" val="14326190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21</a:t>
            </a:fld>
            <a:endParaRPr lang="es-ES" altLang="es-ES"/>
          </a:p>
        </p:txBody>
      </p:sp>
    </p:spTree>
    <p:extLst>
      <p:ext uri="{BB962C8B-B14F-4D97-AF65-F5344CB8AC3E}">
        <p14:creationId xmlns:p14="http://schemas.microsoft.com/office/powerpoint/2010/main" val="7435375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22</a:t>
            </a:fld>
            <a:endParaRPr lang="es-ES" altLang="es-ES"/>
          </a:p>
        </p:txBody>
      </p:sp>
    </p:spTree>
    <p:extLst>
      <p:ext uri="{BB962C8B-B14F-4D97-AF65-F5344CB8AC3E}">
        <p14:creationId xmlns:p14="http://schemas.microsoft.com/office/powerpoint/2010/main" val="32869423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23</a:t>
            </a:fld>
            <a:endParaRPr lang="es-ES" altLang="es-ES"/>
          </a:p>
        </p:txBody>
      </p:sp>
    </p:spTree>
    <p:extLst>
      <p:ext uri="{BB962C8B-B14F-4D97-AF65-F5344CB8AC3E}">
        <p14:creationId xmlns:p14="http://schemas.microsoft.com/office/powerpoint/2010/main" val="2087840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24</a:t>
            </a:fld>
            <a:endParaRPr lang="es-ES" altLang="es-ES"/>
          </a:p>
        </p:txBody>
      </p:sp>
    </p:spTree>
    <p:extLst>
      <p:ext uri="{BB962C8B-B14F-4D97-AF65-F5344CB8AC3E}">
        <p14:creationId xmlns:p14="http://schemas.microsoft.com/office/powerpoint/2010/main" val="8719160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25</a:t>
            </a:fld>
            <a:endParaRPr lang="es-ES" altLang="es-ES"/>
          </a:p>
        </p:txBody>
      </p:sp>
    </p:spTree>
    <p:extLst>
      <p:ext uri="{BB962C8B-B14F-4D97-AF65-F5344CB8AC3E}">
        <p14:creationId xmlns:p14="http://schemas.microsoft.com/office/powerpoint/2010/main" val="41530797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26</a:t>
            </a:fld>
            <a:endParaRPr lang="es-ES" altLang="es-ES"/>
          </a:p>
        </p:txBody>
      </p:sp>
    </p:spTree>
    <p:extLst>
      <p:ext uri="{BB962C8B-B14F-4D97-AF65-F5344CB8AC3E}">
        <p14:creationId xmlns:p14="http://schemas.microsoft.com/office/powerpoint/2010/main" val="35378923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27</a:t>
            </a:fld>
            <a:endParaRPr lang="es-ES" altLang="es-ES"/>
          </a:p>
        </p:txBody>
      </p:sp>
    </p:spTree>
    <p:extLst>
      <p:ext uri="{BB962C8B-B14F-4D97-AF65-F5344CB8AC3E}">
        <p14:creationId xmlns:p14="http://schemas.microsoft.com/office/powerpoint/2010/main" val="20966379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29</a:t>
            </a:fld>
            <a:endParaRPr lang="es-ES" altLang="es-ES"/>
          </a:p>
        </p:txBody>
      </p:sp>
    </p:spTree>
    <p:extLst>
      <p:ext uri="{BB962C8B-B14F-4D97-AF65-F5344CB8AC3E}">
        <p14:creationId xmlns:p14="http://schemas.microsoft.com/office/powerpoint/2010/main" val="3497442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30</a:t>
            </a:fld>
            <a:endParaRPr lang="es-ES" altLang="es-ES"/>
          </a:p>
        </p:txBody>
      </p:sp>
    </p:spTree>
    <p:extLst>
      <p:ext uri="{BB962C8B-B14F-4D97-AF65-F5344CB8AC3E}">
        <p14:creationId xmlns:p14="http://schemas.microsoft.com/office/powerpoint/2010/main" val="50888781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31</a:t>
            </a:fld>
            <a:endParaRPr lang="es-ES" altLang="es-ES"/>
          </a:p>
        </p:txBody>
      </p:sp>
    </p:spTree>
    <p:extLst>
      <p:ext uri="{BB962C8B-B14F-4D97-AF65-F5344CB8AC3E}">
        <p14:creationId xmlns:p14="http://schemas.microsoft.com/office/powerpoint/2010/main" val="3276389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4</a:t>
            </a:fld>
            <a:endParaRPr lang="es-ES" altLang="es-ES"/>
          </a:p>
        </p:txBody>
      </p:sp>
    </p:spTree>
    <p:extLst>
      <p:ext uri="{BB962C8B-B14F-4D97-AF65-F5344CB8AC3E}">
        <p14:creationId xmlns:p14="http://schemas.microsoft.com/office/powerpoint/2010/main" val="84331004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32</a:t>
            </a:fld>
            <a:endParaRPr lang="es-ES" altLang="es-ES"/>
          </a:p>
        </p:txBody>
      </p:sp>
    </p:spTree>
    <p:extLst>
      <p:ext uri="{BB962C8B-B14F-4D97-AF65-F5344CB8AC3E}">
        <p14:creationId xmlns:p14="http://schemas.microsoft.com/office/powerpoint/2010/main" val="379866077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33</a:t>
            </a:fld>
            <a:endParaRPr lang="es-ES" altLang="es-ES"/>
          </a:p>
        </p:txBody>
      </p:sp>
    </p:spTree>
    <p:extLst>
      <p:ext uri="{BB962C8B-B14F-4D97-AF65-F5344CB8AC3E}">
        <p14:creationId xmlns:p14="http://schemas.microsoft.com/office/powerpoint/2010/main" val="1988250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34</a:t>
            </a:fld>
            <a:endParaRPr lang="es-ES" altLang="es-ES"/>
          </a:p>
        </p:txBody>
      </p:sp>
    </p:spTree>
    <p:extLst>
      <p:ext uri="{BB962C8B-B14F-4D97-AF65-F5344CB8AC3E}">
        <p14:creationId xmlns:p14="http://schemas.microsoft.com/office/powerpoint/2010/main" val="135185941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35</a:t>
            </a:fld>
            <a:endParaRPr lang="es-ES" altLang="es-ES"/>
          </a:p>
        </p:txBody>
      </p:sp>
    </p:spTree>
    <p:extLst>
      <p:ext uri="{BB962C8B-B14F-4D97-AF65-F5344CB8AC3E}">
        <p14:creationId xmlns:p14="http://schemas.microsoft.com/office/powerpoint/2010/main" val="168106287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36</a:t>
            </a:fld>
            <a:endParaRPr lang="es-ES" altLang="es-ES"/>
          </a:p>
        </p:txBody>
      </p:sp>
    </p:spTree>
    <p:extLst>
      <p:ext uri="{BB962C8B-B14F-4D97-AF65-F5344CB8AC3E}">
        <p14:creationId xmlns:p14="http://schemas.microsoft.com/office/powerpoint/2010/main" val="205491171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37</a:t>
            </a:fld>
            <a:endParaRPr lang="es-ES" altLang="es-ES"/>
          </a:p>
        </p:txBody>
      </p:sp>
    </p:spTree>
    <p:extLst>
      <p:ext uri="{BB962C8B-B14F-4D97-AF65-F5344CB8AC3E}">
        <p14:creationId xmlns:p14="http://schemas.microsoft.com/office/powerpoint/2010/main" val="52798054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38</a:t>
            </a:fld>
            <a:endParaRPr lang="es-ES" altLang="es-ES"/>
          </a:p>
        </p:txBody>
      </p:sp>
    </p:spTree>
    <p:extLst>
      <p:ext uri="{BB962C8B-B14F-4D97-AF65-F5344CB8AC3E}">
        <p14:creationId xmlns:p14="http://schemas.microsoft.com/office/powerpoint/2010/main" val="98618768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39</a:t>
            </a:fld>
            <a:endParaRPr lang="es-ES" altLang="es-ES"/>
          </a:p>
        </p:txBody>
      </p:sp>
    </p:spTree>
    <p:extLst>
      <p:ext uri="{BB962C8B-B14F-4D97-AF65-F5344CB8AC3E}">
        <p14:creationId xmlns:p14="http://schemas.microsoft.com/office/powerpoint/2010/main" val="145629804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40</a:t>
            </a:fld>
            <a:endParaRPr lang="es-ES" altLang="es-ES"/>
          </a:p>
        </p:txBody>
      </p:sp>
    </p:spTree>
    <p:extLst>
      <p:ext uri="{BB962C8B-B14F-4D97-AF65-F5344CB8AC3E}">
        <p14:creationId xmlns:p14="http://schemas.microsoft.com/office/powerpoint/2010/main" val="185766723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1BB5483-8FB6-4186-83AA-D32399756CFF}" type="slidenum">
              <a:rPr lang="es-ES" altLang="es-ES"/>
              <a:pPr eaLnBrk="1" hangingPunct="1"/>
              <a:t>41</a:t>
            </a:fld>
            <a:endParaRPr lang="es-ES" altLang="es-ES"/>
          </a:p>
        </p:txBody>
      </p:sp>
      <p:sp>
        <p:nvSpPr>
          <p:cNvPr id="34819" name="Rectangle 7"/>
          <p:cNvSpPr txBox="1">
            <a:spLocks noGrp="1" noChangeArrowheads="1"/>
          </p:cNvSpPr>
          <p:nvPr/>
        </p:nvSpPr>
        <p:spPr bwMode="auto">
          <a:xfrm>
            <a:off x="3776768" y="9122608"/>
            <a:ext cx="2888116" cy="480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530C3564-0589-4059-A797-9F34BD421509}" type="slidenum">
              <a:rPr lang="es-ES" altLang="es-ES" sz="1200">
                <a:latin typeface="Times New Roman" panose="02020603050405020304" pitchFamily="18" charset="0"/>
              </a:rPr>
              <a:pPr algn="r" eaLnBrk="1" hangingPunct="1"/>
              <a:t>41</a:t>
            </a:fld>
            <a:endParaRPr lang="es-ES" altLang="es-ES" sz="1200">
              <a:latin typeface="Times New Roman" panose="02020603050405020304" pitchFamily="18" charset="0"/>
            </a:endParaRPr>
          </a:p>
        </p:txBody>
      </p:sp>
      <p:sp>
        <p:nvSpPr>
          <p:cNvPr id="34820" name="Rectangle 2"/>
          <p:cNvSpPr>
            <a:spLocks noGrp="1" noRot="1" noChangeAspect="1" noChangeArrowheads="1" noTextEdit="1"/>
          </p:cNvSpPr>
          <p:nvPr>
            <p:ph type="sldImg"/>
          </p:nvPr>
        </p:nvSpPr>
        <p:spPr>
          <a:xfrm>
            <a:off x="973138" y="749300"/>
            <a:ext cx="4787900" cy="3592513"/>
          </a:xfrm>
          <a:ln/>
        </p:spPr>
      </p:sp>
      <p:sp>
        <p:nvSpPr>
          <p:cNvPr id="34821" name="Rectangle 3"/>
          <p:cNvSpPr>
            <a:spLocks noGrp="1" noChangeArrowheads="1"/>
          </p:cNvSpPr>
          <p:nvPr>
            <p:ph type="body" idx="1"/>
          </p:nvPr>
        </p:nvSpPr>
        <p:spPr>
          <a:xfrm>
            <a:off x="917965" y="4564638"/>
            <a:ext cx="4893753" cy="4341241"/>
          </a:xfrm>
          <a:noFill/>
        </p:spPr>
        <p:txBody>
          <a:bodyPr/>
          <a:lstStyle/>
          <a:p>
            <a:pPr eaLnBrk="1" hangingPunct="1"/>
            <a:endParaRPr lang="es-ES" altLang="es-ES">
              <a:latin typeface="Arial" panose="020B0604020202020204" pitchFamily="34" charset="0"/>
            </a:endParaRPr>
          </a:p>
        </p:txBody>
      </p:sp>
    </p:spTree>
    <p:extLst>
      <p:ext uri="{BB962C8B-B14F-4D97-AF65-F5344CB8AC3E}">
        <p14:creationId xmlns:p14="http://schemas.microsoft.com/office/powerpoint/2010/main" val="2331299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5</a:t>
            </a:fld>
            <a:endParaRPr lang="es-ES" altLang="es-ES"/>
          </a:p>
        </p:txBody>
      </p:sp>
    </p:spTree>
    <p:extLst>
      <p:ext uri="{BB962C8B-B14F-4D97-AF65-F5344CB8AC3E}">
        <p14:creationId xmlns:p14="http://schemas.microsoft.com/office/powerpoint/2010/main" val="827377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6</a:t>
            </a:fld>
            <a:endParaRPr lang="es-ES" altLang="es-ES"/>
          </a:p>
        </p:txBody>
      </p:sp>
    </p:spTree>
    <p:extLst>
      <p:ext uri="{BB962C8B-B14F-4D97-AF65-F5344CB8AC3E}">
        <p14:creationId xmlns:p14="http://schemas.microsoft.com/office/powerpoint/2010/main" val="897660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7</a:t>
            </a:fld>
            <a:endParaRPr lang="es-ES" altLang="es-ES"/>
          </a:p>
        </p:txBody>
      </p:sp>
    </p:spTree>
    <p:extLst>
      <p:ext uri="{BB962C8B-B14F-4D97-AF65-F5344CB8AC3E}">
        <p14:creationId xmlns:p14="http://schemas.microsoft.com/office/powerpoint/2010/main" val="8803189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8</a:t>
            </a:fld>
            <a:endParaRPr lang="es-ES" altLang="es-ES"/>
          </a:p>
        </p:txBody>
      </p:sp>
    </p:spTree>
    <p:extLst>
      <p:ext uri="{BB962C8B-B14F-4D97-AF65-F5344CB8AC3E}">
        <p14:creationId xmlns:p14="http://schemas.microsoft.com/office/powerpoint/2010/main" val="10987345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9</a:t>
            </a:fld>
            <a:endParaRPr lang="es-ES" altLang="es-ES"/>
          </a:p>
        </p:txBody>
      </p:sp>
    </p:spTree>
    <p:extLst>
      <p:ext uri="{BB962C8B-B14F-4D97-AF65-F5344CB8AC3E}">
        <p14:creationId xmlns:p14="http://schemas.microsoft.com/office/powerpoint/2010/main" val="41399193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10</a:t>
            </a:fld>
            <a:endParaRPr lang="es-ES" altLang="es-ES"/>
          </a:p>
        </p:txBody>
      </p:sp>
    </p:spTree>
    <p:extLst>
      <p:ext uri="{BB962C8B-B14F-4D97-AF65-F5344CB8AC3E}">
        <p14:creationId xmlns:p14="http://schemas.microsoft.com/office/powerpoint/2010/main" val="38390455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FA93406-2D6F-455A-B420-EE87BBB419C1}"/>
              </a:ext>
            </a:extLst>
          </p:cNvPr>
          <p:cNvSpPr>
            <a:spLocks noGrp="1"/>
          </p:cNvSpPr>
          <p:nvPr>
            <p:ph type="ctrTitle"/>
          </p:nvPr>
        </p:nvSpPr>
        <p:spPr>
          <a:xfrm>
            <a:off x="1143000" y="1122363"/>
            <a:ext cx="6858000" cy="2387600"/>
          </a:xfrm>
        </p:spPr>
        <p:txBody>
          <a:bodyPr anchor="b"/>
          <a:lstStyle>
            <a:lvl1pPr algn="ctr">
              <a:defRPr sz="4500"/>
            </a:lvl1pPr>
          </a:lstStyle>
          <a:p>
            <a:r>
              <a:rPr lang="es-ES"/>
              <a:t>Haga clic para modificar el estilo de título del patrón</a:t>
            </a:r>
            <a:endParaRPr lang="en-GB"/>
          </a:p>
        </p:txBody>
      </p:sp>
      <p:sp>
        <p:nvSpPr>
          <p:cNvPr id="3" name="Subtítulo 2">
            <a:extLst>
              <a:ext uri="{FF2B5EF4-FFF2-40B4-BE49-F238E27FC236}">
                <a16:creationId xmlns:a16="http://schemas.microsoft.com/office/drawing/2014/main" xmlns="" id="{0819BC10-FB70-413A-9990-01BF6A98671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a:t>Haga clic para modificar el estilo de subtítulo del patrón</a:t>
            </a:r>
            <a:endParaRPr lang="en-GB"/>
          </a:p>
        </p:txBody>
      </p:sp>
      <p:sp>
        <p:nvSpPr>
          <p:cNvPr id="4" name="Marcador de fecha 3">
            <a:extLst>
              <a:ext uri="{FF2B5EF4-FFF2-40B4-BE49-F238E27FC236}">
                <a16:creationId xmlns:a16="http://schemas.microsoft.com/office/drawing/2014/main" xmlns="" id="{453A79BB-B07E-48C8-A9B0-CFA5FDA3FB99}"/>
              </a:ext>
            </a:extLst>
          </p:cNvPr>
          <p:cNvSpPr>
            <a:spLocks noGrp="1"/>
          </p:cNvSpPr>
          <p:nvPr>
            <p:ph type="dt" sz="half" idx="10"/>
          </p:nvPr>
        </p:nvSpPr>
        <p:spPr/>
        <p:txBody>
          <a:bodyPr/>
          <a:lstStyle/>
          <a:p>
            <a:pPr>
              <a:defRPr/>
            </a:pPr>
            <a:endParaRPr lang="es-ES" altLang="es-ES"/>
          </a:p>
        </p:txBody>
      </p:sp>
      <p:sp>
        <p:nvSpPr>
          <p:cNvPr id="5" name="Marcador de pie de página 4">
            <a:extLst>
              <a:ext uri="{FF2B5EF4-FFF2-40B4-BE49-F238E27FC236}">
                <a16:creationId xmlns:a16="http://schemas.microsoft.com/office/drawing/2014/main" xmlns="" id="{AA0B2F86-75DF-4986-B84D-F7CE1F7498AF}"/>
              </a:ext>
            </a:extLst>
          </p:cNvPr>
          <p:cNvSpPr>
            <a:spLocks noGrp="1"/>
          </p:cNvSpPr>
          <p:nvPr>
            <p:ph type="ftr" sz="quarter" idx="11"/>
          </p:nvPr>
        </p:nvSpPr>
        <p:spPr/>
        <p:txBody>
          <a:bodyPr/>
          <a:lstStyle/>
          <a:p>
            <a:pPr>
              <a:defRPr/>
            </a:pPr>
            <a:endParaRPr lang="es-ES" altLang="es-ES"/>
          </a:p>
        </p:txBody>
      </p:sp>
      <p:sp>
        <p:nvSpPr>
          <p:cNvPr id="6" name="Marcador de número de diapositiva 5">
            <a:extLst>
              <a:ext uri="{FF2B5EF4-FFF2-40B4-BE49-F238E27FC236}">
                <a16:creationId xmlns:a16="http://schemas.microsoft.com/office/drawing/2014/main" xmlns="" id="{3FE014A6-23D2-4864-8547-FFE4223CE923}"/>
              </a:ext>
            </a:extLst>
          </p:cNvPr>
          <p:cNvSpPr>
            <a:spLocks noGrp="1"/>
          </p:cNvSpPr>
          <p:nvPr>
            <p:ph type="sldNum" sz="quarter" idx="12"/>
          </p:nvPr>
        </p:nvSpPr>
        <p:spPr/>
        <p:txBody>
          <a:bodyPr/>
          <a:lstStyle/>
          <a:p>
            <a:pPr>
              <a:defRPr/>
            </a:pPr>
            <a:fld id="{EF163728-7B21-4A59-B62D-36E5EBAA37D0}" type="slidenum">
              <a:rPr lang="es-ES" altLang="es-ES" smtClean="0"/>
              <a:pPr>
                <a:defRPr/>
              </a:pPr>
              <a:t>‹Nº›</a:t>
            </a:fld>
            <a:endParaRPr lang="es-ES" altLang="es-ES"/>
          </a:p>
        </p:txBody>
      </p:sp>
    </p:spTree>
    <p:extLst>
      <p:ext uri="{BB962C8B-B14F-4D97-AF65-F5344CB8AC3E}">
        <p14:creationId xmlns:p14="http://schemas.microsoft.com/office/powerpoint/2010/main" val="3130705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F68BBBB-998A-48E2-AAC0-2FD0991D9ABE}"/>
              </a:ext>
            </a:extLst>
          </p:cNvPr>
          <p:cNvSpPr>
            <a:spLocks noGrp="1"/>
          </p:cNvSpPr>
          <p:nvPr>
            <p:ph type="title"/>
          </p:nvPr>
        </p:nvSpPr>
        <p:spPr/>
        <p:txBody>
          <a:bodyPr/>
          <a:lstStyle/>
          <a:p>
            <a:r>
              <a:rPr lang="es-ES"/>
              <a:t>Haga clic para modificar el estilo de título del patrón</a:t>
            </a:r>
            <a:endParaRPr lang="en-GB"/>
          </a:p>
        </p:txBody>
      </p:sp>
      <p:sp>
        <p:nvSpPr>
          <p:cNvPr id="3" name="Marcador de texto vertical 2">
            <a:extLst>
              <a:ext uri="{FF2B5EF4-FFF2-40B4-BE49-F238E27FC236}">
                <a16:creationId xmlns:a16="http://schemas.microsoft.com/office/drawing/2014/main" xmlns="" id="{8944DFEB-44B1-4001-9243-AFB7BAA6E540}"/>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Marcador de fecha 3">
            <a:extLst>
              <a:ext uri="{FF2B5EF4-FFF2-40B4-BE49-F238E27FC236}">
                <a16:creationId xmlns:a16="http://schemas.microsoft.com/office/drawing/2014/main" xmlns="" id="{BE39F7DE-DC07-445C-8B08-E925D19F7CCE}"/>
              </a:ext>
            </a:extLst>
          </p:cNvPr>
          <p:cNvSpPr>
            <a:spLocks noGrp="1"/>
          </p:cNvSpPr>
          <p:nvPr>
            <p:ph type="dt" sz="half" idx="10"/>
          </p:nvPr>
        </p:nvSpPr>
        <p:spPr/>
        <p:txBody>
          <a:bodyPr/>
          <a:lstStyle/>
          <a:p>
            <a:pPr>
              <a:defRPr/>
            </a:pPr>
            <a:endParaRPr lang="es-ES" altLang="es-ES"/>
          </a:p>
        </p:txBody>
      </p:sp>
      <p:sp>
        <p:nvSpPr>
          <p:cNvPr id="5" name="Marcador de pie de página 4">
            <a:extLst>
              <a:ext uri="{FF2B5EF4-FFF2-40B4-BE49-F238E27FC236}">
                <a16:creationId xmlns:a16="http://schemas.microsoft.com/office/drawing/2014/main" xmlns="" id="{9D3C0895-A2D4-4C08-BE77-C31782AEB5A6}"/>
              </a:ext>
            </a:extLst>
          </p:cNvPr>
          <p:cNvSpPr>
            <a:spLocks noGrp="1"/>
          </p:cNvSpPr>
          <p:nvPr>
            <p:ph type="ftr" sz="quarter" idx="11"/>
          </p:nvPr>
        </p:nvSpPr>
        <p:spPr/>
        <p:txBody>
          <a:bodyPr/>
          <a:lstStyle/>
          <a:p>
            <a:pPr>
              <a:defRPr/>
            </a:pPr>
            <a:endParaRPr lang="es-ES" altLang="es-ES"/>
          </a:p>
        </p:txBody>
      </p:sp>
      <p:sp>
        <p:nvSpPr>
          <p:cNvPr id="6" name="Marcador de número de diapositiva 5">
            <a:extLst>
              <a:ext uri="{FF2B5EF4-FFF2-40B4-BE49-F238E27FC236}">
                <a16:creationId xmlns:a16="http://schemas.microsoft.com/office/drawing/2014/main" xmlns="" id="{E227F3F2-B12F-4147-98FC-8079BC0E20A1}"/>
              </a:ext>
            </a:extLst>
          </p:cNvPr>
          <p:cNvSpPr>
            <a:spLocks noGrp="1"/>
          </p:cNvSpPr>
          <p:nvPr>
            <p:ph type="sldNum" sz="quarter" idx="12"/>
          </p:nvPr>
        </p:nvSpPr>
        <p:spPr/>
        <p:txBody>
          <a:bodyPr/>
          <a:lstStyle/>
          <a:p>
            <a:pPr>
              <a:defRPr/>
            </a:pPr>
            <a:fld id="{CC00E260-57FB-44E9-9A4E-F52E1597623F}" type="slidenum">
              <a:rPr lang="es-ES" altLang="es-ES" smtClean="0"/>
              <a:pPr>
                <a:defRPr/>
              </a:pPr>
              <a:t>‹Nº›</a:t>
            </a:fld>
            <a:endParaRPr lang="es-ES" altLang="es-ES"/>
          </a:p>
        </p:txBody>
      </p:sp>
    </p:spTree>
    <p:extLst>
      <p:ext uri="{BB962C8B-B14F-4D97-AF65-F5344CB8AC3E}">
        <p14:creationId xmlns:p14="http://schemas.microsoft.com/office/powerpoint/2010/main" val="2608527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xmlns="" id="{8B8E527C-B24B-4F20-8AC4-AFF8E569F892}"/>
              </a:ext>
            </a:extLst>
          </p:cNvPr>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GB"/>
          </a:p>
        </p:txBody>
      </p:sp>
      <p:sp>
        <p:nvSpPr>
          <p:cNvPr id="3" name="Marcador de texto vertical 2">
            <a:extLst>
              <a:ext uri="{FF2B5EF4-FFF2-40B4-BE49-F238E27FC236}">
                <a16:creationId xmlns:a16="http://schemas.microsoft.com/office/drawing/2014/main" xmlns="" id="{9BF057CE-7A3F-4E22-A872-B60648FD1526}"/>
              </a:ext>
            </a:extLst>
          </p:cNvPr>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Marcador de fecha 3">
            <a:extLst>
              <a:ext uri="{FF2B5EF4-FFF2-40B4-BE49-F238E27FC236}">
                <a16:creationId xmlns:a16="http://schemas.microsoft.com/office/drawing/2014/main" xmlns="" id="{24D1C30A-0F19-4D88-8EEA-A68DDE577050}"/>
              </a:ext>
            </a:extLst>
          </p:cNvPr>
          <p:cNvSpPr>
            <a:spLocks noGrp="1"/>
          </p:cNvSpPr>
          <p:nvPr>
            <p:ph type="dt" sz="half" idx="10"/>
          </p:nvPr>
        </p:nvSpPr>
        <p:spPr/>
        <p:txBody>
          <a:bodyPr/>
          <a:lstStyle/>
          <a:p>
            <a:pPr>
              <a:defRPr/>
            </a:pPr>
            <a:endParaRPr lang="es-ES" altLang="es-ES"/>
          </a:p>
        </p:txBody>
      </p:sp>
      <p:sp>
        <p:nvSpPr>
          <p:cNvPr id="5" name="Marcador de pie de página 4">
            <a:extLst>
              <a:ext uri="{FF2B5EF4-FFF2-40B4-BE49-F238E27FC236}">
                <a16:creationId xmlns:a16="http://schemas.microsoft.com/office/drawing/2014/main" xmlns="" id="{08848610-B77D-426E-9D11-4C581C33A7EC}"/>
              </a:ext>
            </a:extLst>
          </p:cNvPr>
          <p:cNvSpPr>
            <a:spLocks noGrp="1"/>
          </p:cNvSpPr>
          <p:nvPr>
            <p:ph type="ftr" sz="quarter" idx="11"/>
          </p:nvPr>
        </p:nvSpPr>
        <p:spPr/>
        <p:txBody>
          <a:bodyPr/>
          <a:lstStyle/>
          <a:p>
            <a:pPr>
              <a:defRPr/>
            </a:pPr>
            <a:endParaRPr lang="es-ES" altLang="es-ES"/>
          </a:p>
        </p:txBody>
      </p:sp>
      <p:sp>
        <p:nvSpPr>
          <p:cNvPr id="6" name="Marcador de número de diapositiva 5">
            <a:extLst>
              <a:ext uri="{FF2B5EF4-FFF2-40B4-BE49-F238E27FC236}">
                <a16:creationId xmlns:a16="http://schemas.microsoft.com/office/drawing/2014/main" xmlns="" id="{3DF760E6-7A6B-4DF8-8F0B-FCE78A483467}"/>
              </a:ext>
            </a:extLst>
          </p:cNvPr>
          <p:cNvSpPr>
            <a:spLocks noGrp="1"/>
          </p:cNvSpPr>
          <p:nvPr>
            <p:ph type="sldNum" sz="quarter" idx="12"/>
          </p:nvPr>
        </p:nvSpPr>
        <p:spPr/>
        <p:txBody>
          <a:bodyPr/>
          <a:lstStyle/>
          <a:p>
            <a:pPr>
              <a:defRPr/>
            </a:pPr>
            <a:fld id="{E8D9EAF4-F9CE-4A2E-B106-5A8A7FD9F24D}" type="slidenum">
              <a:rPr lang="es-ES" altLang="es-ES" smtClean="0"/>
              <a:pPr>
                <a:defRPr/>
              </a:pPr>
              <a:t>‹Nº›</a:t>
            </a:fld>
            <a:endParaRPr lang="es-ES" altLang="es-ES"/>
          </a:p>
        </p:txBody>
      </p:sp>
    </p:spTree>
    <p:extLst>
      <p:ext uri="{BB962C8B-B14F-4D97-AF65-F5344CB8AC3E}">
        <p14:creationId xmlns:p14="http://schemas.microsoft.com/office/powerpoint/2010/main" val="4013976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DA9937A-1CA4-4160-AD9D-DF413F08DDC8}"/>
              </a:ext>
            </a:extLst>
          </p:cNvPr>
          <p:cNvSpPr>
            <a:spLocks noGrp="1"/>
          </p:cNvSpPr>
          <p:nvPr>
            <p:ph type="title"/>
          </p:nvPr>
        </p:nvSpPr>
        <p:spPr/>
        <p:txBody>
          <a:bodyPr/>
          <a:lstStyle/>
          <a:p>
            <a:r>
              <a:rPr lang="es-ES"/>
              <a:t>Haga clic para modificar el estilo de título del patrón</a:t>
            </a:r>
            <a:endParaRPr lang="en-GB"/>
          </a:p>
        </p:txBody>
      </p:sp>
      <p:sp>
        <p:nvSpPr>
          <p:cNvPr id="3" name="Marcador de contenido 2">
            <a:extLst>
              <a:ext uri="{FF2B5EF4-FFF2-40B4-BE49-F238E27FC236}">
                <a16:creationId xmlns:a16="http://schemas.microsoft.com/office/drawing/2014/main" xmlns="" id="{FC5AD658-6679-47B8-AD30-85E6B27D2804}"/>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Marcador de fecha 3">
            <a:extLst>
              <a:ext uri="{FF2B5EF4-FFF2-40B4-BE49-F238E27FC236}">
                <a16:creationId xmlns:a16="http://schemas.microsoft.com/office/drawing/2014/main" xmlns="" id="{E77C994D-54BA-45FE-8FB7-96F7643A68D1}"/>
              </a:ext>
            </a:extLst>
          </p:cNvPr>
          <p:cNvSpPr>
            <a:spLocks noGrp="1"/>
          </p:cNvSpPr>
          <p:nvPr>
            <p:ph type="dt" sz="half" idx="10"/>
          </p:nvPr>
        </p:nvSpPr>
        <p:spPr/>
        <p:txBody>
          <a:bodyPr/>
          <a:lstStyle/>
          <a:p>
            <a:pPr>
              <a:defRPr/>
            </a:pPr>
            <a:endParaRPr lang="es-ES" altLang="es-ES"/>
          </a:p>
        </p:txBody>
      </p:sp>
      <p:sp>
        <p:nvSpPr>
          <p:cNvPr id="5" name="Marcador de pie de página 4">
            <a:extLst>
              <a:ext uri="{FF2B5EF4-FFF2-40B4-BE49-F238E27FC236}">
                <a16:creationId xmlns:a16="http://schemas.microsoft.com/office/drawing/2014/main" xmlns="" id="{B6282C2E-41E1-4339-BDCB-A09EC7F094FA}"/>
              </a:ext>
            </a:extLst>
          </p:cNvPr>
          <p:cNvSpPr>
            <a:spLocks noGrp="1"/>
          </p:cNvSpPr>
          <p:nvPr>
            <p:ph type="ftr" sz="quarter" idx="11"/>
          </p:nvPr>
        </p:nvSpPr>
        <p:spPr/>
        <p:txBody>
          <a:bodyPr/>
          <a:lstStyle/>
          <a:p>
            <a:pPr>
              <a:defRPr/>
            </a:pPr>
            <a:endParaRPr lang="es-ES" altLang="es-ES"/>
          </a:p>
        </p:txBody>
      </p:sp>
      <p:sp>
        <p:nvSpPr>
          <p:cNvPr id="6" name="Marcador de número de diapositiva 5">
            <a:extLst>
              <a:ext uri="{FF2B5EF4-FFF2-40B4-BE49-F238E27FC236}">
                <a16:creationId xmlns:a16="http://schemas.microsoft.com/office/drawing/2014/main" xmlns="" id="{617244E1-BECA-4245-9B75-9BCF7C04C7D7}"/>
              </a:ext>
            </a:extLst>
          </p:cNvPr>
          <p:cNvSpPr>
            <a:spLocks noGrp="1"/>
          </p:cNvSpPr>
          <p:nvPr>
            <p:ph type="sldNum" sz="quarter" idx="12"/>
          </p:nvPr>
        </p:nvSpPr>
        <p:spPr/>
        <p:txBody>
          <a:bodyPr/>
          <a:lstStyle/>
          <a:p>
            <a:pPr>
              <a:defRPr/>
            </a:pPr>
            <a:fld id="{74EE3310-7576-47B6-B084-6769932C5B10}" type="slidenum">
              <a:rPr lang="es-ES" altLang="es-ES" smtClean="0"/>
              <a:pPr>
                <a:defRPr/>
              </a:pPr>
              <a:t>‹Nº›</a:t>
            </a:fld>
            <a:endParaRPr lang="es-ES" altLang="es-ES"/>
          </a:p>
        </p:txBody>
      </p:sp>
    </p:spTree>
    <p:extLst>
      <p:ext uri="{BB962C8B-B14F-4D97-AF65-F5344CB8AC3E}">
        <p14:creationId xmlns:p14="http://schemas.microsoft.com/office/powerpoint/2010/main" val="2941902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0BA1942-201B-4E40-94F2-68DBE13A6C54}"/>
              </a:ext>
            </a:extLst>
          </p:cNvPr>
          <p:cNvSpPr>
            <a:spLocks noGrp="1"/>
          </p:cNvSpPr>
          <p:nvPr>
            <p:ph type="title"/>
          </p:nvPr>
        </p:nvSpPr>
        <p:spPr>
          <a:xfrm>
            <a:off x="623888" y="1709739"/>
            <a:ext cx="7886700" cy="2852737"/>
          </a:xfrm>
        </p:spPr>
        <p:txBody>
          <a:bodyPr anchor="b"/>
          <a:lstStyle>
            <a:lvl1pPr>
              <a:defRPr sz="4500"/>
            </a:lvl1pPr>
          </a:lstStyle>
          <a:p>
            <a:r>
              <a:rPr lang="es-ES"/>
              <a:t>Haga clic para modificar el estilo de título del patrón</a:t>
            </a:r>
            <a:endParaRPr lang="en-GB"/>
          </a:p>
        </p:txBody>
      </p:sp>
      <p:sp>
        <p:nvSpPr>
          <p:cNvPr id="3" name="Marcador de texto 2">
            <a:extLst>
              <a:ext uri="{FF2B5EF4-FFF2-40B4-BE49-F238E27FC236}">
                <a16:creationId xmlns:a16="http://schemas.microsoft.com/office/drawing/2014/main" xmlns="" id="{7A15BF57-012B-4F15-A838-68E4E607DB1A}"/>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xmlns="" id="{41E9E537-D6D5-4152-96BE-B081D792A937}"/>
              </a:ext>
            </a:extLst>
          </p:cNvPr>
          <p:cNvSpPr>
            <a:spLocks noGrp="1"/>
          </p:cNvSpPr>
          <p:nvPr>
            <p:ph type="dt" sz="half" idx="10"/>
          </p:nvPr>
        </p:nvSpPr>
        <p:spPr/>
        <p:txBody>
          <a:bodyPr/>
          <a:lstStyle/>
          <a:p>
            <a:pPr>
              <a:defRPr/>
            </a:pPr>
            <a:endParaRPr lang="es-ES" altLang="es-ES"/>
          </a:p>
        </p:txBody>
      </p:sp>
      <p:sp>
        <p:nvSpPr>
          <p:cNvPr id="5" name="Marcador de pie de página 4">
            <a:extLst>
              <a:ext uri="{FF2B5EF4-FFF2-40B4-BE49-F238E27FC236}">
                <a16:creationId xmlns:a16="http://schemas.microsoft.com/office/drawing/2014/main" xmlns="" id="{93799FA1-D315-4E2A-9A30-43D1ACF9C7B8}"/>
              </a:ext>
            </a:extLst>
          </p:cNvPr>
          <p:cNvSpPr>
            <a:spLocks noGrp="1"/>
          </p:cNvSpPr>
          <p:nvPr>
            <p:ph type="ftr" sz="quarter" idx="11"/>
          </p:nvPr>
        </p:nvSpPr>
        <p:spPr/>
        <p:txBody>
          <a:bodyPr/>
          <a:lstStyle/>
          <a:p>
            <a:pPr>
              <a:defRPr/>
            </a:pPr>
            <a:endParaRPr lang="es-ES" altLang="es-ES"/>
          </a:p>
        </p:txBody>
      </p:sp>
      <p:sp>
        <p:nvSpPr>
          <p:cNvPr id="6" name="Marcador de número de diapositiva 5">
            <a:extLst>
              <a:ext uri="{FF2B5EF4-FFF2-40B4-BE49-F238E27FC236}">
                <a16:creationId xmlns:a16="http://schemas.microsoft.com/office/drawing/2014/main" xmlns="" id="{F953C243-1BA0-4458-A49E-56CA67624169}"/>
              </a:ext>
            </a:extLst>
          </p:cNvPr>
          <p:cNvSpPr>
            <a:spLocks noGrp="1"/>
          </p:cNvSpPr>
          <p:nvPr>
            <p:ph type="sldNum" sz="quarter" idx="12"/>
          </p:nvPr>
        </p:nvSpPr>
        <p:spPr/>
        <p:txBody>
          <a:bodyPr/>
          <a:lstStyle/>
          <a:p>
            <a:pPr>
              <a:defRPr/>
            </a:pPr>
            <a:fld id="{D94704DA-C8AF-48AE-AAB3-6DFDBB5EEAD6}" type="slidenum">
              <a:rPr lang="es-ES" altLang="es-ES" smtClean="0"/>
              <a:pPr>
                <a:defRPr/>
              </a:pPr>
              <a:t>‹Nº›</a:t>
            </a:fld>
            <a:endParaRPr lang="es-ES" altLang="es-ES"/>
          </a:p>
        </p:txBody>
      </p:sp>
    </p:spTree>
    <p:extLst>
      <p:ext uri="{BB962C8B-B14F-4D97-AF65-F5344CB8AC3E}">
        <p14:creationId xmlns:p14="http://schemas.microsoft.com/office/powerpoint/2010/main" val="3516877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B588EEC-F0E6-42D0-9FFE-75F78EC74774}"/>
              </a:ext>
            </a:extLst>
          </p:cNvPr>
          <p:cNvSpPr>
            <a:spLocks noGrp="1"/>
          </p:cNvSpPr>
          <p:nvPr>
            <p:ph type="title"/>
          </p:nvPr>
        </p:nvSpPr>
        <p:spPr/>
        <p:txBody>
          <a:bodyPr/>
          <a:lstStyle/>
          <a:p>
            <a:r>
              <a:rPr lang="es-ES"/>
              <a:t>Haga clic para modificar el estilo de título del patrón</a:t>
            </a:r>
            <a:endParaRPr lang="en-GB"/>
          </a:p>
        </p:txBody>
      </p:sp>
      <p:sp>
        <p:nvSpPr>
          <p:cNvPr id="3" name="Marcador de contenido 2">
            <a:extLst>
              <a:ext uri="{FF2B5EF4-FFF2-40B4-BE49-F238E27FC236}">
                <a16:creationId xmlns:a16="http://schemas.microsoft.com/office/drawing/2014/main" xmlns="" id="{B9244D8F-AB91-4E0F-80C3-9A1BF9393C33}"/>
              </a:ext>
            </a:extLst>
          </p:cNvPr>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Marcador de contenido 3">
            <a:extLst>
              <a:ext uri="{FF2B5EF4-FFF2-40B4-BE49-F238E27FC236}">
                <a16:creationId xmlns:a16="http://schemas.microsoft.com/office/drawing/2014/main" xmlns="" id="{9EC03B88-F3A6-4028-9DDD-7DD21CDEE6AB}"/>
              </a:ext>
            </a:extLst>
          </p:cNvPr>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5" name="Marcador de fecha 4">
            <a:extLst>
              <a:ext uri="{FF2B5EF4-FFF2-40B4-BE49-F238E27FC236}">
                <a16:creationId xmlns:a16="http://schemas.microsoft.com/office/drawing/2014/main" xmlns="" id="{BF5642FE-3BD6-4D31-998C-FD70E2C22380}"/>
              </a:ext>
            </a:extLst>
          </p:cNvPr>
          <p:cNvSpPr>
            <a:spLocks noGrp="1"/>
          </p:cNvSpPr>
          <p:nvPr>
            <p:ph type="dt" sz="half" idx="10"/>
          </p:nvPr>
        </p:nvSpPr>
        <p:spPr/>
        <p:txBody>
          <a:bodyPr/>
          <a:lstStyle/>
          <a:p>
            <a:pPr>
              <a:defRPr/>
            </a:pPr>
            <a:endParaRPr lang="es-ES" altLang="es-ES"/>
          </a:p>
        </p:txBody>
      </p:sp>
      <p:sp>
        <p:nvSpPr>
          <p:cNvPr id="6" name="Marcador de pie de página 5">
            <a:extLst>
              <a:ext uri="{FF2B5EF4-FFF2-40B4-BE49-F238E27FC236}">
                <a16:creationId xmlns:a16="http://schemas.microsoft.com/office/drawing/2014/main" xmlns="" id="{277047DB-A197-4661-B4B6-DCA2AB1E8B56}"/>
              </a:ext>
            </a:extLst>
          </p:cNvPr>
          <p:cNvSpPr>
            <a:spLocks noGrp="1"/>
          </p:cNvSpPr>
          <p:nvPr>
            <p:ph type="ftr" sz="quarter" idx="11"/>
          </p:nvPr>
        </p:nvSpPr>
        <p:spPr/>
        <p:txBody>
          <a:bodyPr/>
          <a:lstStyle/>
          <a:p>
            <a:pPr>
              <a:defRPr/>
            </a:pPr>
            <a:endParaRPr lang="es-ES" altLang="es-ES"/>
          </a:p>
        </p:txBody>
      </p:sp>
      <p:sp>
        <p:nvSpPr>
          <p:cNvPr id="7" name="Marcador de número de diapositiva 6">
            <a:extLst>
              <a:ext uri="{FF2B5EF4-FFF2-40B4-BE49-F238E27FC236}">
                <a16:creationId xmlns:a16="http://schemas.microsoft.com/office/drawing/2014/main" xmlns="" id="{CBAF624D-09A6-4ED9-B4DC-1BA024BE12EC}"/>
              </a:ext>
            </a:extLst>
          </p:cNvPr>
          <p:cNvSpPr>
            <a:spLocks noGrp="1"/>
          </p:cNvSpPr>
          <p:nvPr>
            <p:ph type="sldNum" sz="quarter" idx="12"/>
          </p:nvPr>
        </p:nvSpPr>
        <p:spPr/>
        <p:txBody>
          <a:bodyPr/>
          <a:lstStyle/>
          <a:p>
            <a:pPr>
              <a:defRPr/>
            </a:pPr>
            <a:fld id="{C47F0AF7-F273-4062-BADD-044C1ADF5543}" type="slidenum">
              <a:rPr lang="es-ES" altLang="es-ES" smtClean="0"/>
              <a:pPr>
                <a:defRPr/>
              </a:pPr>
              <a:t>‹Nº›</a:t>
            </a:fld>
            <a:endParaRPr lang="es-ES" altLang="es-ES"/>
          </a:p>
        </p:txBody>
      </p:sp>
    </p:spTree>
    <p:extLst>
      <p:ext uri="{BB962C8B-B14F-4D97-AF65-F5344CB8AC3E}">
        <p14:creationId xmlns:p14="http://schemas.microsoft.com/office/powerpoint/2010/main" val="848828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E1A72F5-2F0B-49DD-B23A-CAD0EBC5766D}"/>
              </a:ext>
            </a:extLst>
          </p:cNvPr>
          <p:cNvSpPr>
            <a:spLocks noGrp="1"/>
          </p:cNvSpPr>
          <p:nvPr>
            <p:ph type="title"/>
          </p:nvPr>
        </p:nvSpPr>
        <p:spPr>
          <a:xfrm>
            <a:off x="629841" y="365126"/>
            <a:ext cx="7886700" cy="1325563"/>
          </a:xfrm>
        </p:spPr>
        <p:txBody>
          <a:bodyPr/>
          <a:lstStyle/>
          <a:p>
            <a:r>
              <a:rPr lang="es-ES"/>
              <a:t>Haga clic para modificar el estilo de título del patrón</a:t>
            </a:r>
            <a:endParaRPr lang="en-GB"/>
          </a:p>
        </p:txBody>
      </p:sp>
      <p:sp>
        <p:nvSpPr>
          <p:cNvPr id="3" name="Marcador de texto 2">
            <a:extLst>
              <a:ext uri="{FF2B5EF4-FFF2-40B4-BE49-F238E27FC236}">
                <a16:creationId xmlns:a16="http://schemas.microsoft.com/office/drawing/2014/main" xmlns="" id="{149F6F08-F897-4099-A5AB-154415801D18}"/>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xmlns="" id="{CDD78B7A-2A88-41E5-8770-FEF0B3B6F369}"/>
              </a:ext>
            </a:extLst>
          </p:cNvPr>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5" name="Marcador de texto 4">
            <a:extLst>
              <a:ext uri="{FF2B5EF4-FFF2-40B4-BE49-F238E27FC236}">
                <a16:creationId xmlns:a16="http://schemas.microsoft.com/office/drawing/2014/main" xmlns="" id="{6355D93C-9C62-447F-87FD-6900B487BB4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xmlns="" id="{66667368-A89F-4316-AB2C-47940510E4E1}"/>
              </a:ext>
            </a:extLst>
          </p:cNvPr>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7" name="Marcador de fecha 6">
            <a:extLst>
              <a:ext uri="{FF2B5EF4-FFF2-40B4-BE49-F238E27FC236}">
                <a16:creationId xmlns:a16="http://schemas.microsoft.com/office/drawing/2014/main" xmlns="" id="{5CAFC9B3-EFBB-4049-8FDD-76BB34D00FDF}"/>
              </a:ext>
            </a:extLst>
          </p:cNvPr>
          <p:cNvSpPr>
            <a:spLocks noGrp="1"/>
          </p:cNvSpPr>
          <p:nvPr>
            <p:ph type="dt" sz="half" idx="10"/>
          </p:nvPr>
        </p:nvSpPr>
        <p:spPr/>
        <p:txBody>
          <a:bodyPr/>
          <a:lstStyle/>
          <a:p>
            <a:pPr>
              <a:defRPr/>
            </a:pPr>
            <a:endParaRPr lang="es-ES" altLang="es-ES"/>
          </a:p>
        </p:txBody>
      </p:sp>
      <p:sp>
        <p:nvSpPr>
          <p:cNvPr id="8" name="Marcador de pie de página 7">
            <a:extLst>
              <a:ext uri="{FF2B5EF4-FFF2-40B4-BE49-F238E27FC236}">
                <a16:creationId xmlns:a16="http://schemas.microsoft.com/office/drawing/2014/main" xmlns="" id="{5E765250-68D9-4628-9896-44B1ACB64A8A}"/>
              </a:ext>
            </a:extLst>
          </p:cNvPr>
          <p:cNvSpPr>
            <a:spLocks noGrp="1"/>
          </p:cNvSpPr>
          <p:nvPr>
            <p:ph type="ftr" sz="quarter" idx="11"/>
          </p:nvPr>
        </p:nvSpPr>
        <p:spPr/>
        <p:txBody>
          <a:bodyPr/>
          <a:lstStyle/>
          <a:p>
            <a:pPr>
              <a:defRPr/>
            </a:pPr>
            <a:endParaRPr lang="es-ES" altLang="es-ES"/>
          </a:p>
        </p:txBody>
      </p:sp>
      <p:sp>
        <p:nvSpPr>
          <p:cNvPr id="9" name="Marcador de número de diapositiva 8">
            <a:extLst>
              <a:ext uri="{FF2B5EF4-FFF2-40B4-BE49-F238E27FC236}">
                <a16:creationId xmlns:a16="http://schemas.microsoft.com/office/drawing/2014/main" xmlns="" id="{E74FB4B8-6D0C-4603-B6DE-589406323DFC}"/>
              </a:ext>
            </a:extLst>
          </p:cNvPr>
          <p:cNvSpPr>
            <a:spLocks noGrp="1"/>
          </p:cNvSpPr>
          <p:nvPr>
            <p:ph type="sldNum" sz="quarter" idx="12"/>
          </p:nvPr>
        </p:nvSpPr>
        <p:spPr/>
        <p:txBody>
          <a:bodyPr/>
          <a:lstStyle/>
          <a:p>
            <a:pPr>
              <a:defRPr/>
            </a:pPr>
            <a:fld id="{74CE4A6B-F6C6-40CC-BB62-5F27ADF7F46D}" type="slidenum">
              <a:rPr lang="es-ES" altLang="es-ES" smtClean="0"/>
              <a:pPr>
                <a:defRPr/>
              </a:pPr>
              <a:t>‹Nº›</a:t>
            </a:fld>
            <a:endParaRPr lang="es-ES" altLang="es-ES"/>
          </a:p>
        </p:txBody>
      </p:sp>
    </p:spTree>
    <p:extLst>
      <p:ext uri="{BB962C8B-B14F-4D97-AF65-F5344CB8AC3E}">
        <p14:creationId xmlns:p14="http://schemas.microsoft.com/office/powerpoint/2010/main" val="2491954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E1A9123-F303-4B7C-AC5E-4C987C0DC304}"/>
              </a:ext>
            </a:extLst>
          </p:cNvPr>
          <p:cNvSpPr>
            <a:spLocks noGrp="1"/>
          </p:cNvSpPr>
          <p:nvPr>
            <p:ph type="title"/>
          </p:nvPr>
        </p:nvSpPr>
        <p:spPr/>
        <p:txBody>
          <a:bodyPr/>
          <a:lstStyle/>
          <a:p>
            <a:r>
              <a:rPr lang="es-ES"/>
              <a:t>Haga clic para modificar el estilo de título del patrón</a:t>
            </a:r>
            <a:endParaRPr lang="en-GB"/>
          </a:p>
        </p:txBody>
      </p:sp>
      <p:sp>
        <p:nvSpPr>
          <p:cNvPr id="3" name="Marcador de fecha 2">
            <a:extLst>
              <a:ext uri="{FF2B5EF4-FFF2-40B4-BE49-F238E27FC236}">
                <a16:creationId xmlns:a16="http://schemas.microsoft.com/office/drawing/2014/main" xmlns="" id="{D4338FAA-F2CF-4606-9CD7-AF88464B4F7D}"/>
              </a:ext>
            </a:extLst>
          </p:cNvPr>
          <p:cNvSpPr>
            <a:spLocks noGrp="1"/>
          </p:cNvSpPr>
          <p:nvPr>
            <p:ph type="dt" sz="half" idx="10"/>
          </p:nvPr>
        </p:nvSpPr>
        <p:spPr/>
        <p:txBody>
          <a:bodyPr/>
          <a:lstStyle/>
          <a:p>
            <a:pPr>
              <a:defRPr/>
            </a:pPr>
            <a:endParaRPr lang="es-ES" altLang="es-ES"/>
          </a:p>
        </p:txBody>
      </p:sp>
      <p:sp>
        <p:nvSpPr>
          <p:cNvPr id="4" name="Marcador de pie de página 3">
            <a:extLst>
              <a:ext uri="{FF2B5EF4-FFF2-40B4-BE49-F238E27FC236}">
                <a16:creationId xmlns:a16="http://schemas.microsoft.com/office/drawing/2014/main" xmlns="" id="{33602B66-AC77-4166-91D2-9846EC5A8DBC}"/>
              </a:ext>
            </a:extLst>
          </p:cNvPr>
          <p:cNvSpPr>
            <a:spLocks noGrp="1"/>
          </p:cNvSpPr>
          <p:nvPr>
            <p:ph type="ftr" sz="quarter" idx="11"/>
          </p:nvPr>
        </p:nvSpPr>
        <p:spPr/>
        <p:txBody>
          <a:bodyPr/>
          <a:lstStyle/>
          <a:p>
            <a:pPr>
              <a:defRPr/>
            </a:pPr>
            <a:endParaRPr lang="es-ES" altLang="es-ES"/>
          </a:p>
        </p:txBody>
      </p:sp>
      <p:sp>
        <p:nvSpPr>
          <p:cNvPr id="5" name="Marcador de número de diapositiva 4">
            <a:extLst>
              <a:ext uri="{FF2B5EF4-FFF2-40B4-BE49-F238E27FC236}">
                <a16:creationId xmlns:a16="http://schemas.microsoft.com/office/drawing/2014/main" xmlns="" id="{27A6ADBF-EC0E-412A-A93A-8F1618800809}"/>
              </a:ext>
            </a:extLst>
          </p:cNvPr>
          <p:cNvSpPr>
            <a:spLocks noGrp="1"/>
          </p:cNvSpPr>
          <p:nvPr>
            <p:ph type="sldNum" sz="quarter" idx="12"/>
          </p:nvPr>
        </p:nvSpPr>
        <p:spPr/>
        <p:txBody>
          <a:bodyPr/>
          <a:lstStyle/>
          <a:p>
            <a:pPr>
              <a:defRPr/>
            </a:pPr>
            <a:fld id="{20C65D8C-3BDA-47AE-9CB8-43E102A6D7BB}" type="slidenum">
              <a:rPr lang="es-ES" altLang="es-ES" smtClean="0"/>
              <a:pPr>
                <a:defRPr/>
              </a:pPr>
              <a:t>‹Nº›</a:t>
            </a:fld>
            <a:endParaRPr lang="es-ES" altLang="es-ES"/>
          </a:p>
        </p:txBody>
      </p:sp>
    </p:spTree>
    <p:extLst>
      <p:ext uri="{BB962C8B-B14F-4D97-AF65-F5344CB8AC3E}">
        <p14:creationId xmlns:p14="http://schemas.microsoft.com/office/powerpoint/2010/main" val="2400494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xmlns="" id="{44A33F93-8F71-4F69-AC09-8CDD813DA27D}"/>
              </a:ext>
            </a:extLst>
          </p:cNvPr>
          <p:cNvSpPr>
            <a:spLocks noGrp="1"/>
          </p:cNvSpPr>
          <p:nvPr>
            <p:ph type="dt" sz="half" idx="10"/>
          </p:nvPr>
        </p:nvSpPr>
        <p:spPr/>
        <p:txBody>
          <a:bodyPr/>
          <a:lstStyle/>
          <a:p>
            <a:pPr>
              <a:defRPr/>
            </a:pPr>
            <a:endParaRPr lang="es-ES" altLang="es-ES"/>
          </a:p>
        </p:txBody>
      </p:sp>
      <p:sp>
        <p:nvSpPr>
          <p:cNvPr id="3" name="Marcador de pie de página 2">
            <a:extLst>
              <a:ext uri="{FF2B5EF4-FFF2-40B4-BE49-F238E27FC236}">
                <a16:creationId xmlns:a16="http://schemas.microsoft.com/office/drawing/2014/main" xmlns="" id="{D1AA4F2A-5AB1-45F0-88F8-610BABE00926}"/>
              </a:ext>
            </a:extLst>
          </p:cNvPr>
          <p:cNvSpPr>
            <a:spLocks noGrp="1"/>
          </p:cNvSpPr>
          <p:nvPr>
            <p:ph type="ftr" sz="quarter" idx="11"/>
          </p:nvPr>
        </p:nvSpPr>
        <p:spPr/>
        <p:txBody>
          <a:bodyPr/>
          <a:lstStyle/>
          <a:p>
            <a:pPr>
              <a:defRPr/>
            </a:pPr>
            <a:endParaRPr lang="es-ES" altLang="es-ES"/>
          </a:p>
        </p:txBody>
      </p:sp>
      <p:sp>
        <p:nvSpPr>
          <p:cNvPr id="4" name="Marcador de número de diapositiva 3">
            <a:extLst>
              <a:ext uri="{FF2B5EF4-FFF2-40B4-BE49-F238E27FC236}">
                <a16:creationId xmlns:a16="http://schemas.microsoft.com/office/drawing/2014/main" xmlns="" id="{DF32A5A6-AB87-42BE-9B2E-BE5C526A4610}"/>
              </a:ext>
            </a:extLst>
          </p:cNvPr>
          <p:cNvSpPr>
            <a:spLocks noGrp="1"/>
          </p:cNvSpPr>
          <p:nvPr>
            <p:ph type="sldNum" sz="quarter" idx="12"/>
          </p:nvPr>
        </p:nvSpPr>
        <p:spPr/>
        <p:txBody>
          <a:bodyPr/>
          <a:lstStyle/>
          <a:p>
            <a:pPr>
              <a:defRPr/>
            </a:pPr>
            <a:fld id="{0325369F-CD6D-421C-B8E8-5E77890589D4}" type="slidenum">
              <a:rPr lang="es-ES" altLang="es-ES" smtClean="0"/>
              <a:pPr>
                <a:defRPr/>
              </a:pPr>
              <a:t>‹Nº›</a:t>
            </a:fld>
            <a:endParaRPr lang="es-ES" altLang="es-ES"/>
          </a:p>
        </p:txBody>
      </p:sp>
    </p:spTree>
    <p:extLst>
      <p:ext uri="{BB962C8B-B14F-4D97-AF65-F5344CB8AC3E}">
        <p14:creationId xmlns:p14="http://schemas.microsoft.com/office/powerpoint/2010/main" val="3989330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F490CDC-310D-499D-A78E-6A0892D41168}"/>
              </a:ext>
            </a:extLst>
          </p:cNvPr>
          <p:cNvSpPr>
            <a:spLocks noGrp="1"/>
          </p:cNvSpPr>
          <p:nvPr>
            <p:ph type="title"/>
          </p:nvPr>
        </p:nvSpPr>
        <p:spPr>
          <a:xfrm>
            <a:off x="629841" y="457200"/>
            <a:ext cx="2949178" cy="1600200"/>
          </a:xfrm>
        </p:spPr>
        <p:txBody>
          <a:bodyPr anchor="b"/>
          <a:lstStyle>
            <a:lvl1pPr>
              <a:defRPr sz="2400"/>
            </a:lvl1pPr>
          </a:lstStyle>
          <a:p>
            <a:r>
              <a:rPr lang="es-ES"/>
              <a:t>Haga clic para modificar el estilo de título del patrón</a:t>
            </a:r>
            <a:endParaRPr lang="en-GB"/>
          </a:p>
        </p:txBody>
      </p:sp>
      <p:sp>
        <p:nvSpPr>
          <p:cNvPr id="3" name="Marcador de contenido 2">
            <a:extLst>
              <a:ext uri="{FF2B5EF4-FFF2-40B4-BE49-F238E27FC236}">
                <a16:creationId xmlns:a16="http://schemas.microsoft.com/office/drawing/2014/main" xmlns="" id="{C0434EC3-9CC3-4B93-B470-6C30D8639315}"/>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Marcador de texto 3">
            <a:extLst>
              <a:ext uri="{FF2B5EF4-FFF2-40B4-BE49-F238E27FC236}">
                <a16:creationId xmlns:a16="http://schemas.microsoft.com/office/drawing/2014/main" xmlns="" id="{2106F241-C86B-436F-B339-8D341C84561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xmlns="" id="{974988DF-C91C-41FC-AB25-B618E4939399}"/>
              </a:ext>
            </a:extLst>
          </p:cNvPr>
          <p:cNvSpPr>
            <a:spLocks noGrp="1"/>
          </p:cNvSpPr>
          <p:nvPr>
            <p:ph type="dt" sz="half" idx="10"/>
          </p:nvPr>
        </p:nvSpPr>
        <p:spPr/>
        <p:txBody>
          <a:bodyPr/>
          <a:lstStyle/>
          <a:p>
            <a:pPr>
              <a:defRPr/>
            </a:pPr>
            <a:endParaRPr lang="es-ES" altLang="es-ES"/>
          </a:p>
        </p:txBody>
      </p:sp>
      <p:sp>
        <p:nvSpPr>
          <p:cNvPr id="6" name="Marcador de pie de página 5">
            <a:extLst>
              <a:ext uri="{FF2B5EF4-FFF2-40B4-BE49-F238E27FC236}">
                <a16:creationId xmlns:a16="http://schemas.microsoft.com/office/drawing/2014/main" xmlns="" id="{EB614388-601D-4B5B-9910-6B1DB6790CE5}"/>
              </a:ext>
            </a:extLst>
          </p:cNvPr>
          <p:cNvSpPr>
            <a:spLocks noGrp="1"/>
          </p:cNvSpPr>
          <p:nvPr>
            <p:ph type="ftr" sz="quarter" idx="11"/>
          </p:nvPr>
        </p:nvSpPr>
        <p:spPr/>
        <p:txBody>
          <a:bodyPr/>
          <a:lstStyle/>
          <a:p>
            <a:pPr>
              <a:defRPr/>
            </a:pPr>
            <a:endParaRPr lang="es-ES" altLang="es-ES"/>
          </a:p>
        </p:txBody>
      </p:sp>
      <p:sp>
        <p:nvSpPr>
          <p:cNvPr id="7" name="Marcador de número de diapositiva 6">
            <a:extLst>
              <a:ext uri="{FF2B5EF4-FFF2-40B4-BE49-F238E27FC236}">
                <a16:creationId xmlns:a16="http://schemas.microsoft.com/office/drawing/2014/main" xmlns="" id="{9A42FE4E-7F43-44AC-9F87-637C1ADD9791}"/>
              </a:ext>
            </a:extLst>
          </p:cNvPr>
          <p:cNvSpPr>
            <a:spLocks noGrp="1"/>
          </p:cNvSpPr>
          <p:nvPr>
            <p:ph type="sldNum" sz="quarter" idx="12"/>
          </p:nvPr>
        </p:nvSpPr>
        <p:spPr/>
        <p:txBody>
          <a:bodyPr/>
          <a:lstStyle/>
          <a:p>
            <a:pPr>
              <a:defRPr/>
            </a:pPr>
            <a:fld id="{4BA3D9DF-9225-44E0-9ECB-06E406E03614}" type="slidenum">
              <a:rPr lang="es-ES" altLang="es-ES" smtClean="0"/>
              <a:pPr>
                <a:defRPr/>
              </a:pPr>
              <a:t>‹Nº›</a:t>
            </a:fld>
            <a:endParaRPr lang="es-ES" altLang="es-ES"/>
          </a:p>
        </p:txBody>
      </p:sp>
    </p:spTree>
    <p:extLst>
      <p:ext uri="{BB962C8B-B14F-4D97-AF65-F5344CB8AC3E}">
        <p14:creationId xmlns:p14="http://schemas.microsoft.com/office/powerpoint/2010/main" val="2227005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2558C79-1A11-419D-91BF-0705ABF139EC}"/>
              </a:ext>
            </a:extLst>
          </p:cNvPr>
          <p:cNvSpPr>
            <a:spLocks noGrp="1"/>
          </p:cNvSpPr>
          <p:nvPr>
            <p:ph type="title"/>
          </p:nvPr>
        </p:nvSpPr>
        <p:spPr>
          <a:xfrm>
            <a:off x="629841" y="457200"/>
            <a:ext cx="2949178" cy="1600200"/>
          </a:xfrm>
        </p:spPr>
        <p:txBody>
          <a:bodyPr anchor="b"/>
          <a:lstStyle>
            <a:lvl1pPr>
              <a:defRPr sz="2400"/>
            </a:lvl1pPr>
          </a:lstStyle>
          <a:p>
            <a:r>
              <a:rPr lang="es-ES"/>
              <a:t>Haga clic para modificar el estilo de título del patrón</a:t>
            </a:r>
            <a:endParaRPr lang="en-GB"/>
          </a:p>
        </p:txBody>
      </p:sp>
      <p:sp>
        <p:nvSpPr>
          <p:cNvPr id="3" name="Marcador de posición de imagen 2">
            <a:extLst>
              <a:ext uri="{FF2B5EF4-FFF2-40B4-BE49-F238E27FC236}">
                <a16:creationId xmlns:a16="http://schemas.microsoft.com/office/drawing/2014/main" xmlns="" id="{71BAEFB8-7B27-4D6E-9F72-9D9F109DFD28}"/>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Marcador de texto 3">
            <a:extLst>
              <a:ext uri="{FF2B5EF4-FFF2-40B4-BE49-F238E27FC236}">
                <a16:creationId xmlns:a16="http://schemas.microsoft.com/office/drawing/2014/main" xmlns="" id="{B31FDF69-5999-4F46-A864-89738769D97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xmlns="" id="{14E292B9-FEA5-4A49-8AE5-883B3C196525}"/>
              </a:ext>
            </a:extLst>
          </p:cNvPr>
          <p:cNvSpPr>
            <a:spLocks noGrp="1"/>
          </p:cNvSpPr>
          <p:nvPr>
            <p:ph type="dt" sz="half" idx="10"/>
          </p:nvPr>
        </p:nvSpPr>
        <p:spPr/>
        <p:txBody>
          <a:bodyPr/>
          <a:lstStyle/>
          <a:p>
            <a:pPr>
              <a:defRPr/>
            </a:pPr>
            <a:endParaRPr lang="es-ES" altLang="es-ES"/>
          </a:p>
        </p:txBody>
      </p:sp>
      <p:sp>
        <p:nvSpPr>
          <p:cNvPr id="6" name="Marcador de pie de página 5">
            <a:extLst>
              <a:ext uri="{FF2B5EF4-FFF2-40B4-BE49-F238E27FC236}">
                <a16:creationId xmlns:a16="http://schemas.microsoft.com/office/drawing/2014/main" xmlns="" id="{7F654351-D747-426B-B053-5C936C87ED87}"/>
              </a:ext>
            </a:extLst>
          </p:cNvPr>
          <p:cNvSpPr>
            <a:spLocks noGrp="1"/>
          </p:cNvSpPr>
          <p:nvPr>
            <p:ph type="ftr" sz="quarter" idx="11"/>
          </p:nvPr>
        </p:nvSpPr>
        <p:spPr/>
        <p:txBody>
          <a:bodyPr/>
          <a:lstStyle/>
          <a:p>
            <a:pPr>
              <a:defRPr/>
            </a:pPr>
            <a:endParaRPr lang="es-ES" altLang="es-ES"/>
          </a:p>
        </p:txBody>
      </p:sp>
      <p:sp>
        <p:nvSpPr>
          <p:cNvPr id="7" name="Marcador de número de diapositiva 6">
            <a:extLst>
              <a:ext uri="{FF2B5EF4-FFF2-40B4-BE49-F238E27FC236}">
                <a16:creationId xmlns:a16="http://schemas.microsoft.com/office/drawing/2014/main" xmlns="" id="{300A1CA6-3F8D-414D-A751-D6712C1A22D8}"/>
              </a:ext>
            </a:extLst>
          </p:cNvPr>
          <p:cNvSpPr>
            <a:spLocks noGrp="1"/>
          </p:cNvSpPr>
          <p:nvPr>
            <p:ph type="sldNum" sz="quarter" idx="12"/>
          </p:nvPr>
        </p:nvSpPr>
        <p:spPr/>
        <p:txBody>
          <a:bodyPr/>
          <a:lstStyle/>
          <a:p>
            <a:pPr>
              <a:defRPr/>
            </a:pPr>
            <a:fld id="{6FCAD8A0-4F1B-4B9A-8AD8-E15BFB067117}" type="slidenum">
              <a:rPr lang="es-ES" altLang="es-ES" smtClean="0"/>
              <a:pPr>
                <a:defRPr/>
              </a:pPr>
              <a:t>‹Nº›</a:t>
            </a:fld>
            <a:endParaRPr lang="es-ES" altLang="es-ES"/>
          </a:p>
        </p:txBody>
      </p:sp>
    </p:spTree>
    <p:extLst>
      <p:ext uri="{BB962C8B-B14F-4D97-AF65-F5344CB8AC3E}">
        <p14:creationId xmlns:p14="http://schemas.microsoft.com/office/powerpoint/2010/main" val="2506092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xmlns="" id="{CE0F3225-90D9-454B-9F18-1C8FB565AE17}"/>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GB"/>
          </a:p>
        </p:txBody>
      </p:sp>
      <p:sp>
        <p:nvSpPr>
          <p:cNvPr id="3" name="Marcador de texto 2">
            <a:extLst>
              <a:ext uri="{FF2B5EF4-FFF2-40B4-BE49-F238E27FC236}">
                <a16:creationId xmlns:a16="http://schemas.microsoft.com/office/drawing/2014/main" xmlns="" id="{078941B8-A7EB-4560-A2DE-B13E14CA3FF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Marcador de fecha 3">
            <a:extLst>
              <a:ext uri="{FF2B5EF4-FFF2-40B4-BE49-F238E27FC236}">
                <a16:creationId xmlns:a16="http://schemas.microsoft.com/office/drawing/2014/main" xmlns="" id="{E96AC76A-3389-4539-957F-4956A03307C2}"/>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s-ES" altLang="es-ES"/>
          </a:p>
        </p:txBody>
      </p:sp>
      <p:sp>
        <p:nvSpPr>
          <p:cNvPr id="5" name="Marcador de pie de página 4">
            <a:extLst>
              <a:ext uri="{FF2B5EF4-FFF2-40B4-BE49-F238E27FC236}">
                <a16:creationId xmlns:a16="http://schemas.microsoft.com/office/drawing/2014/main" xmlns="" id="{0A57FDF9-86F1-4834-B296-67F7C6D93B0B}"/>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s-ES" altLang="es-ES"/>
          </a:p>
        </p:txBody>
      </p:sp>
      <p:sp>
        <p:nvSpPr>
          <p:cNvPr id="6" name="Marcador de número de diapositiva 5">
            <a:extLst>
              <a:ext uri="{FF2B5EF4-FFF2-40B4-BE49-F238E27FC236}">
                <a16:creationId xmlns:a16="http://schemas.microsoft.com/office/drawing/2014/main" xmlns="" id="{61BC232A-830C-47F3-B33C-CC71EABCD3AA}"/>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0C65D8C-3BDA-47AE-9CB8-43E102A6D7BB}" type="slidenum">
              <a:rPr lang="es-ES" altLang="es-ES" smtClean="0"/>
              <a:pPr>
                <a:defRPr/>
              </a:pPr>
              <a:t>‹Nº›</a:t>
            </a:fld>
            <a:endParaRPr lang="es-ES" altLang="es-ES"/>
          </a:p>
        </p:txBody>
      </p:sp>
    </p:spTree>
    <p:extLst>
      <p:ext uri="{BB962C8B-B14F-4D97-AF65-F5344CB8AC3E}">
        <p14:creationId xmlns:p14="http://schemas.microsoft.com/office/powerpoint/2010/main" val="1568226599"/>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733840/Influenza_green_book_chapter19.pdf"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who.int/wer/2012/wer8747.pdf?ua=1"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1.png"/><Relationship Id="rId4" Type="http://schemas.openxmlformats.org/officeDocument/2006/relationships/hyperlink" Target="http://www.who.int/wer/2012/wer8730.pdf?ua=1"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9.jpeg"/><Relationship Id="rId4" Type="http://schemas.openxmlformats.org/officeDocument/2006/relationships/image" Target="../media/image8.jpe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11.pn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12.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5.jpeg"/></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13.jpeg"/></Relationships>
</file>

<file path=ppt/slides/_rels/slide41.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image" Target="../media/image4.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3851900" y="3497351"/>
            <a:ext cx="205696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tabLst>
                <a:tab pos="8096250" algn="r"/>
              </a:tabLst>
              <a:defRPr>
                <a:solidFill>
                  <a:schemeClr val="tx1"/>
                </a:solidFill>
                <a:latin typeface="Arial" panose="020B0604020202020204" pitchFamily="34" charset="0"/>
              </a:defRPr>
            </a:lvl1pPr>
            <a:lvl2pPr marL="742950" indent="-285750" eaLnBrk="0" hangingPunct="0">
              <a:tabLst>
                <a:tab pos="8096250" algn="r"/>
              </a:tabLst>
              <a:defRPr>
                <a:solidFill>
                  <a:schemeClr val="tx1"/>
                </a:solidFill>
                <a:latin typeface="Arial" panose="020B0604020202020204" pitchFamily="34" charset="0"/>
              </a:defRPr>
            </a:lvl2pPr>
            <a:lvl3pPr marL="1143000" indent="-228600" eaLnBrk="0" hangingPunct="0">
              <a:tabLst>
                <a:tab pos="8096250" algn="r"/>
              </a:tabLst>
              <a:defRPr>
                <a:solidFill>
                  <a:schemeClr val="tx1"/>
                </a:solidFill>
                <a:latin typeface="Arial" panose="020B0604020202020204" pitchFamily="34" charset="0"/>
              </a:defRPr>
            </a:lvl3pPr>
            <a:lvl4pPr marL="1600200" indent="-228600" eaLnBrk="0" hangingPunct="0">
              <a:tabLst>
                <a:tab pos="8096250" algn="r"/>
              </a:tabLst>
              <a:defRPr>
                <a:solidFill>
                  <a:schemeClr val="tx1"/>
                </a:solidFill>
                <a:latin typeface="Arial" panose="020B0604020202020204" pitchFamily="34" charset="0"/>
              </a:defRPr>
            </a:lvl4pPr>
            <a:lvl5pPr marL="2057400" indent="-228600" eaLnBrk="0" hangingPunct="0">
              <a:tabLst>
                <a:tab pos="8096250" algn="r"/>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8096250" algn="r"/>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8096250" algn="r"/>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8096250" algn="r"/>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8096250" algn="r"/>
              </a:tabLst>
              <a:defRPr>
                <a:solidFill>
                  <a:schemeClr val="tx1"/>
                </a:solidFill>
                <a:latin typeface="Arial" panose="020B0604020202020204" pitchFamily="34" charset="0"/>
              </a:defRPr>
            </a:lvl9pPr>
          </a:lstStyle>
          <a:p>
            <a:r>
              <a:rPr lang="es-ES" altLang="es-ES" b="1" dirty="0">
                <a:latin typeface="Calibri Light" panose="020F0302020204030204" pitchFamily="34" charset="0"/>
                <a:cs typeface="Calibri Light" panose="020F0302020204030204" pitchFamily="34" charset="0"/>
              </a:rPr>
              <a:t>Octubre 2021</a:t>
            </a:r>
            <a:endParaRPr lang="es-ES_tradnl" altLang="es-ES" b="1" dirty="0">
              <a:latin typeface="Calibri Light" panose="020F0302020204030204" pitchFamily="34" charset="0"/>
              <a:cs typeface="Calibri Light" panose="020F0302020204030204" pitchFamily="34" charset="0"/>
            </a:endParaRPr>
          </a:p>
        </p:txBody>
      </p:sp>
      <p:sp>
        <p:nvSpPr>
          <p:cNvPr id="2051" name="Rectangle 3"/>
          <p:cNvSpPr>
            <a:spLocks noChangeArrowheads="1"/>
          </p:cNvSpPr>
          <p:nvPr/>
        </p:nvSpPr>
        <p:spPr bwMode="auto">
          <a:xfrm>
            <a:off x="652418" y="1149786"/>
            <a:ext cx="7848600" cy="1439863"/>
          </a:xfrm>
          <a:prstGeom prst="rect">
            <a:avLst/>
          </a:prstGeom>
          <a:solidFill>
            <a:schemeClr val="accent6">
              <a:lumMod val="60000"/>
              <a:lumOff val="40000"/>
            </a:schemeClr>
          </a:solidFill>
          <a:ln w="50800">
            <a:solidFill>
              <a:schemeClr val="accent6">
                <a:lumMod val="50000"/>
              </a:schemeClr>
            </a:solidFill>
            <a:miter lim="800000"/>
            <a:headEnd/>
            <a:tailEnd/>
          </a:ln>
          <a:effec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s-ES" altLang="es-ES" sz="2800" b="1" dirty="0">
                <a:latin typeface="Calibri Light" panose="020F0302020204030204" pitchFamily="34" charset="0"/>
                <a:cs typeface="Calibri Light" panose="020F0302020204030204" pitchFamily="34" charset="0"/>
              </a:rPr>
              <a:t>VACUNACIÓN ANTIGRIPAL Y ANTINEUMOCÓCICA</a:t>
            </a:r>
            <a:endParaRPr lang="es-ES_tradnl" altLang="es-ES" sz="2800" b="1" dirty="0">
              <a:latin typeface="Calibri Light" panose="020F0302020204030204" pitchFamily="34" charset="0"/>
              <a:cs typeface="Calibri Light" panose="020F0302020204030204" pitchFamily="34" charset="0"/>
            </a:endParaRPr>
          </a:p>
        </p:txBody>
      </p:sp>
      <p:sp>
        <p:nvSpPr>
          <p:cNvPr id="2053" name="Text Box 9"/>
          <p:cNvSpPr txBox="1">
            <a:spLocks noChangeArrowheads="1"/>
          </p:cNvSpPr>
          <p:nvPr/>
        </p:nvSpPr>
        <p:spPr bwMode="auto">
          <a:xfrm>
            <a:off x="881063" y="2278063"/>
            <a:ext cx="1809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ES" sz="2000">
              <a:latin typeface="Comic Sans MS" panose="030F0702030302020204" pitchFamily="66" charset="0"/>
            </a:endParaRPr>
          </a:p>
        </p:txBody>
      </p:sp>
      <p:sp>
        <p:nvSpPr>
          <p:cNvPr id="2054" name="Text Box 10"/>
          <p:cNvSpPr txBox="1">
            <a:spLocks noChangeArrowheads="1"/>
          </p:cNvSpPr>
          <p:nvPr/>
        </p:nvSpPr>
        <p:spPr bwMode="auto">
          <a:xfrm>
            <a:off x="836612" y="2699309"/>
            <a:ext cx="7470775" cy="8356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tabLst>
                <a:tab pos="355600" algn="l"/>
              </a:tabLst>
              <a:defRPr>
                <a:solidFill>
                  <a:schemeClr val="tx1"/>
                </a:solidFill>
                <a:latin typeface="Arial" panose="020B0604020202020204" pitchFamily="34" charset="0"/>
              </a:defRPr>
            </a:lvl1pPr>
            <a:lvl2pPr marL="742950" indent="-285750" eaLnBrk="0" hangingPunct="0">
              <a:tabLst>
                <a:tab pos="355600" algn="l"/>
              </a:tabLst>
              <a:defRPr>
                <a:solidFill>
                  <a:schemeClr val="tx1"/>
                </a:solidFill>
                <a:latin typeface="Arial" panose="020B0604020202020204" pitchFamily="34" charset="0"/>
              </a:defRPr>
            </a:lvl2pPr>
            <a:lvl3pPr marL="1143000" indent="-228600" eaLnBrk="0" hangingPunct="0">
              <a:tabLst>
                <a:tab pos="355600" algn="l"/>
              </a:tabLst>
              <a:defRPr>
                <a:solidFill>
                  <a:schemeClr val="tx1"/>
                </a:solidFill>
                <a:latin typeface="Arial" panose="020B0604020202020204" pitchFamily="34" charset="0"/>
              </a:defRPr>
            </a:lvl3pPr>
            <a:lvl4pPr marL="1600200" indent="-228600" eaLnBrk="0" hangingPunct="0">
              <a:tabLst>
                <a:tab pos="355600" algn="l"/>
              </a:tabLst>
              <a:defRPr>
                <a:solidFill>
                  <a:schemeClr val="tx1"/>
                </a:solidFill>
                <a:latin typeface="Arial" panose="020B0604020202020204" pitchFamily="34" charset="0"/>
              </a:defRPr>
            </a:lvl4pPr>
            <a:lvl5pPr marL="2057400" indent="-228600" eaLnBrk="0" hangingPunct="0">
              <a:tabLst>
                <a:tab pos="355600"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355600"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355600"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355600"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355600" algn="l"/>
              </a:tabLst>
              <a:defRPr>
                <a:solidFill>
                  <a:schemeClr val="tx1"/>
                </a:solidFill>
                <a:latin typeface="Arial" panose="020B0604020202020204" pitchFamily="34" charset="0"/>
              </a:defRPr>
            </a:lvl9pPr>
          </a:lstStyle>
          <a:p>
            <a:pPr algn="ctr">
              <a:lnSpc>
                <a:spcPct val="200000"/>
              </a:lnSpc>
            </a:pPr>
            <a:r>
              <a:rPr lang="es-ES_tradnl" altLang="es-ES" sz="2800" b="1" dirty="0">
                <a:latin typeface="Calibri Light" panose="020F0302020204030204" pitchFamily="34" charset="0"/>
                <a:cs typeface="Calibri Light" panose="020F0302020204030204" pitchFamily="34" charset="0"/>
              </a:rPr>
              <a:t>TEMPORADA 2021-2022</a:t>
            </a:r>
            <a:endParaRPr kumimoji="0" lang="es-ES_tradnl" altLang="es-ES" sz="2800" b="1" dirty="0">
              <a:latin typeface="Calibri Light" panose="020F0302020204030204" pitchFamily="34" charset="0"/>
              <a:cs typeface="Calibri Light" panose="020F0302020204030204" pitchFamily="34" charset="0"/>
            </a:endParaRPr>
          </a:p>
        </p:txBody>
      </p:sp>
      <p:pic>
        <p:nvPicPr>
          <p:cNvPr id="3" name="Imagen 2">
            <a:extLst>
              <a:ext uri="{FF2B5EF4-FFF2-40B4-BE49-F238E27FC236}">
                <a16:creationId xmlns:a16="http://schemas.microsoft.com/office/drawing/2014/main" xmlns="" id="{671C8C65-0D90-4B8D-AA9F-99F078F5473F}"/>
              </a:ext>
            </a:extLst>
          </p:cNvPr>
          <p:cNvPicPr>
            <a:picLocks noChangeAspect="1"/>
          </p:cNvPicPr>
          <p:nvPr/>
        </p:nvPicPr>
        <p:blipFill>
          <a:blip r:embed="rId3"/>
          <a:stretch>
            <a:fillRect/>
          </a:stretch>
        </p:blipFill>
        <p:spPr>
          <a:xfrm>
            <a:off x="2884733" y="3987491"/>
            <a:ext cx="3374531" cy="665679"/>
          </a:xfrm>
          <a:prstGeom prst="rect">
            <a:avLst/>
          </a:prstGeom>
        </p:spPr>
      </p:pic>
      <p:pic>
        <p:nvPicPr>
          <p:cNvPr id="8" name="Imagen 7">
            <a:extLst>
              <a:ext uri="{FF2B5EF4-FFF2-40B4-BE49-F238E27FC236}">
                <a16:creationId xmlns:a16="http://schemas.microsoft.com/office/drawing/2014/main" xmlns="" id="{8E4F0A64-6F5F-4430-A7E6-43FF1C93FED4}"/>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272236" y="5341181"/>
            <a:ext cx="2798451" cy="1358586"/>
          </a:xfrm>
          <a:prstGeom prst="rect">
            <a:avLst/>
          </a:prstGeom>
        </p:spPr>
      </p:pic>
      <p:pic>
        <p:nvPicPr>
          <p:cNvPr id="9" name="Imagen 8">
            <a:extLst>
              <a:ext uri="{FF2B5EF4-FFF2-40B4-BE49-F238E27FC236}">
                <a16:creationId xmlns:a16="http://schemas.microsoft.com/office/drawing/2014/main" xmlns="" id="{98101D50-4730-45D0-9DEE-405A9C3B7A58}"/>
              </a:ext>
            </a:extLst>
          </p:cNvPr>
          <p:cNvPicPr/>
          <p:nvPr/>
        </p:nvPicPr>
        <p:blipFill rotWithShape="1">
          <a:blip r:embed="rId4" cstate="print">
            <a:extLst>
              <a:ext uri="{28A0092B-C50C-407E-A947-70E740481C1C}">
                <a14:useLocalDpi xmlns:a14="http://schemas.microsoft.com/office/drawing/2010/main" val="0"/>
              </a:ext>
            </a:extLst>
          </a:blip>
          <a:srcRect l="41853" t="30292" r="34757" b="54467"/>
          <a:stretch/>
        </p:blipFill>
        <p:spPr>
          <a:xfrm>
            <a:off x="3579472" y="6093370"/>
            <a:ext cx="2325355" cy="342882"/>
          </a:xfrm>
          <a:prstGeom prst="rect">
            <a:avLst/>
          </a:prstGeom>
        </p:spPr>
      </p:pic>
      <p:pic>
        <p:nvPicPr>
          <p:cNvPr id="11" name="Imagen 10">
            <a:extLst>
              <a:ext uri="{FF2B5EF4-FFF2-40B4-BE49-F238E27FC236}">
                <a16:creationId xmlns:a16="http://schemas.microsoft.com/office/drawing/2014/main" xmlns="" id="{A0C9868B-90B5-43AA-9F8D-A22735B2BA0D}"/>
              </a:ext>
            </a:extLst>
          </p:cNvPr>
          <p:cNvPicPr/>
          <p:nvPr/>
        </p:nvPicPr>
        <p:blipFill rotWithShape="1">
          <a:blip r:embed="rId5" cstate="print">
            <a:extLst>
              <a:ext uri="{28A0092B-C50C-407E-A947-70E740481C1C}">
                <a14:useLocalDpi xmlns:a14="http://schemas.microsoft.com/office/drawing/2010/main" val="0"/>
              </a:ext>
            </a:extLst>
          </a:blip>
          <a:srcRect l="77646" t="16597" r="5012" b="29564"/>
          <a:stretch/>
        </p:blipFill>
        <p:spPr bwMode="auto">
          <a:xfrm>
            <a:off x="7380390" y="5661310"/>
            <a:ext cx="1368190" cy="103845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675942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467430" y="1052670"/>
            <a:ext cx="8137130" cy="4968690"/>
          </a:xfrm>
          <a:prstGeom prst="rect">
            <a:avLst/>
          </a:prstGeom>
          <a:noFill/>
        </p:spPr>
        <p:txBody>
          <a:bodyPr wrap="square" rtlCol="0">
            <a:noAutofit/>
          </a:bodyPr>
          <a:lstStyle/>
          <a:p>
            <a:pPr lvl="0" algn="just">
              <a:spcAft>
                <a:spcPts val="600"/>
              </a:spcAft>
            </a:pPr>
            <a:r>
              <a:rPr lang="es-ES" sz="2000" b="1" i="1" dirty="0">
                <a:latin typeface="Calibri Light" panose="020F0302020204030204" pitchFamily="34" charset="0"/>
                <a:ea typeface="Times New Roman" panose="02020603050405020304" pitchFamily="18" charset="0"/>
                <a:cs typeface="Calibri Light" panose="020F0302020204030204" pitchFamily="34" charset="0"/>
              </a:rPr>
              <a:t>Personas con </a:t>
            </a:r>
            <a:r>
              <a:rPr lang="es-ES" sz="2000" b="1" i="1" dirty="0">
                <a:solidFill>
                  <a:srgbClr val="FF0000"/>
                </a:solidFill>
                <a:latin typeface="Calibri Light" panose="020F0302020204030204" pitchFamily="34" charset="0"/>
                <a:ea typeface="Times New Roman" panose="02020603050405020304" pitchFamily="18" charset="0"/>
                <a:cs typeface="Calibri Light" panose="020F0302020204030204" pitchFamily="34" charset="0"/>
              </a:rPr>
              <a:t>alto riesgo de complicaciones </a:t>
            </a:r>
            <a:r>
              <a:rPr lang="es-ES" sz="2000" b="1" i="1" dirty="0">
                <a:latin typeface="Calibri Light" panose="020F0302020204030204" pitchFamily="34" charset="0"/>
                <a:ea typeface="Times New Roman" panose="02020603050405020304" pitchFamily="18" charset="0"/>
                <a:cs typeface="Calibri Light" panose="020F0302020204030204" pitchFamily="34" charset="0"/>
              </a:rPr>
              <a:t>relacionadas con la gripe:</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Niños y adolescentes (de 6 meses a 18 años) en tratamiento prolongado con aspirina por la posibilidad de desarrollar un Síndrome de Reye tras la </a:t>
            </a:r>
            <a:r>
              <a:rPr lang="es-ES" sz="2000" dirty="0" smtClean="0">
                <a:latin typeface="Calibri Light" panose="020F0302020204030204" pitchFamily="34" charset="0"/>
                <a:ea typeface="Times New Roman" panose="02020603050405020304" pitchFamily="18" charset="0"/>
                <a:cs typeface="Calibri Light" panose="020F0302020204030204" pitchFamily="34" charset="0"/>
              </a:rPr>
              <a:t>gripe</a:t>
            </a:r>
            <a:r>
              <a:rPr lang="es-ES" sz="2000" dirty="0">
                <a:latin typeface="Calibri Light" panose="020F0302020204030204" pitchFamily="34" charset="0"/>
                <a:ea typeface="Times New Roman" panose="02020603050405020304" pitchFamily="18" charset="0"/>
                <a:cs typeface="Calibri Light" panose="020F0302020204030204" pitchFamily="34" charset="0"/>
              </a:rPr>
              <a:t> </a:t>
            </a:r>
            <a:r>
              <a:rPr lang="es-ES" sz="2000" dirty="0" smtClean="0">
                <a:latin typeface="Calibri Light" panose="020F0302020204030204" pitchFamily="34" charset="0"/>
                <a:ea typeface="Times New Roman" panose="02020603050405020304" pitchFamily="18" charset="0"/>
                <a:cs typeface="Calibri Light" panose="020F0302020204030204" pitchFamily="34" charset="0"/>
              </a:rPr>
              <a:t>(</a:t>
            </a:r>
            <a:r>
              <a:rPr lang="es-ES" sz="2000" b="1" dirty="0">
                <a:latin typeface="Calibri Light" panose="020F0302020204030204" pitchFamily="34" charset="0"/>
                <a:ea typeface="Times New Roman" panose="02020603050405020304" pitchFamily="18" charset="0"/>
                <a:cs typeface="Calibri Light" panose="020F0302020204030204" pitchFamily="34" charset="0"/>
              </a:rPr>
              <a:t>C</a:t>
            </a:r>
            <a:r>
              <a:rPr lang="es-ES" sz="2000" b="1" dirty="0" smtClean="0">
                <a:latin typeface="Calibri Light" panose="020F0302020204030204" pitchFamily="34" charset="0"/>
                <a:ea typeface="Times New Roman" panose="02020603050405020304" pitchFamily="18" charset="0"/>
                <a:cs typeface="Calibri Light" panose="020F0302020204030204" pitchFamily="34" charset="0"/>
              </a:rPr>
              <a:t>ódigo</a:t>
            </a:r>
            <a:r>
              <a:rPr lang="es-ES" sz="2000" b="1" dirty="0">
                <a:latin typeface="Calibri Light" panose="020F0302020204030204" pitchFamily="34" charset="0"/>
                <a:ea typeface="Times New Roman" panose="02020603050405020304" pitchFamily="18" charset="0"/>
                <a:cs typeface="Calibri Light" panose="020F0302020204030204" pitchFamily="34" charset="0"/>
              </a:rPr>
              <a:t>: B</a:t>
            </a:r>
            <a:r>
              <a:rPr lang="es-ES" sz="2000" dirty="0">
                <a:latin typeface="Calibri Light" panose="020F0302020204030204" pitchFamily="34" charset="0"/>
                <a:ea typeface="Times New Roman" panose="02020603050405020304" pitchFamily="18" charset="0"/>
                <a:cs typeface="Calibri Light" panose="020F0302020204030204" pitchFamily="34" charset="0"/>
              </a:rPr>
              <a:t>)</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Mujeres embarazadas en cualquier trimestre de gestación y durante el puerperio (hasta los 6 meses tras el parto y que no se hayan vacunado durante el embarazo) </a:t>
            </a:r>
            <a:r>
              <a:rPr lang="es-ES" sz="2000" dirty="0" smtClean="0">
                <a:latin typeface="Calibri Light" panose="020F0302020204030204" pitchFamily="34" charset="0"/>
                <a:ea typeface="Times New Roman" panose="02020603050405020304" pitchFamily="18" charset="0"/>
                <a:cs typeface="Calibri Light" panose="020F0302020204030204" pitchFamily="34" charset="0"/>
              </a:rPr>
              <a:t>(</a:t>
            </a:r>
            <a:r>
              <a:rPr lang="es-ES" sz="2000" b="1" dirty="0">
                <a:latin typeface="Calibri Light" panose="020F0302020204030204" pitchFamily="34" charset="0"/>
                <a:ea typeface="Times New Roman" panose="02020603050405020304" pitchFamily="18" charset="0"/>
                <a:cs typeface="Calibri Light" panose="020F0302020204030204" pitchFamily="34" charset="0"/>
              </a:rPr>
              <a:t>C</a:t>
            </a:r>
            <a:r>
              <a:rPr lang="es-ES" sz="2000" b="1" dirty="0" smtClean="0">
                <a:latin typeface="Calibri Light" panose="020F0302020204030204" pitchFamily="34" charset="0"/>
                <a:ea typeface="Times New Roman" panose="02020603050405020304" pitchFamily="18" charset="0"/>
                <a:cs typeface="Calibri Light" panose="020F0302020204030204" pitchFamily="34" charset="0"/>
              </a:rPr>
              <a:t>ódigo</a:t>
            </a:r>
            <a:r>
              <a:rPr lang="es-ES" sz="2000" b="1" dirty="0">
                <a:latin typeface="Calibri Light" panose="020F0302020204030204" pitchFamily="34" charset="0"/>
                <a:ea typeface="Times New Roman" panose="02020603050405020304" pitchFamily="18" charset="0"/>
                <a:cs typeface="Calibri Light" panose="020F0302020204030204" pitchFamily="34" charset="0"/>
              </a:rPr>
              <a:t>: E</a:t>
            </a:r>
            <a:r>
              <a:rPr lang="es-ES" sz="2000" dirty="0">
                <a:latin typeface="Calibri Light" panose="020F0302020204030204" pitchFamily="34" charset="0"/>
                <a:ea typeface="Times New Roman" panose="02020603050405020304" pitchFamily="18" charset="0"/>
                <a:cs typeface="Calibri Light" panose="020F0302020204030204" pitchFamily="34" charset="0"/>
              </a:rPr>
              <a:t>).</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Menores con edades comprendidas entre los 6 meses y los 2 años de edad nacidos antes de las 32ª semanas de gestación (prematuridad) </a:t>
            </a:r>
            <a:r>
              <a:rPr lang="es-ES" sz="2000" dirty="0" smtClean="0">
                <a:latin typeface="Calibri Light" panose="020F0302020204030204" pitchFamily="34" charset="0"/>
                <a:ea typeface="Times New Roman" panose="02020603050405020304" pitchFamily="18" charset="0"/>
                <a:cs typeface="Calibri Light" panose="020F0302020204030204" pitchFamily="34" charset="0"/>
              </a:rPr>
              <a:t>(</a:t>
            </a:r>
            <a:r>
              <a:rPr lang="es-ES" sz="2000" b="1" dirty="0">
                <a:latin typeface="Calibri Light" panose="020F0302020204030204" pitchFamily="34" charset="0"/>
                <a:ea typeface="Times New Roman" panose="02020603050405020304" pitchFamily="18" charset="0"/>
                <a:cs typeface="Calibri Light" panose="020F0302020204030204" pitchFamily="34" charset="0"/>
              </a:rPr>
              <a:t>C</a:t>
            </a:r>
            <a:r>
              <a:rPr lang="es-ES" sz="2000" b="1" dirty="0" smtClean="0">
                <a:latin typeface="Calibri Light" panose="020F0302020204030204" pitchFamily="34" charset="0"/>
                <a:ea typeface="Times New Roman" panose="02020603050405020304" pitchFamily="18" charset="0"/>
                <a:cs typeface="Calibri Light" panose="020F0302020204030204" pitchFamily="34" charset="0"/>
              </a:rPr>
              <a:t>ódigo</a:t>
            </a:r>
            <a:r>
              <a:rPr lang="es-ES" sz="2000" b="1" dirty="0">
                <a:latin typeface="Calibri Light" panose="020F0302020204030204" pitchFamily="34" charset="0"/>
                <a:ea typeface="Times New Roman" panose="02020603050405020304" pitchFamily="18" charset="0"/>
                <a:cs typeface="Calibri Light" panose="020F0302020204030204" pitchFamily="34" charset="0"/>
              </a:rPr>
              <a:t>: B</a:t>
            </a:r>
            <a:r>
              <a:rPr lang="es-ES" sz="2000" dirty="0">
                <a:latin typeface="Calibri Light" panose="020F0302020204030204" pitchFamily="34" charset="0"/>
                <a:ea typeface="Times New Roman" panose="02020603050405020304" pitchFamily="18" charset="0"/>
                <a:cs typeface="Calibri Light" panose="020F0302020204030204" pitchFamily="34" charset="0"/>
              </a:rPr>
              <a:t>).</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Viajeros (mayores de 60 años o con trastornos crónicos) a áreas donde hay actividad gripal (hemisferio sur desde abril hasta septiembre, o al trópico en cualquier momento del año) que no hayan recibido la vacuna durante la temporada 2021-22 </a:t>
            </a:r>
            <a:r>
              <a:rPr lang="es-ES" sz="2000" dirty="0" smtClean="0">
                <a:latin typeface="Calibri Light" panose="020F0302020204030204" pitchFamily="34" charset="0"/>
                <a:ea typeface="Times New Roman" panose="02020603050405020304" pitchFamily="18" charset="0"/>
                <a:cs typeface="Calibri Light" panose="020F0302020204030204" pitchFamily="34" charset="0"/>
              </a:rPr>
              <a:t>(</a:t>
            </a:r>
            <a:r>
              <a:rPr lang="es-ES" sz="2000" b="1" dirty="0">
                <a:latin typeface="Calibri Light" panose="020F0302020204030204" pitchFamily="34" charset="0"/>
                <a:ea typeface="Times New Roman" panose="02020603050405020304" pitchFamily="18" charset="0"/>
                <a:cs typeface="Calibri Light" panose="020F0302020204030204" pitchFamily="34" charset="0"/>
              </a:rPr>
              <a:t>C</a:t>
            </a:r>
            <a:r>
              <a:rPr lang="es-ES" sz="2000" b="1" dirty="0" smtClean="0">
                <a:latin typeface="Calibri Light" panose="020F0302020204030204" pitchFamily="34" charset="0"/>
                <a:ea typeface="Times New Roman" panose="02020603050405020304" pitchFamily="18" charset="0"/>
                <a:cs typeface="Calibri Light" panose="020F0302020204030204" pitchFamily="34" charset="0"/>
              </a:rPr>
              <a:t>ódigo</a:t>
            </a:r>
            <a:r>
              <a:rPr lang="es-ES" sz="2000" b="1" dirty="0">
                <a:latin typeface="Calibri Light" panose="020F0302020204030204" pitchFamily="34" charset="0"/>
                <a:ea typeface="Times New Roman" panose="02020603050405020304" pitchFamily="18" charset="0"/>
                <a:cs typeface="Calibri Light" panose="020F0302020204030204" pitchFamily="34" charset="0"/>
              </a:rPr>
              <a:t>: A/B</a:t>
            </a:r>
            <a:r>
              <a:rPr lang="es-ES" sz="2000" dirty="0">
                <a:latin typeface="Calibri Light" panose="020F0302020204030204" pitchFamily="34" charset="0"/>
                <a:ea typeface="Times New Roman" panose="02020603050405020304" pitchFamily="18" charset="0"/>
                <a:cs typeface="Calibri Light" panose="020F0302020204030204" pitchFamily="34" charset="0"/>
              </a:rPr>
              <a:t>).</a:t>
            </a: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182662" y="401979"/>
            <a:ext cx="2790123" cy="584775"/>
          </a:xfrm>
          <a:prstGeom prst="rect">
            <a:avLst/>
          </a:prstGeom>
          <a:noFill/>
        </p:spPr>
        <p:txBody>
          <a:bodyPr wrap="none" rtlCol="0">
            <a:spAutoFit/>
          </a:bodyPr>
          <a:lstStyle/>
          <a:p>
            <a:r>
              <a:rPr lang="es-ES_tradnl" sz="3200" b="1" dirty="0">
                <a:latin typeface="Calibri Light" panose="020F0302020204030204" pitchFamily="34" charset="0"/>
                <a:cs typeface="Calibri Light" panose="020F0302020204030204" pitchFamily="34" charset="0"/>
              </a:rPr>
              <a:t>Población diana</a:t>
            </a:r>
            <a:endParaRPr lang="es-ES" sz="3200" b="1" dirty="0">
              <a:latin typeface="Calibri Light" panose="020F0302020204030204" pitchFamily="34" charset="0"/>
              <a:cs typeface="Calibri Light" panose="020F0302020204030204" pitchFamily="34" charset="0"/>
            </a:endParaRPr>
          </a:p>
        </p:txBody>
      </p:sp>
      <p:pic>
        <p:nvPicPr>
          <p:cNvPr id="10" name="Imagen 9">
            <a:extLst>
              <a:ext uri="{FF2B5EF4-FFF2-40B4-BE49-F238E27FC236}">
                <a16:creationId xmlns:a16="http://schemas.microsoft.com/office/drawing/2014/main" xmlns="" id="{A67EE127-E172-4C8D-B336-723F0F364B4D}"/>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6" name="Imagen 5">
            <a:extLst>
              <a:ext uri="{FF2B5EF4-FFF2-40B4-BE49-F238E27FC236}">
                <a16:creationId xmlns:a16="http://schemas.microsoft.com/office/drawing/2014/main" xmlns="" id="{6DF673CF-794D-4D4E-9713-D19F9303238C}"/>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25756075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467430" y="1052670"/>
            <a:ext cx="8245000" cy="4968690"/>
          </a:xfrm>
          <a:prstGeom prst="rect">
            <a:avLst/>
          </a:prstGeom>
          <a:noFill/>
        </p:spPr>
        <p:txBody>
          <a:bodyPr wrap="square" rtlCol="0">
            <a:noAutofit/>
          </a:bodyPr>
          <a:lstStyle/>
          <a:p>
            <a:pPr algn="just">
              <a:spcAft>
                <a:spcPts val="600"/>
              </a:spcAft>
            </a:pPr>
            <a:r>
              <a:rPr lang="es-ES" sz="2000" b="1" i="1" dirty="0">
                <a:latin typeface="Calibri Light" panose="020F0302020204030204" pitchFamily="34" charset="0"/>
                <a:ea typeface="Times New Roman" panose="02020603050405020304" pitchFamily="18" charset="0"/>
                <a:cs typeface="Calibri Light" panose="020F0302020204030204" pitchFamily="34" charset="0"/>
              </a:rPr>
              <a:t>Personas que </a:t>
            </a:r>
            <a:r>
              <a:rPr lang="es-ES" sz="2000" b="1" i="1" dirty="0">
                <a:solidFill>
                  <a:srgbClr val="FF0000"/>
                </a:solidFill>
                <a:latin typeface="Calibri Light" panose="020F0302020204030204" pitchFamily="34" charset="0"/>
                <a:ea typeface="Times New Roman" panose="02020603050405020304" pitchFamily="18" charset="0"/>
                <a:cs typeface="Calibri Light" panose="020F0302020204030204" pitchFamily="34" charset="0"/>
              </a:rPr>
              <a:t>pueden transmitir la enfermedad a personas con alto riesgo </a:t>
            </a:r>
            <a:r>
              <a:rPr lang="es-ES" sz="2000" b="1" i="1" dirty="0">
                <a:latin typeface="Calibri Light" panose="020F0302020204030204" pitchFamily="34" charset="0"/>
                <a:ea typeface="Times New Roman" panose="02020603050405020304" pitchFamily="18" charset="0"/>
                <a:cs typeface="Calibri Light" panose="020F0302020204030204" pitchFamily="34" charset="0"/>
              </a:rPr>
              <a:t>de complicaciones:</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Trabajadores de cualquier centro sanitario, tanto de atención primaria como especializada pública o privada, así como personal de oficinas de </a:t>
            </a:r>
            <a:r>
              <a:rPr lang="es-ES" sz="2000" dirty="0" smtClean="0">
                <a:latin typeface="Calibri Light" panose="020F0302020204030204" pitchFamily="34" charset="0"/>
                <a:ea typeface="Times New Roman" panose="02020603050405020304" pitchFamily="18" charset="0"/>
                <a:cs typeface="Calibri Light" panose="020F0302020204030204" pitchFamily="34" charset="0"/>
              </a:rPr>
              <a:t>farmacia</a:t>
            </a:r>
            <a:r>
              <a:rPr lang="es-ES" sz="2000" dirty="0">
                <a:latin typeface="Calibri Light" panose="020F0302020204030204" pitchFamily="34" charset="0"/>
                <a:ea typeface="Times New Roman" panose="02020603050405020304" pitchFamily="18" charset="0"/>
                <a:cs typeface="Calibri Light" panose="020F0302020204030204" pitchFamily="34" charset="0"/>
              </a:rPr>
              <a:t> </a:t>
            </a:r>
            <a:r>
              <a:rPr lang="es-ES" sz="2000" b="1" dirty="0" smtClean="0">
                <a:latin typeface="Calibri Light" panose="020F0302020204030204" pitchFamily="34" charset="0"/>
                <a:ea typeface="Times New Roman" panose="02020603050405020304" pitchFamily="18" charset="0"/>
                <a:cs typeface="Calibri Light" panose="020F0302020204030204" pitchFamily="34" charset="0"/>
              </a:rPr>
              <a:t>(Código</a:t>
            </a:r>
            <a:r>
              <a:rPr lang="es-ES" sz="2000" b="1" dirty="0">
                <a:latin typeface="Calibri Light" panose="020F0302020204030204" pitchFamily="34" charset="0"/>
                <a:ea typeface="Times New Roman" panose="02020603050405020304" pitchFamily="18" charset="0"/>
                <a:cs typeface="Calibri Light" panose="020F0302020204030204" pitchFamily="34" charset="0"/>
              </a:rPr>
              <a:t>: C)</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Personal empleado en instituciones geriátricas y centros de atención a enfermos crónicos y guarderías, especialmente los que tengan contacto continuo con personas vulnerables. Estudiantes en prácticas en centros sanitarios y </a:t>
            </a:r>
            <a:r>
              <a:rPr lang="es-ES" sz="2000" dirty="0" smtClean="0">
                <a:latin typeface="Calibri Light" panose="020F0302020204030204" pitchFamily="34" charset="0"/>
                <a:ea typeface="Times New Roman" panose="02020603050405020304" pitchFamily="18" charset="0"/>
                <a:cs typeface="Calibri Light" panose="020F0302020204030204" pitchFamily="34" charset="0"/>
              </a:rPr>
              <a:t>socio-sanitarios</a:t>
            </a:r>
            <a:r>
              <a:rPr lang="es-ES" sz="2000" dirty="0">
                <a:latin typeface="Calibri Light" panose="020F0302020204030204" pitchFamily="34" charset="0"/>
                <a:ea typeface="Times New Roman" panose="02020603050405020304" pitchFamily="18" charset="0"/>
                <a:cs typeface="Calibri Light" panose="020F0302020204030204" pitchFamily="34" charset="0"/>
              </a:rPr>
              <a:t> </a:t>
            </a:r>
            <a:r>
              <a:rPr lang="es-ES" sz="2000" b="1" dirty="0" smtClean="0">
                <a:latin typeface="Calibri Light" panose="020F0302020204030204" pitchFamily="34" charset="0"/>
                <a:ea typeface="Times New Roman" panose="02020603050405020304" pitchFamily="18" charset="0"/>
                <a:cs typeface="Calibri Light" panose="020F0302020204030204" pitchFamily="34" charset="0"/>
              </a:rPr>
              <a:t>(Código</a:t>
            </a:r>
            <a:r>
              <a:rPr lang="es-ES" sz="2000" b="1" dirty="0">
                <a:latin typeface="Calibri Light" panose="020F0302020204030204" pitchFamily="34" charset="0"/>
                <a:ea typeface="Times New Roman" panose="02020603050405020304" pitchFamily="18" charset="0"/>
                <a:cs typeface="Calibri Light" panose="020F0302020204030204" pitchFamily="34" charset="0"/>
              </a:rPr>
              <a:t>: D)</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Personas que proporcionan cuidados domiciliarios a pacientes de alto </a:t>
            </a:r>
            <a:r>
              <a:rPr lang="es-ES" sz="2000" dirty="0" smtClean="0">
                <a:latin typeface="Calibri Light" panose="020F0302020204030204" pitchFamily="34" charset="0"/>
                <a:ea typeface="Times New Roman" panose="02020603050405020304" pitchFamily="18" charset="0"/>
                <a:cs typeface="Calibri Light" panose="020F0302020204030204" pitchFamily="34" charset="0"/>
              </a:rPr>
              <a:t>riesgo</a:t>
            </a:r>
            <a:r>
              <a:rPr lang="es-ES" sz="2000" dirty="0">
                <a:latin typeface="Calibri Light" panose="020F0302020204030204" pitchFamily="34" charset="0"/>
                <a:ea typeface="Times New Roman" panose="02020603050405020304" pitchFamily="18" charset="0"/>
                <a:cs typeface="Calibri Light" panose="020F0302020204030204" pitchFamily="34" charset="0"/>
              </a:rPr>
              <a:t> </a:t>
            </a:r>
            <a:r>
              <a:rPr lang="es-ES" sz="2000" b="1" dirty="0" smtClean="0">
                <a:latin typeface="Calibri Light" panose="020F0302020204030204" pitchFamily="34" charset="0"/>
                <a:ea typeface="Times New Roman" panose="02020603050405020304" pitchFamily="18" charset="0"/>
                <a:cs typeface="Calibri Light" panose="020F0302020204030204" pitchFamily="34" charset="0"/>
              </a:rPr>
              <a:t>(Código</a:t>
            </a:r>
            <a:r>
              <a:rPr lang="es-ES" sz="2000" b="1" dirty="0">
                <a:latin typeface="Calibri Light" panose="020F0302020204030204" pitchFamily="34" charset="0"/>
                <a:ea typeface="Times New Roman" panose="02020603050405020304" pitchFamily="18" charset="0"/>
                <a:cs typeface="Calibri Light" panose="020F0302020204030204" pitchFamily="34" charset="0"/>
              </a:rPr>
              <a:t>: D)</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Personas que conviven en el hogar (incluidos los menores a partir de los 6 meses de edad), con otras pertenecientes a grupos de alto riesgo de padecer complicaciones relacionadas con la </a:t>
            </a:r>
            <a:r>
              <a:rPr lang="es-ES" sz="2000" dirty="0" smtClean="0">
                <a:latin typeface="Calibri Light" panose="020F0302020204030204" pitchFamily="34" charset="0"/>
                <a:ea typeface="Times New Roman" panose="02020603050405020304" pitchFamily="18" charset="0"/>
                <a:cs typeface="Calibri Light" panose="020F0302020204030204" pitchFamily="34" charset="0"/>
              </a:rPr>
              <a:t>gripe</a:t>
            </a:r>
            <a:r>
              <a:rPr lang="es-ES" sz="2000" dirty="0">
                <a:latin typeface="Calibri Light" panose="020F0302020204030204" pitchFamily="34" charset="0"/>
                <a:ea typeface="Times New Roman" panose="02020603050405020304" pitchFamily="18" charset="0"/>
                <a:cs typeface="Calibri Light" panose="020F0302020204030204" pitchFamily="34" charset="0"/>
              </a:rPr>
              <a:t> </a:t>
            </a:r>
            <a:r>
              <a:rPr lang="es-ES" sz="2000" b="1" dirty="0" smtClean="0">
                <a:latin typeface="Calibri Light" panose="020F0302020204030204" pitchFamily="34" charset="0"/>
                <a:ea typeface="Times New Roman" panose="02020603050405020304" pitchFamily="18" charset="0"/>
                <a:cs typeface="Calibri Light" panose="020F0302020204030204" pitchFamily="34" charset="0"/>
              </a:rPr>
              <a:t>(Código</a:t>
            </a:r>
            <a:r>
              <a:rPr lang="es-ES" sz="2000" b="1" dirty="0">
                <a:latin typeface="Calibri Light" panose="020F0302020204030204" pitchFamily="34" charset="0"/>
                <a:ea typeface="Times New Roman" panose="02020603050405020304" pitchFamily="18" charset="0"/>
                <a:cs typeface="Calibri Light" panose="020F0302020204030204" pitchFamily="34" charset="0"/>
              </a:rPr>
              <a:t>: D)</a:t>
            </a: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182662" y="401979"/>
            <a:ext cx="2790123" cy="584775"/>
          </a:xfrm>
          <a:prstGeom prst="rect">
            <a:avLst/>
          </a:prstGeom>
          <a:noFill/>
        </p:spPr>
        <p:txBody>
          <a:bodyPr wrap="none" rtlCol="0">
            <a:spAutoFit/>
          </a:bodyPr>
          <a:lstStyle/>
          <a:p>
            <a:r>
              <a:rPr lang="es-ES_tradnl" sz="3200" b="1" dirty="0">
                <a:latin typeface="Calibri Light" panose="020F0302020204030204" pitchFamily="34" charset="0"/>
                <a:cs typeface="Calibri Light" panose="020F0302020204030204" pitchFamily="34" charset="0"/>
              </a:rPr>
              <a:t>Población diana</a:t>
            </a:r>
            <a:endParaRPr lang="es-ES" sz="3200" b="1" dirty="0">
              <a:latin typeface="Calibri Light" panose="020F0302020204030204" pitchFamily="34" charset="0"/>
              <a:cs typeface="Calibri Light" panose="020F0302020204030204" pitchFamily="34" charset="0"/>
            </a:endParaRPr>
          </a:p>
        </p:txBody>
      </p:sp>
      <p:pic>
        <p:nvPicPr>
          <p:cNvPr id="10" name="Imagen 9">
            <a:extLst>
              <a:ext uri="{FF2B5EF4-FFF2-40B4-BE49-F238E27FC236}">
                <a16:creationId xmlns:a16="http://schemas.microsoft.com/office/drawing/2014/main" xmlns="" id="{47BEC926-13F6-4126-A9B4-41E74AE5433B}"/>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6" name="Imagen 5">
            <a:extLst>
              <a:ext uri="{FF2B5EF4-FFF2-40B4-BE49-F238E27FC236}">
                <a16:creationId xmlns:a16="http://schemas.microsoft.com/office/drawing/2014/main" xmlns="" id="{FDBD71DF-D510-4A15-909A-5DFB2FB6F821}"/>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24765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467430" y="1052670"/>
            <a:ext cx="8245000" cy="4248590"/>
          </a:xfrm>
          <a:prstGeom prst="rect">
            <a:avLst/>
          </a:prstGeom>
          <a:noFill/>
        </p:spPr>
        <p:txBody>
          <a:bodyPr wrap="square" rtlCol="0">
            <a:noAutofit/>
          </a:bodyPr>
          <a:lstStyle/>
          <a:p>
            <a:pPr lvl="0" algn="just">
              <a:spcAft>
                <a:spcPts val="600"/>
              </a:spcAft>
            </a:pPr>
            <a:r>
              <a:rPr lang="es-ES" sz="2000" b="1" i="1" dirty="0">
                <a:latin typeface="Calibri Light" panose="020F0302020204030204" pitchFamily="34" charset="0"/>
                <a:ea typeface="Times New Roman" panose="02020603050405020304" pitchFamily="18" charset="0"/>
                <a:cs typeface="Calibri Light" panose="020F0302020204030204" pitchFamily="34" charset="0"/>
              </a:rPr>
              <a:t>Trabajadores de </a:t>
            </a:r>
            <a:r>
              <a:rPr lang="es-ES" sz="2000" b="1" i="1" dirty="0">
                <a:solidFill>
                  <a:srgbClr val="FF0000"/>
                </a:solidFill>
                <a:latin typeface="Calibri Light" panose="020F0302020204030204" pitchFamily="34" charset="0"/>
                <a:ea typeface="Times New Roman" panose="02020603050405020304" pitchFamily="18" charset="0"/>
                <a:cs typeface="Calibri Light" panose="020F0302020204030204" pitchFamily="34" charset="0"/>
              </a:rPr>
              <a:t>servicios públicos esenciales </a:t>
            </a:r>
            <a:r>
              <a:rPr lang="es-ES" sz="2000" b="1" i="1" dirty="0">
                <a:latin typeface="Calibri Light" panose="020F0302020204030204" pitchFamily="34" charset="0"/>
                <a:ea typeface="Times New Roman" panose="02020603050405020304" pitchFamily="18" charset="0"/>
                <a:cs typeface="Calibri Light" panose="020F0302020204030204" pitchFamily="34" charset="0"/>
              </a:rPr>
              <a:t>de la comunidad o de alta disrupción social: </a:t>
            </a:r>
            <a:r>
              <a:rPr lang="es-ES" sz="2000" b="1" dirty="0">
                <a:latin typeface="Calibri Light" panose="020F0302020204030204" pitchFamily="34" charset="0"/>
                <a:ea typeface="Times New Roman" panose="02020603050405020304" pitchFamily="18" charset="0"/>
                <a:cs typeface="Calibri Light" panose="020F0302020204030204" pitchFamily="34" charset="0"/>
              </a:rPr>
              <a:t>(código: F)</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Fuerzas y cuerpos de seguridad del estado</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Bomberos</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Policías </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Servicios de protección civil</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Trabajadores de instituciones penitenciarias</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Trabajadores de otros centros de internamiento por resolución judicial</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Docentes</a:t>
            </a: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182662" y="401979"/>
            <a:ext cx="2790123" cy="584775"/>
          </a:xfrm>
          <a:prstGeom prst="rect">
            <a:avLst/>
          </a:prstGeom>
          <a:noFill/>
        </p:spPr>
        <p:txBody>
          <a:bodyPr wrap="none" rtlCol="0">
            <a:spAutoFit/>
          </a:bodyPr>
          <a:lstStyle/>
          <a:p>
            <a:r>
              <a:rPr lang="es-ES_tradnl" sz="3200" b="1" dirty="0">
                <a:latin typeface="Calibri Light" panose="020F0302020204030204" pitchFamily="34" charset="0"/>
                <a:cs typeface="Calibri Light" panose="020F0302020204030204" pitchFamily="34" charset="0"/>
              </a:rPr>
              <a:t>Población diana</a:t>
            </a:r>
            <a:endParaRPr lang="es-ES" sz="3200" b="1" dirty="0">
              <a:latin typeface="Calibri Light" panose="020F0302020204030204" pitchFamily="34" charset="0"/>
              <a:cs typeface="Calibri Light" panose="020F0302020204030204" pitchFamily="34" charset="0"/>
            </a:endParaRPr>
          </a:p>
        </p:txBody>
      </p:sp>
      <p:pic>
        <p:nvPicPr>
          <p:cNvPr id="10" name="Imagen 9">
            <a:extLst>
              <a:ext uri="{FF2B5EF4-FFF2-40B4-BE49-F238E27FC236}">
                <a16:creationId xmlns:a16="http://schemas.microsoft.com/office/drawing/2014/main" xmlns="" id="{364B5732-D314-4B86-BE32-9492F17BCA07}"/>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6" name="Imagen 5">
            <a:extLst>
              <a:ext uri="{FF2B5EF4-FFF2-40B4-BE49-F238E27FC236}">
                <a16:creationId xmlns:a16="http://schemas.microsoft.com/office/drawing/2014/main" xmlns="" id="{6192A077-A313-487F-8720-DD8E70F999FA}"/>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23813314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539440" y="1268700"/>
            <a:ext cx="8245000" cy="1944270"/>
          </a:xfrm>
          <a:prstGeom prst="rect">
            <a:avLst/>
          </a:prstGeom>
          <a:noFill/>
        </p:spPr>
        <p:txBody>
          <a:bodyPr wrap="square" rtlCol="0">
            <a:noAutofit/>
          </a:bodyPr>
          <a:lstStyle/>
          <a:p>
            <a:pPr algn="just">
              <a:spcAft>
                <a:spcPts val="600"/>
              </a:spcAft>
            </a:pPr>
            <a:r>
              <a:rPr lang="es-ES" sz="2000" b="1" i="1" dirty="0">
                <a:latin typeface="Calibri Light" panose="020F0302020204030204" pitchFamily="34" charset="0"/>
                <a:ea typeface="Times New Roman" panose="02020603050405020304" pitchFamily="18" charset="0"/>
                <a:cs typeface="Calibri Light" panose="020F0302020204030204" pitchFamily="34" charset="0"/>
              </a:rPr>
              <a:t>Trabajadores </a:t>
            </a:r>
            <a:r>
              <a:rPr lang="es-ES" sz="2000" b="1" i="1" dirty="0">
                <a:solidFill>
                  <a:srgbClr val="FF0000"/>
                </a:solidFill>
                <a:latin typeface="Calibri Light" panose="020F0302020204030204" pitchFamily="34" charset="0"/>
                <a:ea typeface="Times New Roman" panose="02020603050405020304" pitchFamily="18" charset="0"/>
                <a:cs typeface="Calibri Light" panose="020F0302020204030204" pitchFamily="34" charset="0"/>
              </a:rPr>
              <a:t>expuestos directamente a aves o a cerdos</a:t>
            </a:r>
            <a:r>
              <a:rPr lang="es-ES" sz="2000" b="1" i="1" dirty="0">
                <a:latin typeface="Calibri Light" panose="020F0302020204030204" pitchFamily="34" charset="0"/>
                <a:ea typeface="Times New Roman" panose="02020603050405020304" pitchFamily="18" charset="0"/>
                <a:cs typeface="Calibri Light" panose="020F0302020204030204" pitchFamily="34" charset="0"/>
              </a:rPr>
              <a:t> en granjas o explotaciones avícolas o porcinas y también a aves silvestres: </a:t>
            </a:r>
            <a:r>
              <a:rPr lang="es-ES" sz="2000" b="1" dirty="0">
                <a:latin typeface="Calibri Light" panose="020F0302020204030204" pitchFamily="34" charset="0"/>
                <a:ea typeface="Times New Roman" panose="02020603050405020304" pitchFamily="18" charset="0"/>
                <a:cs typeface="Calibri Light" panose="020F0302020204030204" pitchFamily="34" charset="0"/>
              </a:rPr>
              <a:t>(código: G)</a:t>
            </a:r>
          </a:p>
          <a:p>
            <a:pPr lvl="0" indent="361950" algn="just">
              <a:spcBef>
                <a:spcPts val="600"/>
              </a:spcBef>
              <a:spcAft>
                <a:spcPts val="600"/>
              </a:spcAft>
            </a:pPr>
            <a:r>
              <a:rPr lang="es-ES" sz="2000" dirty="0">
                <a:latin typeface="Calibri Light" panose="020F0302020204030204" pitchFamily="34" charset="0"/>
                <a:ea typeface="Times New Roman" panose="02020603050405020304" pitchFamily="18" charset="0"/>
                <a:cs typeface="Calibri Light" panose="020F0302020204030204" pitchFamily="34" charset="0"/>
              </a:rPr>
              <a:t>La finalidad es reducir la oportunidad de una infección concomitante de virus humano y aviar o porcina</a:t>
            </a: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182662" y="401979"/>
            <a:ext cx="2790123" cy="584775"/>
          </a:xfrm>
          <a:prstGeom prst="rect">
            <a:avLst/>
          </a:prstGeom>
          <a:noFill/>
        </p:spPr>
        <p:txBody>
          <a:bodyPr wrap="none" rtlCol="0">
            <a:spAutoFit/>
          </a:bodyPr>
          <a:lstStyle/>
          <a:p>
            <a:r>
              <a:rPr lang="es-ES_tradnl" sz="3200" b="1" dirty="0">
                <a:latin typeface="Calibri Light" panose="020F0302020204030204" pitchFamily="34" charset="0"/>
                <a:cs typeface="Calibri Light" panose="020F0302020204030204" pitchFamily="34" charset="0"/>
              </a:rPr>
              <a:t>Población diana</a:t>
            </a:r>
            <a:endParaRPr lang="es-ES" sz="3200" b="1" dirty="0">
              <a:latin typeface="Calibri Light" panose="020F0302020204030204" pitchFamily="34" charset="0"/>
              <a:cs typeface="Calibri Light" panose="020F0302020204030204" pitchFamily="34" charset="0"/>
            </a:endParaRPr>
          </a:p>
        </p:txBody>
      </p:sp>
      <p:pic>
        <p:nvPicPr>
          <p:cNvPr id="10" name="Imagen 9">
            <a:extLst>
              <a:ext uri="{FF2B5EF4-FFF2-40B4-BE49-F238E27FC236}">
                <a16:creationId xmlns:a16="http://schemas.microsoft.com/office/drawing/2014/main" xmlns="" id="{A2C492C1-1C4C-4A7E-A9CD-994C2D18208E}"/>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6" name="Imagen 5">
            <a:extLst>
              <a:ext uri="{FF2B5EF4-FFF2-40B4-BE49-F238E27FC236}">
                <a16:creationId xmlns:a16="http://schemas.microsoft.com/office/drawing/2014/main" xmlns="" id="{B444C3F0-7474-4180-BC51-3CD986EBC829}"/>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
        <p:nvSpPr>
          <p:cNvPr id="7" name="CuadroTexto 6">
            <a:extLst>
              <a:ext uri="{FF2B5EF4-FFF2-40B4-BE49-F238E27FC236}">
                <a16:creationId xmlns:a16="http://schemas.microsoft.com/office/drawing/2014/main" xmlns="" id="{DEFB0590-AB51-4E0A-BC9F-E655BD0DBCCD}"/>
              </a:ext>
            </a:extLst>
          </p:cNvPr>
          <p:cNvSpPr txBox="1">
            <a:spLocks/>
          </p:cNvSpPr>
          <p:nvPr/>
        </p:nvSpPr>
        <p:spPr>
          <a:xfrm>
            <a:off x="538878" y="3212970"/>
            <a:ext cx="8245000" cy="1944270"/>
          </a:xfrm>
          <a:prstGeom prst="rect">
            <a:avLst/>
          </a:prstGeom>
          <a:solidFill>
            <a:srgbClr val="E0A280"/>
          </a:solidFill>
          <a:ln w="38100">
            <a:solidFill>
              <a:srgbClr val="FF0000"/>
            </a:solidFill>
          </a:ln>
        </p:spPr>
        <p:txBody>
          <a:bodyPr wrap="square" rtlCol="0">
            <a:noAutofit/>
          </a:bodyPr>
          <a:lstStyle/>
          <a:p>
            <a:pPr algn="just">
              <a:spcAft>
                <a:spcPts val="600"/>
              </a:spcAft>
            </a:pPr>
            <a:r>
              <a:rPr lang="es-ES" sz="2000" b="1" i="1" dirty="0">
                <a:latin typeface="Calibri Light" panose="020F0302020204030204" pitchFamily="34" charset="0"/>
                <a:ea typeface="Times New Roman" panose="02020603050405020304" pitchFamily="18" charset="0"/>
                <a:cs typeface="Calibri Light" panose="020F0302020204030204" pitchFamily="34" charset="0"/>
              </a:rPr>
              <a:t>Personas sin ningún factor o condición de riesgo: </a:t>
            </a:r>
            <a:r>
              <a:rPr lang="es-ES" sz="2000" b="1" dirty="0">
                <a:latin typeface="Calibri Light" panose="020F0302020204030204" pitchFamily="34" charset="0"/>
                <a:ea typeface="Times New Roman" panose="02020603050405020304" pitchFamily="18" charset="0"/>
                <a:cs typeface="Calibri Light" panose="020F0302020204030204" pitchFamily="34" charset="0"/>
              </a:rPr>
              <a:t>(código: H)</a:t>
            </a:r>
          </a:p>
          <a:p>
            <a:pPr algn="just">
              <a:spcAft>
                <a:spcPts val="600"/>
              </a:spcAft>
            </a:pPr>
            <a:endParaRPr lang="es-ES" sz="2000" b="1" dirty="0">
              <a:latin typeface="Calibri Light" panose="020F0302020204030204" pitchFamily="34" charset="0"/>
              <a:ea typeface="Times New Roman" panose="02020603050405020304" pitchFamily="18" charset="0"/>
              <a:cs typeface="Calibri Light" panose="020F0302020204030204" pitchFamily="34" charset="0"/>
            </a:endParaRPr>
          </a:p>
          <a:p>
            <a:pPr algn="just">
              <a:spcAft>
                <a:spcPts val="600"/>
              </a:spcAft>
            </a:pPr>
            <a:r>
              <a:rPr lang="es-ES" sz="2000" dirty="0">
                <a:latin typeface="Calibri Light" panose="020F0302020204030204" pitchFamily="34" charset="0"/>
                <a:ea typeface="Times New Roman" panose="02020603050405020304" pitchFamily="18" charset="0"/>
                <a:cs typeface="Calibri Light" panose="020F0302020204030204" pitchFamily="34" charset="0"/>
              </a:rPr>
              <a:t>Hay que evitar, en la medida de lo posible, vacunar a este colectivo hasta que los demás estén cubiertos para evitar desigualdades y problemas en la vacunación de aquellas personas con factores o en condiciones de riesgo.</a:t>
            </a:r>
          </a:p>
        </p:txBody>
      </p:sp>
    </p:spTree>
    <p:extLst>
      <p:ext uri="{BB962C8B-B14F-4D97-AF65-F5344CB8AC3E}">
        <p14:creationId xmlns:p14="http://schemas.microsoft.com/office/powerpoint/2010/main" val="690060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467430" y="1052670"/>
            <a:ext cx="8245000" cy="4248590"/>
          </a:xfrm>
          <a:prstGeom prst="rect">
            <a:avLst/>
          </a:prstGeom>
          <a:noFill/>
        </p:spPr>
        <p:txBody>
          <a:bodyPr wrap="square" rtlCol="0">
            <a:noAutofit/>
          </a:bodyPr>
          <a:lstStyle/>
          <a:p>
            <a:pPr lvl="0" algn="just">
              <a:spcAft>
                <a:spcPts val="600"/>
              </a:spcAft>
            </a:pPr>
            <a:r>
              <a:rPr lang="es-ES" sz="2000" b="1" i="1" dirty="0">
                <a:latin typeface="Calibri Light" panose="020F0302020204030204" pitchFamily="34" charset="0"/>
                <a:ea typeface="Times New Roman" panose="02020603050405020304" pitchFamily="18" charset="0"/>
                <a:cs typeface="Calibri Light" panose="020F0302020204030204" pitchFamily="34" charset="0"/>
              </a:rPr>
              <a:t>Captación de la población perteneciente a estos grupos se realizará a través de</a:t>
            </a: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Atención Primaria.</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Consulta especializada.</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Servicios de Prevención de Riesgos Laborales y Servicios de Medicina Preventiva.</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Residencias de la Tercera Edad.</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Hogares de pensionistas y Clubes de la Tercera Edad.</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Asociaciones y organizaciones de enfermos crónicos.</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Portal Murcia Salud</a:t>
            </a: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182662" y="401979"/>
            <a:ext cx="2790123" cy="584775"/>
          </a:xfrm>
          <a:prstGeom prst="rect">
            <a:avLst/>
          </a:prstGeom>
          <a:noFill/>
        </p:spPr>
        <p:txBody>
          <a:bodyPr wrap="none" rtlCol="0">
            <a:spAutoFit/>
          </a:bodyPr>
          <a:lstStyle/>
          <a:p>
            <a:r>
              <a:rPr lang="es-ES_tradnl" sz="3200" b="1" dirty="0">
                <a:latin typeface="Calibri Light" panose="020F0302020204030204" pitchFamily="34" charset="0"/>
                <a:cs typeface="Calibri Light" panose="020F0302020204030204" pitchFamily="34" charset="0"/>
              </a:rPr>
              <a:t>Población diana</a:t>
            </a:r>
            <a:endParaRPr lang="es-ES" sz="3200" b="1" dirty="0">
              <a:latin typeface="Calibri Light" panose="020F0302020204030204" pitchFamily="34" charset="0"/>
              <a:cs typeface="Calibri Light" panose="020F0302020204030204" pitchFamily="34" charset="0"/>
            </a:endParaRPr>
          </a:p>
        </p:txBody>
      </p:sp>
      <p:pic>
        <p:nvPicPr>
          <p:cNvPr id="10" name="Imagen 9">
            <a:extLst>
              <a:ext uri="{FF2B5EF4-FFF2-40B4-BE49-F238E27FC236}">
                <a16:creationId xmlns:a16="http://schemas.microsoft.com/office/drawing/2014/main" xmlns="" id="{2F28A1DA-7421-44EF-8AD4-A26C98D1774C}"/>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6" name="Imagen 5">
            <a:extLst>
              <a:ext uri="{FF2B5EF4-FFF2-40B4-BE49-F238E27FC236}">
                <a16:creationId xmlns:a16="http://schemas.microsoft.com/office/drawing/2014/main" xmlns="" id="{3B22F2E5-E9BD-4222-97D8-4C69034B10E1}"/>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27011801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467430" y="1052670"/>
            <a:ext cx="8245000" cy="4248590"/>
          </a:xfrm>
          <a:prstGeom prst="rect">
            <a:avLst/>
          </a:prstGeom>
          <a:noFill/>
        </p:spPr>
        <p:txBody>
          <a:bodyPr wrap="square" rtlCol="0">
            <a:noAutofit/>
          </a:bodyPr>
          <a:lstStyle/>
          <a:p>
            <a:pPr lvl="0" algn="just">
              <a:spcAft>
                <a:spcPts val="600"/>
              </a:spcAft>
            </a:pPr>
            <a:r>
              <a:rPr lang="es-ES" sz="2000" b="1" i="1" dirty="0">
                <a:latin typeface="Calibri Light" panose="020F0302020204030204" pitchFamily="34" charset="0"/>
                <a:ea typeface="Times New Roman" panose="02020603050405020304" pitchFamily="18" charset="0"/>
                <a:cs typeface="Calibri Light" panose="020F0302020204030204" pitchFamily="34" charset="0"/>
              </a:rPr>
              <a:t>Al vacunar a los mayores de 60 años, se debe revisar:</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Registro previo de la vacuna antineumocócica polisacárida de 23 serotipos: </a:t>
            </a:r>
          </a:p>
          <a:p>
            <a:pPr marL="630238" lvl="1" indent="-268288" algn="just">
              <a:spcBef>
                <a:spcPts val="600"/>
              </a:spcBef>
              <a:spcAft>
                <a:spcPts val="600"/>
              </a:spcAft>
              <a:buFont typeface="Arial" panose="020B0604020202020204" pitchFamily="34" charset="0"/>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En el caso de no haber recibido esa vacuna con anterioridad, se debe vacunar con una dosis.</a:t>
            </a:r>
          </a:p>
          <a:p>
            <a:pPr marL="630238" lvl="1" indent="-268288" algn="just">
              <a:spcBef>
                <a:spcPts val="600"/>
              </a:spcBef>
              <a:spcAft>
                <a:spcPts val="600"/>
              </a:spcAft>
              <a:buFont typeface="Arial" panose="020B0604020202020204" pitchFamily="34" charset="0"/>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Si tiene 65 años y tiene una dosis previa se administrará una dosis única de recuerdo, siempre 5 años después de la anterior. </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Revisar la vacunación frente a Tétanos y Difteria de adultos: si fuera necesario, pueden ponerse las dos vacunas simultáneamente en sitios de inoculación diferentes.</a:t>
            </a: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182662" y="401979"/>
            <a:ext cx="2790123" cy="584775"/>
          </a:xfrm>
          <a:prstGeom prst="rect">
            <a:avLst/>
          </a:prstGeom>
          <a:noFill/>
        </p:spPr>
        <p:txBody>
          <a:bodyPr wrap="none" rtlCol="0">
            <a:spAutoFit/>
          </a:bodyPr>
          <a:lstStyle/>
          <a:p>
            <a:r>
              <a:rPr lang="es-ES_tradnl" sz="3200" b="1" dirty="0">
                <a:latin typeface="Calibri Light" panose="020F0302020204030204" pitchFamily="34" charset="0"/>
                <a:cs typeface="Calibri Light" panose="020F0302020204030204" pitchFamily="34" charset="0"/>
              </a:rPr>
              <a:t>Población diana</a:t>
            </a:r>
            <a:endParaRPr lang="es-ES" sz="3200" b="1" dirty="0">
              <a:latin typeface="Calibri Light" panose="020F0302020204030204" pitchFamily="34" charset="0"/>
              <a:cs typeface="Calibri Light" panose="020F0302020204030204" pitchFamily="34" charset="0"/>
            </a:endParaRPr>
          </a:p>
        </p:txBody>
      </p:sp>
      <p:pic>
        <p:nvPicPr>
          <p:cNvPr id="10" name="Imagen 9">
            <a:extLst>
              <a:ext uri="{FF2B5EF4-FFF2-40B4-BE49-F238E27FC236}">
                <a16:creationId xmlns:a16="http://schemas.microsoft.com/office/drawing/2014/main" xmlns="" id="{BB8885A6-D065-4437-9A94-1201E2814107}"/>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6" name="Imagen 5">
            <a:extLst>
              <a:ext uri="{FF2B5EF4-FFF2-40B4-BE49-F238E27FC236}">
                <a16:creationId xmlns:a16="http://schemas.microsoft.com/office/drawing/2014/main" xmlns="" id="{A11FE13C-2B57-4F57-87C9-E34ED8199CDC}"/>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34313384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1860332" y="349309"/>
            <a:ext cx="5425462" cy="584775"/>
          </a:xfrm>
          <a:prstGeom prst="rect">
            <a:avLst/>
          </a:prstGeom>
          <a:noFill/>
        </p:spPr>
        <p:txBody>
          <a:bodyPr wrap="square" rtlCol="0">
            <a:spAutoFit/>
          </a:bodyPr>
          <a:lstStyle/>
          <a:p>
            <a:r>
              <a:rPr lang="es-ES_tradnl" sz="3200" b="1" dirty="0">
                <a:latin typeface="Calibri Light" panose="020F0302020204030204" pitchFamily="34" charset="0"/>
                <a:cs typeface="Calibri Light" panose="020F0302020204030204" pitchFamily="34" charset="0"/>
              </a:rPr>
              <a:t>Registro de las dosis en OMI-AP</a:t>
            </a:r>
            <a:endParaRPr lang="es-ES" sz="3200" b="1" dirty="0">
              <a:latin typeface="Calibri Light" panose="020F0302020204030204" pitchFamily="34" charset="0"/>
              <a:cs typeface="Calibri Light" panose="020F0302020204030204" pitchFamily="34" charset="0"/>
            </a:endParaRPr>
          </a:p>
        </p:txBody>
      </p:sp>
      <p:graphicFrame>
        <p:nvGraphicFramePr>
          <p:cNvPr id="2" name="Tabla 3">
            <a:extLst>
              <a:ext uri="{FF2B5EF4-FFF2-40B4-BE49-F238E27FC236}">
                <a16:creationId xmlns:a16="http://schemas.microsoft.com/office/drawing/2014/main" xmlns="" id="{726B5DDB-F398-49FF-BD67-620B4E852A19}"/>
              </a:ext>
            </a:extLst>
          </p:cNvPr>
          <p:cNvGraphicFramePr>
            <a:graphicFrameLocks noGrp="1"/>
          </p:cNvGraphicFramePr>
          <p:nvPr>
            <p:extLst>
              <p:ext uri="{D42A27DB-BD31-4B8C-83A1-F6EECF244321}">
                <p14:modId xmlns:p14="http://schemas.microsoft.com/office/powerpoint/2010/main" val="3761951948"/>
              </p:ext>
            </p:extLst>
          </p:nvPr>
        </p:nvGraphicFramePr>
        <p:xfrm>
          <a:off x="753221" y="2876398"/>
          <a:ext cx="7633059" cy="2288540"/>
        </p:xfrm>
        <a:graphic>
          <a:graphicData uri="http://schemas.openxmlformats.org/drawingml/2006/table">
            <a:tbl>
              <a:tblPr firstRow="1" bandRow="1">
                <a:tableStyleId>{16D9F66E-5EB9-4882-86FB-DCBF35E3C3E4}</a:tableStyleId>
              </a:tblPr>
              <a:tblGrid>
                <a:gridCol w="1675755">
                  <a:extLst>
                    <a:ext uri="{9D8B030D-6E8A-4147-A177-3AD203B41FA5}">
                      <a16:colId xmlns:a16="http://schemas.microsoft.com/office/drawing/2014/main" xmlns="" val="1571998102"/>
                    </a:ext>
                  </a:extLst>
                </a:gridCol>
                <a:gridCol w="2140775">
                  <a:extLst>
                    <a:ext uri="{9D8B030D-6E8A-4147-A177-3AD203B41FA5}">
                      <a16:colId xmlns:a16="http://schemas.microsoft.com/office/drawing/2014/main" xmlns="" val="4021231243"/>
                    </a:ext>
                  </a:extLst>
                </a:gridCol>
                <a:gridCol w="1351688">
                  <a:extLst>
                    <a:ext uri="{9D8B030D-6E8A-4147-A177-3AD203B41FA5}">
                      <a16:colId xmlns:a16="http://schemas.microsoft.com/office/drawing/2014/main" xmlns="" val="53766644"/>
                    </a:ext>
                  </a:extLst>
                </a:gridCol>
                <a:gridCol w="2464841">
                  <a:extLst>
                    <a:ext uri="{9D8B030D-6E8A-4147-A177-3AD203B41FA5}">
                      <a16:colId xmlns:a16="http://schemas.microsoft.com/office/drawing/2014/main" xmlns="" val="2893816650"/>
                    </a:ext>
                  </a:extLst>
                </a:gridCol>
              </a:tblGrid>
              <a:tr h="370840">
                <a:tc>
                  <a:txBody>
                    <a:bodyPr/>
                    <a:lstStyle/>
                    <a:p>
                      <a:pPr algn="ctr"/>
                      <a:r>
                        <a:rPr lang="es-ES" dirty="0"/>
                        <a:t>PRODUCTO</a:t>
                      </a:r>
                    </a:p>
                  </a:txBody>
                  <a:tcPr/>
                </a:tc>
                <a:tc>
                  <a:txBody>
                    <a:bodyPr/>
                    <a:lstStyle/>
                    <a:p>
                      <a:pPr algn="ctr"/>
                      <a:r>
                        <a:rPr lang="es-ES" dirty="0"/>
                        <a:t>LABORATORIO</a:t>
                      </a:r>
                    </a:p>
                  </a:txBody>
                  <a:tcPr/>
                </a:tc>
                <a:tc>
                  <a:txBody>
                    <a:bodyPr/>
                    <a:lstStyle/>
                    <a:p>
                      <a:pPr algn="ctr"/>
                      <a:r>
                        <a:rPr lang="es-ES" dirty="0"/>
                        <a:t>CÓDIGO</a:t>
                      </a:r>
                    </a:p>
                  </a:txBody>
                  <a:tcPr/>
                </a:tc>
                <a:tc>
                  <a:txBody>
                    <a:bodyPr/>
                    <a:lstStyle/>
                    <a:p>
                      <a:pPr algn="ctr"/>
                      <a:r>
                        <a:rPr lang="es-ES" dirty="0"/>
                        <a:t>CODIFICACIÓN</a:t>
                      </a:r>
                    </a:p>
                  </a:txBody>
                  <a:tcPr/>
                </a:tc>
                <a:extLst>
                  <a:ext uri="{0D108BD9-81ED-4DB2-BD59-A6C34878D82A}">
                    <a16:rowId xmlns:a16="http://schemas.microsoft.com/office/drawing/2014/main" xmlns="" val="1053413052"/>
                  </a:ext>
                </a:extLst>
              </a:tr>
              <a:tr h="370840">
                <a:tc>
                  <a:txBody>
                    <a:bodyPr/>
                    <a:lstStyle/>
                    <a:p>
                      <a:r>
                        <a:rPr lang="es-ES" dirty="0" err="1"/>
                        <a:t>Influvac</a:t>
                      </a:r>
                      <a:r>
                        <a:rPr lang="es-ES" dirty="0"/>
                        <a:t>-Tetra</a:t>
                      </a:r>
                      <a:r>
                        <a:rPr lang="es-ES" baseline="30000" dirty="0"/>
                        <a:t>®</a:t>
                      </a:r>
                    </a:p>
                  </a:txBody>
                  <a:tcPr/>
                </a:tc>
                <a:tc>
                  <a:txBody>
                    <a:bodyPr/>
                    <a:lstStyle/>
                    <a:p>
                      <a:pPr algn="ctr"/>
                      <a:r>
                        <a:rPr lang="es-ES" dirty="0"/>
                        <a:t>MYLAN (</a:t>
                      </a:r>
                      <a:r>
                        <a:rPr lang="es-ES" b="1" dirty="0"/>
                        <a:t>MYL</a:t>
                      </a:r>
                      <a:r>
                        <a:rPr lang="es-ES" dirty="0"/>
                        <a:t>)</a:t>
                      </a:r>
                    </a:p>
                  </a:txBody>
                  <a:tcPr/>
                </a:tc>
                <a:tc>
                  <a:txBody>
                    <a:bodyPr/>
                    <a:lstStyle/>
                    <a:p>
                      <a:pPr algn="ctr"/>
                      <a:r>
                        <a:rPr lang="es-ES" dirty="0"/>
                        <a:t>59</a:t>
                      </a:r>
                    </a:p>
                  </a:txBody>
                  <a:tcPr/>
                </a:tc>
                <a:tc>
                  <a:txBody>
                    <a:bodyPr/>
                    <a:lstStyle/>
                    <a:p>
                      <a:pPr algn="ctr"/>
                      <a:r>
                        <a:rPr lang="es-ES" dirty="0"/>
                        <a:t>59-B, 59-D, 59-H</a:t>
                      </a:r>
                    </a:p>
                  </a:txBody>
                  <a:tcPr/>
                </a:tc>
                <a:extLst>
                  <a:ext uri="{0D108BD9-81ED-4DB2-BD59-A6C34878D82A}">
                    <a16:rowId xmlns:a16="http://schemas.microsoft.com/office/drawing/2014/main" xmlns="" val="765703078"/>
                  </a:ext>
                </a:extLst>
              </a:tr>
              <a:tr h="2326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err="1"/>
                        <a:t>Vaxigrip</a:t>
                      </a:r>
                      <a:r>
                        <a:rPr lang="es-ES" dirty="0"/>
                        <a:t>-Tetra</a:t>
                      </a:r>
                      <a:r>
                        <a:rPr lang="es-ES" baseline="30000" dirty="0"/>
                        <a:t>®</a:t>
                      </a:r>
                      <a:endParaRPr lang="es-ES" dirty="0"/>
                    </a:p>
                    <a:p>
                      <a:endParaRPr lang="es-ES" baseline="30000" dirty="0"/>
                    </a:p>
                  </a:txBody>
                  <a:tcPr/>
                </a:tc>
                <a:tc>
                  <a:txBody>
                    <a:bodyPr/>
                    <a:lstStyle/>
                    <a:p>
                      <a:pPr algn="ctr"/>
                      <a:r>
                        <a:rPr lang="es-ES" dirty="0"/>
                        <a:t>SANOFI (</a:t>
                      </a:r>
                      <a:r>
                        <a:rPr lang="es-ES" b="1" dirty="0"/>
                        <a:t>SAN</a:t>
                      </a:r>
                      <a:r>
                        <a:rPr lang="es-ES" dirty="0"/>
                        <a:t>)</a:t>
                      </a:r>
                    </a:p>
                  </a:txBody>
                  <a:tcPr/>
                </a:tc>
                <a:tc>
                  <a:txBody>
                    <a:bodyPr/>
                    <a:lstStyle/>
                    <a:p>
                      <a:pPr algn="ctr"/>
                      <a:r>
                        <a:rPr lang="es-ES" dirty="0"/>
                        <a:t>59</a:t>
                      </a:r>
                    </a:p>
                  </a:txBody>
                  <a:tcPr/>
                </a:tc>
                <a:tc>
                  <a:txBody>
                    <a:bodyPr/>
                    <a:lstStyle/>
                    <a:p>
                      <a:pPr algn="ctr"/>
                      <a:r>
                        <a:rPr lang="es-ES" dirty="0"/>
                        <a:t>59-B, 59-D, 59-H</a:t>
                      </a:r>
                    </a:p>
                  </a:txBody>
                  <a:tcPr/>
                </a:tc>
                <a:extLst>
                  <a:ext uri="{0D108BD9-81ED-4DB2-BD59-A6C34878D82A}">
                    <a16:rowId xmlns:a16="http://schemas.microsoft.com/office/drawing/2014/main" xmlns="" val="322835060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Chiromas</a:t>
                      </a:r>
                      <a:r>
                        <a:rPr lang="es-ES" baseline="30000" dirty="0"/>
                        <a:t>®</a:t>
                      </a:r>
                      <a:endParaRPr lang="es-E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dirty="0"/>
                        <a:t>SEQIRUS (</a:t>
                      </a:r>
                      <a:r>
                        <a:rPr lang="es-ES" b="1" dirty="0"/>
                        <a:t>SEQ</a:t>
                      </a:r>
                      <a:r>
                        <a:rPr lang="es-ES" dirty="0"/>
                        <a:t>)</a:t>
                      </a:r>
                    </a:p>
                  </a:txBody>
                  <a:tcPr/>
                </a:tc>
                <a:tc>
                  <a:txBody>
                    <a:bodyPr/>
                    <a:lstStyle/>
                    <a:p>
                      <a:pPr algn="ctr"/>
                      <a:r>
                        <a:rPr lang="es-ES" dirty="0"/>
                        <a:t>36</a:t>
                      </a:r>
                    </a:p>
                  </a:txBody>
                  <a:tcPr/>
                </a:tc>
                <a:tc>
                  <a:txBody>
                    <a:bodyPr/>
                    <a:lstStyle/>
                    <a:p>
                      <a:pPr algn="ctr"/>
                      <a:r>
                        <a:rPr lang="es-ES" dirty="0"/>
                        <a:t>36-A</a:t>
                      </a:r>
                    </a:p>
                  </a:txBody>
                  <a:tcPr/>
                </a:tc>
                <a:extLst>
                  <a:ext uri="{0D108BD9-81ED-4DB2-BD59-A6C34878D82A}">
                    <a16:rowId xmlns:a16="http://schemas.microsoft.com/office/drawing/2014/main" xmlns="" val="406171498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err="1"/>
                        <a:t>Flucelvax</a:t>
                      </a:r>
                      <a:r>
                        <a:rPr lang="es-ES" dirty="0"/>
                        <a:t>-Tetra</a:t>
                      </a:r>
                      <a:r>
                        <a:rPr lang="es-ES" baseline="30000" dirty="0"/>
                        <a:t>®</a:t>
                      </a:r>
                      <a:endParaRPr lang="es-E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dirty="0"/>
                        <a:t>SEQIRUS (</a:t>
                      </a:r>
                      <a:r>
                        <a:rPr lang="es-ES" b="1" dirty="0"/>
                        <a:t>SEQ</a:t>
                      </a:r>
                      <a:r>
                        <a:rPr lang="es-ES" dirty="0"/>
                        <a:t>)</a:t>
                      </a:r>
                    </a:p>
                  </a:txBody>
                  <a:tcPr/>
                </a:tc>
                <a:tc>
                  <a:txBody>
                    <a:bodyPr/>
                    <a:lstStyle/>
                    <a:p>
                      <a:pPr algn="ctr"/>
                      <a:r>
                        <a:rPr lang="es-ES" dirty="0" smtClean="0"/>
                        <a:t>75</a:t>
                      </a:r>
                      <a:endParaRPr lang="es-ES" dirty="0"/>
                    </a:p>
                  </a:txBody>
                  <a:tcPr/>
                </a:tc>
                <a:tc>
                  <a:txBody>
                    <a:bodyPr/>
                    <a:lstStyle/>
                    <a:p>
                      <a:pPr algn="ctr"/>
                      <a:r>
                        <a:rPr lang="es-ES" dirty="0" smtClean="0"/>
                        <a:t>75-A</a:t>
                      </a:r>
                      <a:r>
                        <a:rPr lang="es-ES" dirty="0"/>
                        <a:t>, </a:t>
                      </a:r>
                      <a:r>
                        <a:rPr lang="es-ES" dirty="0" smtClean="0"/>
                        <a:t>75-B</a:t>
                      </a:r>
                      <a:r>
                        <a:rPr lang="es-ES" dirty="0"/>
                        <a:t>, </a:t>
                      </a:r>
                      <a:r>
                        <a:rPr lang="es-ES" dirty="0" smtClean="0"/>
                        <a:t>75-C</a:t>
                      </a:r>
                      <a:r>
                        <a:rPr lang="es-ES" dirty="0"/>
                        <a:t>, etc.</a:t>
                      </a:r>
                    </a:p>
                  </a:txBody>
                  <a:tcPr/>
                </a:tc>
                <a:extLst>
                  <a:ext uri="{0D108BD9-81ED-4DB2-BD59-A6C34878D82A}">
                    <a16:rowId xmlns:a16="http://schemas.microsoft.com/office/drawing/2014/main" xmlns="" val="3808782473"/>
                  </a:ext>
                </a:extLst>
              </a:tr>
              <a:tr h="370840">
                <a:tc>
                  <a:txBody>
                    <a:bodyPr/>
                    <a:lstStyle/>
                    <a:p>
                      <a:r>
                        <a:rPr lang="es-ES" dirty="0" err="1"/>
                        <a:t>Efluelda</a:t>
                      </a:r>
                      <a:r>
                        <a:rPr lang="es-ES" baseline="30000" dirty="0"/>
                        <a:t>®</a:t>
                      </a:r>
                      <a:endParaRPr lang="es-ES" dirty="0"/>
                    </a:p>
                  </a:txBody>
                  <a:tcPr/>
                </a:tc>
                <a:tc>
                  <a:txBody>
                    <a:bodyPr/>
                    <a:lstStyle/>
                    <a:p>
                      <a:pPr algn="ctr"/>
                      <a:r>
                        <a:rPr lang="es-ES" dirty="0"/>
                        <a:t>SANOFI (</a:t>
                      </a:r>
                      <a:r>
                        <a:rPr lang="es-ES" b="1" dirty="0"/>
                        <a:t>SAN</a:t>
                      </a:r>
                      <a:r>
                        <a:rPr lang="es-ES" dirty="0"/>
                        <a:t>)</a:t>
                      </a:r>
                    </a:p>
                  </a:txBody>
                  <a:tcPr/>
                </a:tc>
                <a:tc>
                  <a:txBody>
                    <a:bodyPr/>
                    <a:lstStyle/>
                    <a:p>
                      <a:pPr algn="ctr"/>
                      <a:r>
                        <a:rPr lang="es-ES" dirty="0"/>
                        <a:t>76</a:t>
                      </a:r>
                    </a:p>
                  </a:txBody>
                  <a:tcPr/>
                </a:tc>
                <a:tc>
                  <a:txBody>
                    <a:bodyPr/>
                    <a:lstStyle/>
                    <a:p>
                      <a:pPr algn="ctr"/>
                      <a:r>
                        <a:rPr lang="es-ES" dirty="0"/>
                        <a:t>76-A</a:t>
                      </a:r>
                    </a:p>
                  </a:txBody>
                  <a:tcPr/>
                </a:tc>
                <a:extLst>
                  <a:ext uri="{0D108BD9-81ED-4DB2-BD59-A6C34878D82A}">
                    <a16:rowId xmlns:a16="http://schemas.microsoft.com/office/drawing/2014/main" xmlns="" val="3292381340"/>
                  </a:ext>
                </a:extLst>
              </a:tr>
            </a:tbl>
          </a:graphicData>
        </a:graphic>
      </p:graphicFrame>
      <p:sp>
        <p:nvSpPr>
          <p:cNvPr id="4" name="CuadroTexto 3">
            <a:extLst>
              <a:ext uri="{FF2B5EF4-FFF2-40B4-BE49-F238E27FC236}">
                <a16:creationId xmlns:a16="http://schemas.microsoft.com/office/drawing/2014/main" xmlns="" id="{EC2B7BEC-2714-442E-A9B3-9B05D74F34E7}"/>
              </a:ext>
            </a:extLst>
          </p:cNvPr>
          <p:cNvSpPr txBox="1"/>
          <p:nvPr/>
        </p:nvSpPr>
        <p:spPr>
          <a:xfrm>
            <a:off x="1675175" y="5245717"/>
            <a:ext cx="5789149" cy="646331"/>
          </a:xfrm>
          <a:prstGeom prst="rect">
            <a:avLst/>
          </a:prstGeom>
          <a:noFill/>
        </p:spPr>
        <p:txBody>
          <a:bodyPr wrap="none" rtlCol="0">
            <a:spAutoFit/>
          </a:bodyPr>
          <a:lstStyle/>
          <a:p>
            <a:pPr algn="ctr"/>
            <a:r>
              <a:rPr lang="es-ES" b="1" dirty="0">
                <a:latin typeface="Calibri Light" panose="020F0302020204030204" pitchFamily="34" charset="0"/>
                <a:cs typeface="Calibri Light" panose="020F0302020204030204" pitchFamily="34" charset="0"/>
              </a:rPr>
              <a:t>Por favor, no hace falta inventarse el nombre del laboratorio.</a:t>
            </a:r>
          </a:p>
          <a:p>
            <a:pPr algn="ctr"/>
            <a:r>
              <a:rPr lang="es-ES" b="1" dirty="0">
                <a:solidFill>
                  <a:srgbClr val="FF0000"/>
                </a:solidFill>
                <a:latin typeface="Calibri Light" panose="020F0302020204030204" pitchFamily="34" charset="0"/>
                <a:cs typeface="Calibri Light" panose="020F0302020204030204" pitchFamily="34" charset="0"/>
              </a:rPr>
              <a:t>Solo hace falta poner SEQ, MYL o SAN</a:t>
            </a:r>
          </a:p>
        </p:txBody>
      </p:sp>
      <p:pic>
        <p:nvPicPr>
          <p:cNvPr id="9" name="Imagen 8">
            <a:extLst>
              <a:ext uri="{FF2B5EF4-FFF2-40B4-BE49-F238E27FC236}">
                <a16:creationId xmlns:a16="http://schemas.microsoft.com/office/drawing/2014/main" xmlns="" id="{D04891A1-7443-4B40-8EDD-153AE7103AD3}"/>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8" name="Imagen 7">
            <a:extLst>
              <a:ext uri="{FF2B5EF4-FFF2-40B4-BE49-F238E27FC236}">
                <a16:creationId xmlns:a16="http://schemas.microsoft.com/office/drawing/2014/main" xmlns="" id="{5A337C82-DFD4-4858-8BB2-A16A8BB6922A}"/>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
        <p:nvSpPr>
          <p:cNvPr id="7" name="CuadroTexto 6">
            <a:extLst>
              <a:ext uri="{FF2B5EF4-FFF2-40B4-BE49-F238E27FC236}">
                <a16:creationId xmlns:a16="http://schemas.microsoft.com/office/drawing/2014/main" xmlns="" id="{A39102EB-A51C-45B9-8477-EDB6BC749AC0}"/>
              </a:ext>
            </a:extLst>
          </p:cNvPr>
          <p:cNvSpPr txBox="1">
            <a:spLocks/>
          </p:cNvSpPr>
          <p:nvPr/>
        </p:nvSpPr>
        <p:spPr>
          <a:xfrm>
            <a:off x="467430" y="1052670"/>
            <a:ext cx="8245000" cy="1656230"/>
          </a:xfrm>
          <a:prstGeom prst="rect">
            <a:avLst/>
          </a:prstGeom>
          <a:noFill/>
        </p:spPr>
        <p:txBody>
          <a:bodyPr wrap="square" rtlCol="0">
            <a:noAutofit/>
          </a:bodyPr>
          <a:lstStyle/>
          <a:p>
            <a:pPr lvl="0" algn="just">
              <a:spcAft>
                <a:spcPts val="600"/>
              </a:spcAft>
            </a:pPr>
            <a:r>
              <a:rPr lang="es-ES" sz="2000" b="1" i="1" dirty="0">
                <a:latin typeface="Calibri Light" panose="020F0302020204030204" pitchFamily="34" charset="0"/>
                <a:ea typeface="Times New Roman" panose="02020603050405020304" pitchFamily="18" charset="0"/>
                <a:cs typeface="Calibri Light" panose="020F0302020204030204" pitchFamily="34" charset="0"/>
              </a:rPr>
              <a:t>Todas las vacunas administradas deben registrarse:</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OMI-AP </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Tenemos un registro en formato Excel por si alguien quiere utilizarlo, solo tiene que pedírnoslo.</a:t>
            </a:r>
          </a:p>
          <a:p>
            <a:pPr marL="342900" lvl="0" indent="-342900" algn="just">
              <a:spcBef>
                <a:spcPts val="600"/>
              </a:spcBef>
              <a:spcAft>
                <a:spcPts val="600"/>
              </a:spcAft>
              <a:buFont typeface="Symbol" panose="05050102010706020507" pitchFamily="18" charset="2"/>
              <a:buChar char=""/>
            </a:pPr>
            <a:endParaRPr lang="es-ES" sz="2000" dirty="0">
              <a:latin typeface="Calibri Light" panose="020F0302020204030204" pitchFamily="34" charset="0"/>
              <a:ea typeface="Times New Roman" panose="02020603050405020304" pitchFamily="18" charset="0"/>
              <a:cs typeface="Calibri Light" panose="020F0302020204030204" pitchFamily="34" charset="0"/>
            </a:endParaRPr>
          </a:p>
        </p:txBody>
      </p:sp>
    </p:spTree>
    <p:extLst>
      <p:ext uri="{BB962C8B-B14F-4D97-AF65-F5344CB8AC3E}">
        <p14:creationId xmlns:p14="http://schemas.microsoft.com/office/powerpoint/2010/main" val="4246268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2076362" y="349309"/>
            <a:ext cx="5015988" cy="584775"/>
          </a:xfrm>
          <a:prstGeom prst="rect">
            <a:avLst/>
          </a:prstGeom>
          <a:noFill/>
        </p:spPr>
        <p:txBody>
          <a:bodyPr wrap="square" rtlCol="0">
            <a:spAutoFit/>
          </a:bodyPr>
          <a:lstStyle/>
          <a:p>
            <a:r>
              <a:rPr lang="es-ES_tradnl" sz="3200" b="1" dirty="0">
                <a:latin typeface="Calibri Light" panose="020F0302020204030204" pitchFamily="34" charset="0"/>
                <a:cs typeface="Calibri Light" panose="020F0302020204030204" pitchFamily="34" charset="0"/>
              </a:rPr>
              <a:t>Datos técnicos de las vacunas</a:t>
            </a:r>
            <a:endParaRPr lang="es-ES" sz="3200" b="1" dirty="0">
              <a:latin typeface="Calibri Light" panose="020F0302020204030204" pitchFamily="34" charset="0"/>
              <a:cs typeface="Calibri Light" panose="020F0302020204030204" pitchFamily="34" charset="0"/>
            </a:endParaRPr>
          </a:p>
        </p:txBody>
      </p:sp>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467430" y="1052670"/>
            <a:ext cx="8245000" cy="5456021"/>
          </a:xfrm>
          <a:prstGeom prst="rect">
            <a:avLst/>
          </a:prstGeom>
          <a:noFill/>
        </p:spPr>
        <p:txBody>
          <a:bodyPr wrap="square" rtlCol="0">
            <a:noAutofit/>
          </a:bodyPr>
          <a:lstStyle/>
          <a:p>
            <a:pPr lvl="0" algn="just">
              <a:spcAft>
                <a:spcPts val="600"/>
              </a:spcAft>
            </a:pPr>
            <a:r>
              <a:rPr lang="es-ES" sz="2000" b="1" i="1" dirty="0">
                <a:solidFill>
                  <a:schemeClr val="accent6">
                    <a:lumMod val="75000"/>
                  </a:schemeClr>
                </a:solidFill>
                <a:latin typeface="Calibri Light" panose="020F0302020204030204" pitchFamily="34" charset="0"/>
                <a:ea typeface="Times New Roman" panose="02020603050405020304" pitchFamily="18" charset="0"/>
                <a:cs typeface="Calibri Light" panose="020F0302020204030204" pitchFamily="34" charset="0"/>
              </a:rPr>
              <a:t>Composición de la vacuna antigripal recomendada para la temporada 2021-2022:</a:t>
            </a:r>
          </a:p>
          <a:p>
            <a:pPr algn="just">
              <a:lnSpc>
                <a:spcPct val="107000"/>
              </a:lnSpc>
              <a:spcBef>
                <a:spcPts val="600"/>
              </a:spcBef>
              <a:spcAft>
                <a:spcPts val="600"/>
              </a:spcAft>
            </a:pPr>
            <a:r>
              <a:rPr lang="es-ES" sz="2000" b="1" kern="50" dirty="0">
                <a:effectLst/>
                <a:latin typeface="+mj-lt"/>
                <a:ea typeface="Calibri" panose="020F0502020204030204" pitchFamily="34" charset="0"/>
                <a:cs typeface="Times New Roman" panose="02020603050405020304" pitchFamily="18" charset="0"/>
              </a:rPr>
              <a:t> </a:t>
            </a:r>
            <a:r>
              <a:rPr lang="es-ES" sz="2000" b="1" kern="50" dirty="0">
                <a:effectLst/>
                <a:latin typeface="+mj-lt"/>
                <a:ea typeface="Calibri" panose="020F0502020204030204" pitchFamily="34" charset="0"/>
                <a:cs typeface="Calibri" panose="020F0502020204030204" pitchFamily="34" charset="0"/>
              </a:rPr>
              <a:t>Las producidas a partir de </a:t>
            </a:r>
            <a:r>
              <a:rPr lang="es-ES" sz="2000" b="1" i="1" kern="50" dirty="0">
                <a:effectLst/>
                <a:latin typeface="+mj-lt"/>
                <a:ea typeface="Calibri" panose="020F0502020204030204" pitchFamily="34" charset="0"/>
                <a:cs typeface="Calibri" panose="020F0502020204030204" pitchFamily="34" charset="0"/>
              </a:rPr>
              <a:t>huevos</a:t>
            </a:r>
            <a:r>
              <a:rPr lang="es-ES" sz="2000" b="1" kern="50" dirty="0">
                <a:effectLst/>
                <a:latin typeface="+mj-lt"/>
                <a:ea typeface="Calibri" panose="020F0502020204030204" pitchFamily="34" charset="0"/>
                <a:cs typeface="Calibri" panose="020F0502020204030204" pitchFamily="34" charset="0"/>
              </a:rPr>
              <a:t>:</a:t>
            </a:r>
            <a:endParaRPr lang="en-GB" sz="2000" b="1" dirty="0">
              <a:effectLst/>
              <a:latin typeface="+mj-lt"/>
              <a:ea typeface="Calibri" panose="020F0502020204030204" pitchFamily="34" charset="0"/>
              <a:cs typeface="Times New Roman" panose="02020603050405020304" pitchFamily="18" charset="0"/>
            </a:endParaRPr>
          </a:p>
          <a:p>
            <a:pPr>
              <a:lnSpc>
                <a:spcPct val="107000"/>
              </a:lnSpc>
              <a:spcAft>
                <a:spcPts val="800"/>
              </a:spcAft>
            </a:pPr>
            <a:r>
              <a:rPr lang="es-ES" sz="2000" kern="50" dirty="0">
                <a:effectLst/>
                <a:latin typeface="+mj-lt"/>
                <a:ea typeface="Calibri" panose="020F0502020204030204" pitchFamily="34" charset="0"/>
                <a:cs typeface="Calibri" panose="020F0502020204030204" pitchFamily="34" charset="0"/>
              </a:rPr>
              <a:t>-</a:t>
            </a:r>
            <a:r>
              <a:rPr lang="es-ES" sz="2000" dirty="0">
                <a:effectLst/>
                <a:latin typeface="+mj-lt"/>
                <a:ea typeface="Calibri" panose="020F0502020204030204" pitchFamily="34" charset="0"/>
                <a:cs typeface="Times New Roman" panose="02020603050405020304" pitchFamily="18" charset="0"/>
              </a:rPr>
              <a:t> </a:t>
            </a:r>
            <a:r>
              <a:rPr lang="es-ES" sz="2000" kern="50" dirty="0">
                <a:effectLst/>
                <a:latin typeface="+mj-lt"/>
                <a:ea typeface="Calibri" panose="020F0502020204030204" pitchFamily="34" charset="0"/>
                <a:cs typeface="Calibri" panose="020F0502020204030204" pitchFamily="34" charset="0"/>
              </a:rPr>
              <a:t>cepa similar a A/Victoria/2570/2019 (H1N1)pdm09</a:t>
            </a:r>
            <a:endParaRPr lang="en-GB" sz="2000" dirty="0">
              <a:effectLst/>
              <a:latin typeface="+mj-lt"/>
              <a:ea typeface="Calibri" panose="020F0502020204030204" pitchFamily="34" charset="0"/>
              <a:cs typeface="Times New Roman" panose="02020603050405020304" pitchFamily="18" charset="0"/>
            </a:endParaRPr>
          </a:p>
          <a:p>
            <a:pPr>
              <a:lnSpc>
                <a:spcPct val="107000"/>
              </a:lnSpc>
              <a:spcAft>
                <a:spcPts val="800"/>
              </a:spcAft>
            </a:pPr>
            <a:r>
              <a:rPr lang="es-ES" sz="2000" kern="50" dirty="0">
                <a:effectLst/>
                <a:latin typeface="+mj-lt"/>
                <a:ea typeface="Calibri" panose="020F0502020204030204" pitchFamily="34" charset="0"/>
                <a:cs typeface="Calibri" panose="020F0502020204030204" pitchFamily="34" charset="0"/>
              </a:rPr>
              <a:t>-</a:t>
            </a:r>
            <a:r>
              <a:rPr lang="es-ES" sz="2000" dirty="0">
                <a:effectLst/>
                <a:latin typeface="+mj-lt"/>
                <a:ea typeface="Calibri" panose="020F0502020204030204" pitchFamily="34" charset="0"/>
                <a:cs typeface="Times New Roman" panose="02020603050405020304" pitchFamily="18" charset="0"/>
              </a:rPr>
              <a:t> </a:t>
            </a:r>
            <a:r>
              <a:rPr lang="es-ES" sz="2000" kern="50" dirty="0">
                <a:effectLst/>
                <a:latin typeface="+mj-lt"/>
                <a:ea typeface="Calibri" panose="020F0502020204030204" pitchFamily="34" charset="0"/>
                <a:cs typeface="Calibri" panose="020F0502020204030204" pitchFamily="34" charset="0"/>
              </a:rPr>
              <a:t>cepa similar A/</a:t>
            </a:r>
            <a:r>
              <a:rPr lang="es-ES" sz="2000" kern="50" dirty="0" err="1">
                <a:effectLst/>
                <a:latin typeface="+mj-lt"/>
                <a:ea typeface="Calibri" panose="020F0502020204030204" pitchFamily="34" charset="0"/>
                <a:cs typeface="Calibri" panose="020F0502020204030204" pitchFamily="34" charset="0"/>
              </a:rPr>
              <a:t>Cambodia</a:t>
            </a:r>
            <a:r>
              <a:rPr lang="es-ES" sz="2000" kern="50" dirty="0">
                <a:effectLst/>
                <a:latin typeface="+mj-lt"/>
                <a:ea typeface="Calibri" panose="020F0502020204030204" pitchFamily="34" charset="0"/>
                <a:cs typeface="Calibri" panose="020F0502020204030204" pitchFamily="34" charset="0"/>
              </a:rPr>
              <a:t> /e0826360/2020 (H3N2)</a:t>
            </a:r>
            <a:endParaRPr lang="en-GB" sz="2000" dirty="0">
              <a:effectLst/>
              <a:latin typeface="+mj-lt"/>
              <a:ea typeface="Calibri" panose="020F0502020204030204" pitchFamily="34" charset="0"/>
              <a:cs typeface="Times New Roman" panose="02020603050405020304" pitchFamily="18" charset="0"/>
            </a:endParaRPr>
          </a:p>
          <a:p>
            <a:pPr>
              <a:lnSpc>
                <a:spcPct val="107000"/>
              </a:lnSpc>
              <a:spcAft>
                <a:spcPts val="800"/>
              </a:spcAft>
            </a:pPr>
            <a:r>
              <a:rPr lang="es-ES" sz="2000" kern="50" dirty="0">
                <a:effectLst/>
                <a:latin typeface="+mj-lt"/>
                <a:ea typeface="Calibri" panose="020F0502020204030204" pitchFamily="34" charset="0"/>
                <a:cs typeface="Calibri" panose="020F0502020204030204" pitchFamily="34" charset="0"/>
              </a:rPr>
              <a:t>- cepa análoga a B/Washington/02/2019 (linaje B/Victoria). </a:t>
            </a:r>
            <a:endParaRPr lang="en-GB" sz="2000" dirty="0">
              <a:effectLst/>
              <a:latin typeface="+mj-lt"/>
              <a:ea typeface="Calibri" panose="020F0502020204030204" pitchFamily="34" charset="0"/>
              <a:cs typeface="Times New Roman" panose="02020603050405020304" pitchFamily="18" charset="0"/>
            </a:endParaRPr>
          </a:p>
          <a:p>
            <a:pPr>
              <a:lnSpc>
                <a:spcPct val="107000"/>
              </a:lnSpc>
              <a:spcAft>
                <a:spcPts val="800"/>
              </a:spcAft>
            </a:pPr>
            <a:r>
              <a:rPr lang="es-ES" sz="2000" kern="50" dirty="0">
                <a:effectLst/>
                <a:latin typeface="+mj-lt"/>
                <a:ea typeface="Calibri" panose="020F0502020204030204" pitchFamily="34" charset="0"/>
                <a:cs typeface="Calibri" panose="020F0502020204030204" pitchFamily="34" charset="0"/>
              </a:rPr>
              <a:t>- cepa análoga a B/</a:t>
            </a:r>
            <a:r>
              <a:rPr lang="es-ES" sz="2000" kern="50" dirty="0" err="1">
                <a:effectLst/>
                <a:latin typeface="+mj-lt"/>
                <a:ea typeface="Calibri" panose="020F0502020204030204" pitchFamily="34" charset="0"/>
                <a:cs typeface="Calibri" panose="020F0502020204030204" pitchFamily="34" charset="0"/>
              </a:rPr>
              <a:t>Phuket</a:t>
            </a:r>
            <a:r>
              <a:rPr lang="es-ES" sz="2000" kern="50" dirty="0">
                <a:effectLst/>
                <a:latin typeface="+mj-lt"/>
                <a:ea typeface="Calibri" panose="020F0502020204030204" pitchFamily="34" charset="0"/>
                <a:cs typeface="Calibri" panose="020F0502020204030204" pitchFamily="34" charset="0"/>
              </a:rPr>
              <a:t>/3073/2013 (linaje B/Yamagata/16/88).</a:t>
            </a:r>
            <a:endParaRPr lang="en-GB" sz="2000" dirty="0">
              <a:effectLst/>
              <a:latin typeface="+mj-lt"/>
              <a:ea typeface="Calibri" panose="020F0502020204030204" pitchFamily="34" charset="0"/>
              <a:cs typeface="Times New Roman" panose="02020603050405020304" pitchFamily="18" charset="0"/>
            </a:endParaRPr>
          </a:p>
          <a:p>
            <a:pPr marL="342900" lvl="0" indent="-342900" algn="just">
              <a:spcBef>
                <a:spcPts val="600"/>
              </a:spcBef>
              <a:spcAft>
                <a:spcPts val="600"/>
              </a:spcAft>
              <a:buFont typeface="Arial" panose="020B0604020202020204" pitchFamily="34" charset="0"/>
              <a:buChar char="•"/>
            </a:pPr>
            <a:endParaRPr lang="es-ES" sz="1800" dirty="0">
              <a:latin typeface="+mj-lt"/>
              <a:ea typeface="Times New Roman" panose="02020603050405020304" pitchFamily="18" charset="0"/>
              <a:cs typeface="Calibri Light" panose="020F0302020204030204" pitchFamily="34" charset="0"/>
            </a:endParaRPr>
          </a:p>
          <a:p>
            <a:pPr>
              <a:lnSpc>
                <a:spcPct val="107000"/>
              </a:lnSpc>
              <a:spcAft>
                <a:spcPts val="800"/>
              </a:spcAft>
            </a:pPr>
            <a:r>
              <a:rPr lang="es-ES" sz="2000" b="1" kern="50" dirty="0">
                <a:effectLst/>
                <a:latin typeface="+mj-lt"/>
                <a:ea typeface="Calibri" panose="020F0502020204030204" pitchFamily="34" charset="0"/>
                <a:cs typeface="Calibri" panose="020F0502020204030204" pitchFamily="34" charset="0"/>
              </a:rPr>
              <a:t>Las producidas a partir de </a:t>
            </a:r>
            <a:r>
              <a:rPr lang="es-ES" sz="2000" b="1" i="1" kern="50" dirty="0">
                <a:effectLst/>
                <a:latin typeface="+mj-lt"/>
                <a:ea typeface="Calibri" panose="020F0502020204030204" pitchFamily="34" charset="0"/>
                <a:cs typeface="Calibri" panose="020F0502020204030204" pitchFamily="34" charset="0"/>
              </a:rPr>
              <a:t>cultivos celulares</a:t>
            </a:r>
            <a:r>
              <a:rPr lang="es-ES" sz="2000" b="1" kern="50" dirty="0">
                <a:effectLst/>
                <a:latin typeface="+mj-lt"/>
                <a:ea typeface="Calibri" panose="020F0502020204030204" pitchFamily="34" charset="0"/>
                <a:cs typeface="Calibri" panose="020F0502020204030204" pitchFamily="34" charset="0"/>
              </a:rPr>
              <a:t>:</a:t>
            </a:r>
            <a:endParaRPr lang="en-GB" sz="2000" b="1" dirty="0">
              <a:effectLst/>
              <a:latin typeface="+mj-lt"/>
              <a:ea typeface="Calibri" panose="020F0502020204030204" pitchFamily="34" charset="0"/>
              <a:cs typeface="Times New Roman" panose="02020603050405020304" pitchFamily="18" charset="0"/>
            </a:endParaRPr>
          </a:p>
          <a:p>
            <a:pPr>
              <a:lnSpc>
                <a:spcPct val="107000"/>
              </a:lnSpc>
              <a:spcAft>
                <a:spcPts val="800"/>
              </a:spcAft>
            </a:pPr>
            <a:r>
              <a:rPr lang="es-ES" sz="2000" kern="50" dirty="0">
                <a:effectLst/>
                <a:latin typeface="+mj-lt"/>
                <a:ea typeface="Calibri" panose="020F0502020204030204" pitchFamily="34" charset="0"/>
                <a:cs typeface="Calibri" panose="020F0502020204030204" pitchFamily="34" charset="0"/>
              </a:rPr>
              <a:t>- cepa análoga a A/Wisconsin/588/2019 (H1N1)pdm09</a:t>
            </a:r>
            <a:endParaRPr lang="en-GB" sz="2000" dirty="0">
              <a:effectLst/>
              <a:latin typeface="+mj-lt"/>
              <a:ea typeface="Calibri" panose="020F0502020204030204" pitchFamily="34" charset="0"/>
              <a:cs typeface="Times New Roman" panose="02020603050405020304" pitchFamily="18" charset="0"/>
            </a:endParaRPr>
          </a:p>
          <a:p>
            <a:pPr>
              <a:lnSpc>
                <a:spcPct val="107000"/>
              </a:lnSpc>
              <a:spcAft>
                <a:spcPts val="800"/>
              </a:spcAft>
            </a:pPr>
            <a:r>
              <a:rPr lang="es-ES" sz="2000" kern="50" dirty="0">
                <a:effectLst/>
                <a:latin typeface="+mj-lt"/>
                <a:ea typeface="Calibri" panose="020F0502020204030204" pitchFamily="34" charset="0"/>
                <a:cs typeface="Calibri" panose="020F0502020204030204" pitchFamily="34" charset="0"/>
              </a:rPr>
              <a:t>- cepa análoga a A/</a:t>
            </a:r>
            <a:r>
              <a:rPr lang="es-ES" sz="2000" kern="50" dirty="0" err="1">
                <a:effectLst/>
                <a:latin typeface="+mj-lt"/>
                <a:ea typeface="Calibri" panose="020F0502020204030204" pitchFamily="34" charset="0"/>
                <a:cs typeface="Calibri" panose="020F0502020204030204" pitchFamily="34" charset="0"/>
              </a:rPr>
              <a:t>Cambodia</a:t>
            </a:r>
            <a:r>
              <a:rPr lang="es-ES" sz="2000" kern="50" dirty="0">
                <a:effectLst/>
                <a:latin typeface="+mj-lt"/>
                <a:ea typeface="Calibri" panose="020F0502020204030204" pitchFamily="34" charset="0"/>
                <a:cs typeface="Calibri" panose="020F0502020204030204" pitchFamily="34" charset="0"/>
              </a:rPr>
              <a:t>/e0826360/2020 (H3N2)</a:t>
            </a:r>
            <a:endParaRPr lang="en-GB" sz="2000" dirty="0">
              <a:effectLst/>
              <a:latin typeface="+mj-lt"/>
              <a:ea typeface="Calibri" panose="020F0502020204030204" pitchFamily="34" charset="0"/>
              <a:cs typeface="Times New Roman" panose="02020603050405020304" pitchFamily="18" charset="0"/>
            </a:endParaRPr>
          </a:p>
          <a:p>
            <a:pPr>
              <a:lnSpc>
                <a:spcPct val="107000"/>
              </a:lnSpc>
              <a:spcAft>
                <a:spcPts val="800"/>
              </a:spcAft>
            </a:pPr>
            <a:r>
              <a:rPr lang="es-ES" sz="2000" kern="50" dirty="0">
                <a:effectLst/>
                <a:latin typeface="+mj-lt"/>
                <a:ea typeface="Calibri" panose="020F0502020204030204" pitchFamily="34" charset="0"/>
                <a:cs typeface="Calibri" panose="020F0502020204030204" pitchFamily="34" charset="0"/>
              </a:rPr>
              <a:t>- cepa análoga a B/Washington/02/2019 (linaje B/Victoria). </a:t>
            </a:r>
            <a:endParaRPr lang="en-GB" sz="2000" dirty="0">
              <a:effectLst/>
              <a:latin typeface="+mj-lt"/>
              <a:ea typeface="Calibri" panose="020F0502020204030204" pitchFamily="34" charset="0"/>
              <a:cs typeface="Times New Roman" panose="02020603050405020304" pitchFamily="18" charset="0"/>
            </a:endParaRPr>
          </a:p>
          <a:p>
            <a:pPr>
              <a:lnSpc>
                <a:spcPct val="107000"/>
              </a:lnSpc>
              <a:spcAft>
                <a:spcPts val="800"/>
              </a:spcAft>
            </a:pPr>
            <a:r>
              <a:rPr lang="es-ES" sz="2000" kern="50" dirty="0">
                <a:effectLst/>
                <a:latin typeface="+mj-lt"/>
                <a:ea typeface="Calibri" panose="020F0502020204030204" pitchFamily="34" charset="0"/>
                <a:cs typeface="Calibri" panose="020F0502020204030204" pitchFamily="34" charset="0"/>
              </a:rPr>
              <a:t>- cepa análoga a B/</a:t>
            </a:r>
            <a:r>
              <a:rPr lang="es-ES" sz="2000" kern="50" dirty="0" err="1">
                <a:effectLst/>
                <a:latin typeface="+mj-lt"/>
                <a:ea typeface="Calibri" panose="020F0502020204030204" pitchFamily="34" charset="0"/>
                <a:cs typeface="Calibri" panose="020F0502020204030204" pitchFamily="34" charset="0"/>
              </a:rPr>
              <a:t>Phuket</a:t>
            </a:r>
            <a:r>
              <a:rPr lang="es-ES" sz="2000" kern="50" dirty="0">
                <a:effectLst/>
                <a:latin typeface="+mj-lt"/>
                <a:ea typeface="Calibri" panose="020F0502020204030204" pitchFamily="34" charset="0"/>
                <a:cs typeface="Calibri" panose="020F0502020204030204" pitchFamily="34" charset="0"/>
              </a:rPr>
              <a:t>/3073/2013 (linaje B/Yamagata/16/88).</a:t>
            </a:r>
            <a:endParaRPr lang="en-GB" sz="2000" dirty="0">
              <a:effectLst/>
              <a:latin typeface="+mj-lt"/>
              <a:ea typeface="Calibri" panose="020F0502020204030204" pitchFamily="34" charset="0"/>
              <a:cs typeface="Times New Roman" panose="02020603050405020304" pitchFamily="18" charset="0"/>
            </a:endParaRPr>
          </a:p>
          <a:p>
            <a:pPr marL="342900" lvl="0" indent="-342900" algn="just">
              <a:spcBef>
                <a:spcPts val="600"/>
              </a:spcBef>
              <a:spcAft>
                <a:spcPts val="600"/>
              </a:spcAft>
              <a:buFont typeface="Arial" panose="020B0604020202020204" pitchFamily="34" charset="0"/>
              <a:buChar char="•"/>
            </a:pPr>
            <a:endParaRPr lang="es-ES" sz="1800" dirty="0">
              <a:latin typeface="Calibri Light" panose="020F0302020204030204" pitchFamily="34" charset="0"/>
              <a:ea typeface="Times New Roman" panose="02020603050405020304" pitchFamily="18" charset="0"/>
              <a:cs typeface="Calibri Light" panose="020F0302020204030204" pitchFamily="34" charset="0"/>
            </a:endParaRPr>
          </a:p>
        </p:txBody>
      </p:sp>
      <p:pic>
        <p:nvPicPr>
          <p:cNvPr id="5" name="Imagen 4">
            <a:extLst>
              <a:ext uri="{FF2B5EF4-FFF2-40B4-BE49-F238E27FC236}">
                <a16:creationId xmlns:a16="http://schemas.microsoft.com/office/drawing/2014/main" xmlns="" id="{D24A1B1A-3E7B-4E1C-9E3D-473329013DAD}"/>
              </a:ext>
            </a:extLst>
          </p:cNvPr>
          <p:cNvPicPr/>
          <p:nvPr/>
        </p:nvPicPr>
        <p:blipFill rotWithShape="1">
          <a:blip r:embed="rId3"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9452253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2076362" y="349309"/>
            <a:ext cx="5015988" cy="584775"/>
          </a:xfrm>
          <a:prstGeom prst="rect">
            <a:avLst/>
          </a:prstGeom>
          <a:noFill/>
        </p:spPr>
        <p:txBody>
          <a:bodyPr wrap="square" rtlCol="0">
            <a:spAutoFit/>
          </a:bodyPr>
          <a:lstStyle/>
          <a:p>
            <a:r>
              <a:rPr lang="es-ES_tradnl" sz="3200" b="1" dirty="0">
                <a:latin typeface="Calibri Light" panose="020F0302020204030204" pitchFamily="34" charset="0"/>
                <a:cs typeface="Calibri Light" panose="020F0302020204030204" pitchFamily="34" charset="0"/>
              </a:rPr>
              <a:t>Datos técnicos de las vacunas</a:t>
            </a:r>
            <a:endParaRPr lang="es-ES" sz="3200" b="1" dirty="0">
              <a:latin typeface="Calibri Light" panose="020F0302020204030204" pitchFamily="34" charset="0"/>
              <a:cs typeface="Calibri Light" panose="020F0302020204030204" pitchFamily="34" charset="0"/>
            </a:endParaRPr>
          </a:p>
        </p:txBody>
      </p:sp>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467430" y="836640"/>
            <a:ext cx="8245000" cy="432060"/>
          </a:xfrm>
          <a:prstGeom prst="rect">
            <a:avLst/>
          </a:prstGeom>
          <a:noFill/>
        </p:spPr>
        <p:txBody>
          <a:bodyPr wrap="square" rtlCol="0">
            <a:noAutofit/>
          </a:bodyPr>
          <a:lstStyle/>
          <a:p>
            <a:pPr lvl="0" algn="just">
              <a:spcAft>
                <a:spcPts val="600"/>
              </a:spcAft>
            </a:pPr>
            <a:r>
              <a:rPr lang="es-ES" sz="2000" b="1" i="1" dirty="0">
                <a:latin typeface="Calibri Light" panose="020F0302020204030204" pitchFamily="34" charset="0"/>
                <a:ea typeface="Times New Roman" panose="02020603050405020304" pitchFamily="18" charset="0"/>
                <a:cs typeface="Calibri Light" panose="020F0302020204030204" pitchFamily="34" charset="0"/>
              </a:rPr>
              <a:t>Formas de administración de la vacuna según la edad</a:t>
            </a:r>
            <a:endParaRPr lang="es-ES" sz="1800" dirty="0">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Bef>
                <a:spcPts val="600"/>
              </a:spcBef>
              <a:spcAft>
                <a:spcPts val="600"/>
              </a:spcAft>
              <a:buFont typeface="Arial" panose="020B0604020202020204" pitchFamily="34" charset="0"/>
              <a:buChar char="•"/>
            </a:pPr>
            <a:endParaRPr lang="es-ES" sz="1800" dirty="0">
              <a:latin typeface="Calibri Light" panose="020F0302020204030204" pitchFamily="34" charset="0"/>
              <a:ea typeface="Times New Roman" panose="02020603050405020304" pitchFamily="18" charset="0"/>
              <a:cs typeface="Calibri Light" panose="020F0302020204030204" pitchFamily="34" charset="0"/>
            </a:endParaRPr>
          </a:p>
        </p:txBody>
      </p:sp>
      <p:sp>
        <p:nvSpPr>
          <p:cNvPr id="4" name="Rectangle 1">
            <a:extLst>
              <a:ext uri="{FF2B5EF4-FFF2-40B4-BE49-F238E27FC236}">
                <a16:creationId xmlns:a16="http://schemas.microsoft.com/office/drawing/2014/main" xmlns="" id="{71DFA2C4-9C31-4481-88B0-3A8B3D06CA99}"/>
              </a:ext>
            </a:extLst>
          </p:cNvPr>
          <p:cNvSpPr>
            <a:spLocks noChangeArrowheads="1"/>
          </p:cNvSpPr>
          <p:nvPr/>
        </p:nvSpPr>
        <p:spPr bwMode="auto">
          <a:xfrm>
            <a:off x="1414463" y="2857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800" b="0" i="0" u="none" strike="noStrike" cap="none" normalizeH="0" baseline="0">
                <a:ln>
                  <a:noFill/>
                </a:ln>
                <a:solidFill>
                  <a:schemeClr val="tx1"/>
                </a:solidFill>
                <a:effectLst/>
                <a:latin typeface="Arial" panose="020B0604020202020204" pitchFamily="34" charset="0"/>
              </a:rPr>
              <a:t/>
            </a:r>
            <a:br>
              <a:rPr kumimoji="0" lang="es-ES" altLang="es-ES" sz="1800" b="0" i="0" u="none" strike="noStrike" cap="none" normalizeH="0" baseline="0">
                <a:ln>
                  <a:noFill/>
                </a:ln>
                <a:solidFill>
                  <a:schemeClr val="tx1"/>
                </a:solidFill>
                <a:effectLst/>
                <a:latin typeface="Arial" panose="020B0604020202020204" pitchFamily="34" charset="0"/>
              </a:rPr>
            </a:b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8" name="Rectangle 3">
            <a:extLst>
              <a:ext uri="{FF2B5EF4-FFF2-40B4-BE49-F238E27FC236}">
                <a16:creationId xmlns:a16="http://schemas.microsoft.com/office/drawing/2014/main" xmlns="" id="{02A550DE-7BA1-4AE0-8247-83522DEBF0F8}"/>
              </a:ext>
            </a:extLst>
          </p:cNvPr>
          <p:cNvSpPr>
            <a:spLocks noChangeArrowheads="1"/>
          </p:cNvSpPr>
          <p:nvPr/>
        </p:nvSpPr>
        <p:spPr bwMode="auto">
          <a:xfrm>
            <a:off x="899489" y="5566108"/>
            <a:ext cx="7627341"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a:r>
              <a:rPr kumimoji="0" lang="en-CA" altLang="es-ES" sz="1100" dirty="0">
                <a:latin typeface="+mj-lt"/>
              </a:rPr>
              <a:t>*</a:t>
            </a:r>
            <a:r>
              <a:rPr kumimoji="0" lang="en-CA" altLang="es-ES" sz="1100" dirty="0" err="1">
                <a:latin typeface="+mj-lt"/>
              </a:rPr>
              <a:t>Dosis</a:t>
            </a:r>
            <a:r>
              <a:rPr kumimoji="0" lang="en-CA" altLang="es-ES" sz="1100" dirty="0">
                <a:latin typeface="+mj-lt"/>
              </a:rPr>
              <a:t> </a:t>
            </a:r>
            <a:r>
              <a:rPr kumimoji="0" lang="en-CA" altLang="es-ES" sz="1100" dirty="0" err="1">
                <a:latin typeface="+mj-lt"/>
              </a:rPr>
              <a:t>referida</a:t>
            </a:r>
            <a:r>
              <a:rPr kumimoji="0" lang="en-CA" altLang="es-ES" sz="1100" dirty="0">
                <a:latin typeface="+mj-lt"/>
              </a:rPr>
              <a:t> a </a:t>
            </a:r>
            <a:r>
              <a:rPr kumimoji="0" lang="en-CA" altLang="es-ES" sz="1100" dirty="0" err="1">
                <a:latin typeface="+mj-lt"/>
              </a:rPr>
              <a:t>vacunas</a:t>
            </a:r>
            <a:r>
              <a:rPr kumimoji="0" lang="en-CA" altLang="es-ES" sz="1100" dirty="0">
                <a:latin typeface="+mj-lt"/>
              </a:rPr>
              <a:t> que </a:t>
            </a:r>
            <a:r>
              <a:rPr kumimoji="0" lang="en-CA" altLang="es-ES" sz="1100" dirty="0" err="1">
                <a:latin typeface="+mj-lt"/>
              </a:rPr>
              <a:t>contienen</a:t>
            </a:r>
            <a:r>
              <a:rPr kumimoji="0" lang="en-CA" altLang="es-ES" sz="1100" dirty="0">
                <a:latin typeface="+mj-lt"/>
              </a:rPr>
              <a:t> 15 </a:t>
            </a:r>
            <a:r>
              <a:rPr kumimoji="0" lang="en-CA" altLang="es-ES" sz="1100" dirty="0" err="1">
                <a:latin typeface="+mj-lt"/>
              </a:rPr>
              <a:t>microgramos</a:t>
            </a:r>
            <a:r>
              <a:rPr kumimoji="0" lang="en-CA" altLang="es-ES" sz="1100" dirty="0">
                <a:latin typeface="+mj-lt"/>
              </a:rPr>
              <a:t> de </a:t>
            </a:r>
            <a:r>
              <a:rPr kumimoji="0" lang="en-CA" altLang="es-ES" sz="1100" dirty="0" err="1">
                <a:latin typeface="+mj-lt"/>
              </a:rPr>
              <a:t>cada</a:t>
            </a:r>
            <a:r>
              <a:rPr kumimoji="0" lang="en-CA" altLang="es-ES" sz="1100" dirty="0">
                <a:latin typeface="+mj-lt"/>
              </a:rPr>
              <a:t> </a:t>
            </a:r>
            <a:r>
              <a:rPr kumimoji="0" lang="en-CA" altLang="es-ES" sz="1100" dirty="0" err="1">
                <a:latin typeface="+mj-lt"/>
              </a:rPr>
              <a:t>componente</a:t>
            </a:r>
            <a:r>
              <a:rPr kumimoji="0" lang="en-CA" altLang="es-ES" sz="1100" dirty="0">
                <a:latin typeface="+mj-lt"/>
              </a:rPr>
              <a:t> </a:t>
            </a:r>
            <a:r>
              <a:rPr kumimoji="0" lang="en-CA" altLang="es-ES" sz="1100" dirty="0" err="1">
                <a:latin typeface="+mj-lt"/>
              </a:rPr>
              <a:t>antigénico</a:t>
            </a:r>
            <a:endParaRPr kumimoji="0" lang="en-CA" altLang="es-ES" sz="1100" dirty="0">
              <a:latin typeface="+mj-lt"/>
            </a:endParaRPr>
          </a:p>
          <a:p>
            <a:pPr lvl="0" algn="just"/>
            <a:r>
              <a:rPr kumimoji="0" lang="en-CA" altLang="es-ES" sz="1100" b="0" i="0" u="none" strike="noStrike" cap="none" normalizeH="0" baseline="0" dirty="0">
                <a:ln>
                  <a:noFill/>
                </a:ln>
                <a:solidFill>
                  <a:schemeClr val="tx1"/>
                </a:solidFill>
                <a:effectLst/>
                <a:latin typeface="+mj-lt"/>
              </a:rPr>
              <a:t>**</a:t>
            </a:r>
            <a:r>
              <a:rPr kumimoji="0" lang="es-ES" altLang="es-ES" sz="1100" dirty="0">
                <a:latin typeface="+mj-lt"/>
              </a:rPr>
              <a:t>Los de 6 meses a 8 años precisan una única dosis de vacuna si han recibido previamente al menos dos dosis de vacuna tri o cuadrivalente en temporadas anteriores</a:t>
            </a:r>
            <a:endParaRPr kumimoji="0" lang="en-CA" altLang="es-ES" sz="1100" b="0" i="0" u="none" strike="noStrike" cap="none" normalizeH="0" baseline="0" dirty="0">
              <a:ln>
                <a:noFill/>
              </a:ln>
              <a:solidFill>
                <a:schemeClr val="tx1"/>
              </a:solidFill>
              <a:effectLst/>
              <a:latin typeface="+mj-lt"/>
            </a:endParaRPr>
          </a:p>
        </p:txBody>
      </p:sp>
      <p:graphicFrame>
        <p:nvGraphicFramePr>
          <p:cNvPr id="10" name="Tabla 10">
            <a:extLst>
              <a:ext uri="{FF2B5EF4-FFF2-40B4-BE49-F238E27FC236}">
                <a16:creationId xmlns:a16="http://schemas.microsoft.com/office/drawing/2014/main" xmlns="" id="{903ECA2B-5DD7-479F-977F-C57CFEEB3BF2}"/>
              </a:ext>
            </a:extLst>
          </p:cNvPr>
          <p:cNvGraphicFramePr>
            <a:graphicFrameLocks noGrp="1"/>
          </p:cNvGraphicFramePr>
          <p:nvPr>
            <p:extLst>
              <p:ext uri="{D42A27DB-BD31-4B8C-83A1-F6EECF244321}">
                <p14:modId xmlns:p14="http://schemas.microsoft.com/office/powerpoint/2010/main" val="1878964377"/>
              </p:ext>
            </p:extLst>
          </p:nvPr>
        </p:nvGraphicFramePr>
        <p:xfrm>
          <a:off x="613162" y="1223696"/>
          <a:ext cx="7884950" cy="4321440"/>
        </p:xfrm>
        <a:graphic>
          <a:graphicData uri="http://schemas.openxmlformats.org/drawingml/2006/table">
            <a:tbl>
              <a:tblPr firstRow="1" bandRow="1">
                <a:tableStyleId>{16D9F66E-5EB9-4882-86FB-DCBF35E3C3E4}</a:tableStyleId>
              </a:tblPr>
              <a:tblGrid>
                <a:gridCol w="1586231">
                  <a:extLst>
                    <a:ext uri="{9D8B030D-6E8A-4147-A177-3AD203B41FA5}">
                      <a16:colId xmlns:a16="http://schemas.microsoft.com/office/drawing/2014/main" xmlns="" val="922990107"/>
                    </a:ext>
                  </a:extLst>
                </a:gridCol>
                <a:gridCol w="2199868">
                  <a:extLst>
                    <a:ext uri="{9D8B030D-6E8A-4147-A177-3AD203B41FA5}">
                      <a16:colId xmlns:a16="http://schemas.microsoft.com/office/drawing/2014/main" xmlns="" val="539031656"/>
                    </a:ext>
                  </a:extLst>
                </a:gridCol>
                <a:gridCol w="1728240">
                  <a:extLst>
                    <a:ext uri="{9D8B030D-6E8A-4147-A177-3AD203B41FA5}">
                      <a16:colId xmlns:a16="http://schemas.microsoft.com/office/drawing/2014/main" xmlns="" val="33987643"/>
                    </a:ext>
                  </a:extLst>
                </a:gridCol>
                <a:gridCol w="902918">
                  <a:extLst>
                    <a:ext uri="{9D8B030D-6E8A-4147-A177-3AD203B41FA5}">
                      <a16:colId xmlns:a16="http://schemas.microsoft.com/office/drawing/2014/main" xmlns="" val="1797354720"/>
                    </a:ext>
                  </a:extLst>
                </a:gridCol>
                <a:gridCol w="793115">
                  <a:extLst>
                    <a:ext uri="{9D8B030D-6E8A-4147-A177-3AD203B41FA5}">
                      <a16:colId xmlns:a16="http://schemas.microsoft.com/office/drawing/2014/main" xmlns="" val="1070698807"/>
                    </a:ext>
                  </a:extLst>
                </a:gridCol>
                <a:gridCol w="674578">
                  <a:extLst>
                    <a:ext uri="{9D8B030D-6E8A-4147-A177-3AD203B41FA5}">
                      <a16:colId xmlns:a16="http://schemas.microsoft.com/office/drawing/2014/main" xmlns="" val="935589500"/>
                    </a:ext>
                  </a:extLst>
                </a:gridCol>
              </a:tblGrid>
              <a:tr h="4076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1200" baseline="0" dirty="0">
                          <a:solidFill>
                            <a:schemeClr val="tx1"/>
                          </a:solidFill>
                          <a:effectLst/>
                        </a:rPr>
                        <a:t>GRUPO EDAD</a:t>
                      </a:r>
                      <a:endParaRPr lang="es-ES" sz="1200" dirty="0">
                        <a:latin typeface="Calibri Light" panose="020F0302020204030204" pitchFamily="34" charset="0"/>
                        <a:cs typeface="Calibri Light" panose="020F0302020204030204" pitchFamily="34" charset="0"/>
                      </a:endParaRPr>
                    </a:p>
                  </a:txBody>
                  <a:tcPr marT="216000" marB="144000" anchor="ctr"/>
                </a:tc>
                <a:tc>
                  <a:txBody>
                    <a:bodyPr/>
                    <a:lstStyle/>
                    <a:p>
                      <a:pPr algn="ctr"/>
                      <a:r>
                        <a:rPr lang="es-ES" sz="1200" dirty="0"/>
                        <a:t>VACUNA</a:t>
                      </a:r>
                      <a:endParaRPr lang="es-ES" sz="1200" dirty="0">
                        <a:latin typeface="Calibri Light" panose="020F0302020204030204" pitchFamily="34" charset="0"/>
                        <a:cs typeface="Calibri Light" panose="020F0302020204030204" pitchFamily="34" charset="0"/>
                      </a:endParaRPr>
                    </a:p>
                  </a:txBody>
                  <a:tcPr marT="216000" marB="144000" anchor="ctr"/>
                </a:tc>
                <a:tc>
                  <a:txBody>
                    <a:bodyPr/>
                    <a:lstStyle/>
                    <a:p>
                      <a:pPr algn="ctr"/>
                      <a:r>
                        <a:rPr lang="es-ES" sz="1200" dirty="0"/>
                        <a:t>PRODUCTO</a:t>
                      </a:r>
                      <a:endParaRPr lang="es-ES" sz="1200" dirty="0">
                        <a:latin typeface="Calibri Light" panose="020F0302020204030204" pitchFamily="34" charset="0"/>
                        <a:cs typeface="Calibri Light" panose="020F0302020204030204" pitchFamily="34" charset="0"/>
                      </a:endParaRPr>
                    </a:p>
                  </a:txBody>
                  <a:tcPr marT="216000" marB="144000" anchor="ctr"/>
                </a:tc>
                <a:tc>
                  <a:txBody>
                    <a:bodyPr/>
                    <a:lstStyle/>
                    <a:p>
                      <a:pPr algn="ctr"/>
                      <a:r>
                        <a:rPr lang="es-ES" sz="1200" dirty="0"/>
                        <a:t>DOSIS*</a:t>
                      </a:r>
                      <a:endParaRPr lang="es-ES" sz="1200" dirty="0">
                        <a:latin typeface="Calibri Light" panose="020F0302020204030204" pitchFamily="34" charset="0"/>
                        <a:cs typeface="Calibri Light" panose="020F0302020204030204" pitchFamily="34" charset="0"/>
                      </a:endParaRPr>
                    </a:p>
                  </a:txBody>
                  <a:tcPr marT="216000" marB="144000" anchor="ctr"/>
                </a:tc>
                <a:tc>
                  <a:txBody>
                    <a:bodyPr/>
                    <a:lstStyle/>
                    <a:p>
                      <a:pPr algn="ctr"/>
                      <a:r>
                        <a:rPr lang="es-ES" sz="1200" dirty="0" err="1"/>
                        <a:t>Nº</a:t>
                      </a:r>
                      <a:r>
                        <a:rPr lang="es-ES" sz="1200" dirty="0"/>
                        <a:t> DOSIS</a:t>
                      </a:r>
                      <a:endParaRPr lang="es-ES" sz="1200" dirty="0">
                        <a:latin typeface="Calibri Light" panose="020F0302020204030204" pitchFamily="34" charset="0"/>
                        <a:cs typeface="Calibri Light" panose="020F0302020204030204" pitchFamily="34" charset="0"/>
                      </a:endParaRPr>
                    </a:p>
                  </a:txBody>
                  <a:tcPr marT="216000" marB="144000" anchor="ctr"/>
                </a:tc>
                <a:tc>
                  <a:txBody>
                    <a:bodyPr/>
                    <a:lstStyle/>
                    <a:p>
                      <a:pPr algn="ctr"/>
                      <a:r>
                        <a:rPr lang="es-ES" sz="1200" dirty="0"/>
                        <a:t>VÍA</a:t>
                      </a:r>
                      <a:endParaRPr lang="es-ES" sz="1200" dirty="0">
                        <a:latin typeface="Calibri Light" panose="020F0302020204030204" pitchFamily="34" charset="0"/>
                        <a:cs typeface="Calibri Light" panose="020F0302020204030204" pitchFamily="34" charset="0"/>
                      </a:endParaRPr>
                    </a:p>
                  </a:txBody>
                  <a:tcPr marT="216000" marB="144000" anchor="ctr"/>
                </a:tc>
                <a:extLst>
                  <a:ext uri="{0D108BD9-81ED-4DB2-BD59-A6C34878D82A}">
                    <a16:rowId xmlns:a16="http://schemas.microsoft.com/office/drawing/2014/main" xmlns="" val="2517754473"/>
                  </a:ext>
                </a:extLst>
              </a:tr>
              <a:tr h="7045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1200" dirty="0" smtClean="0">
                          <a:effectLst/>
                        </a:rPr>
                        <a:t>6-23</a:t>
                      </a:r>
                      <a:r>
                        <a:rPr lang="es-ES_tradnl" sz="1200" baseline="0" dirty="0" smtClean="0">
                          <a:effectLst/>
                        </a:rPr>
                        <a:t> meses</a:t>
                      </a:r>
                      <a:endParaRPr lang="es-ES" sz="1200" dirty="0">
                        <a:latin typeface="Calibri Light" panose="020F0302020204030204" pitchFamily="34" charset="0"/>
                        <a:cs typeface="Calibri Light" panose="020F0302020204030204" pitchFamily="34" charset="0"/>
                      </a:endParaRPr>
                    </a:p>
                  </a:txBody>
                  <a:tcPr marT="216000" marB="144000" anchor="ctr"/>
                </a:tc>
                <a:tc>
                  <a:txBody>
                    <a:bodyPr/>
                    <a:lstStyle/>
                    <a:p>
                      <a:pPr algn="ctr"/>
                      <a:r>
                        <a:rPr lang="es-ES_tradnl" sz="1200" kern="1200" dirty="0">
                          <a:solidFill>
                            <a:schemeClr val="dk1"/>
                          </a:solidFill>
                          <a:effectLst/>
                        </a:rPr>
                        <a:t>Vacuna tetravalente producida en huevo</a:t>
                      </a:r>
                      <a:endParaRPr lang="es-ES" sz="1200" dirty="0">
                        <a:latin typeface="Calibri Light" panose="020F0302020204030204" pitchFamily="34" charset="0"/>
                        <a:cs typeface="Calibri Light" panose="020F0302020204030204" pitchFamily="34" charset="0"/>
                      </a:endParaRPr>
                    </a:p>
                  </a:txBody>
                  <a:tcPr marT="216000" marB="144000" anchor="ctr"/>
                </a:tc>
                <a:tc>
                  <a:txBody>
                    <a:bodyPr/>
                    <a:lstStyle/>
                    <a:p>
                      <a:pPr marL="0" algn="ctr" defTabSz="914400" rtl="0" eaLnBrk="1" latinLnBrk="0" hangingPunct="1"/>
                      <a:endParaRPr lang="es-ES_tradnl" sz="1200" kern="1200" dirty="0" smtClean="0">
                        <a:solidFill>
                          <a:schemeClr val="dk1"/>
                        </a:solidFill>
                        <a:effectLst/>
                      </a:endParaRPr>
                    </a:p>
                    <a:p>
                      <a:pPr marL="0" algn="ctr" defTabSz="914400" rtl="0" eaLnBrk="1" latinLnBrk="0" hangingPunct="1"/>
                      <a:r>
                        <a:rPr lang="es-ES_tradnl" sz="1200" kern="1200" dirty="0" err="1" smtClean="0">
                          <a:solidFill>
                            <a:schemeClr val="dk1"/>
                          </a:solidFill>
                          <a:effectLst/>
                        </a:rPr>
                        <a:t>Influvac</a:t>
                      </a:r>
                      <a:r>
                        <a:rPr lang="es-ES_tradnl" sz="1200" kern="1200" dirty="0" smtClean="0">
                          <a:solidFill>
                            <a:schemeClr val="dk1"/>
                          </a:solidFill>
                          <a:effectLst/>
                        </a:rPr>
                        <a:t> </a:t>
                      </a:r>
                      <a:r>
                        <a:rPr lang="es-ES_tradnl" sz="1200" kern="1200" dirty="0">
                          <a:solidFill>
                            <a:schemeClr val="dk1"/>
                          </a:solidFill>
                          <a:effectLst/>
                        </a:rPr>
                        <a:t>Tetra®</a:t>
                      </a:r>
                      <a:endParaRPr lang="es-ES" sz="1200" kern="1200" dirty="0">
                        <a:solidFill>
                          <a:schemeClr val="dk1"/>
                        </a:solidFill>
                        <a:effectLst/>
                        <a:latin typeface="+mn-lt"/>
                        <a:ea typeface="+mn-ea"/>
                        <a:cs typeface="+mn-cs"/>
                      </a:endParaRPr>
                    </a:p>
                  </a:txBody>
                  <a:tcPr marT="216000" marB="144000" anchor="ctr"/>
                </a:tc>
                <a:tc>
                  <a:txBody>
                    <a:bodyPr/>
                    <a:lstStyle/>
                    <a:p>
                      <a:pPr algn="ctr"/>
                      <a:r>
                        <a:rPr lang="es-ES" sz="1200" kern="1200" dirty="0">
                          <a:solidFill>
                            <a:schemeClr val="dk1"/>
                          </a:solidFill>
                          <a:effectLst/>
                        </a:rPr>
                        <a:t>0,50 </a:t>
                      </a:r>
                      <a:r>
                        <a:rPr lang="es-ES" sz="1200" kern="1200" dirty="0" err="1">
                          <a:solidFill>
                            <a:schemeClr val="dk1"/>
                          </a:solidFill>
                          <a:effectLst/>
                        </a:rPr>
                        <a:t>ml.</a:t>
                      </a:r>
                      <a:endParaRPr lang="es-ES" sz="1200" kern="1200" dirty="0">
                        <a:solidFill>
                          <a:schemeClr val="dk1"/>
                        </a:solidFill>
                        <a:effectLst/>
                        <a:latin typeface="+mn-lt"/>
                        <a:ea typeface="+mn-ea"/>
                        <a:cs typeface="+mn-cs"/>
                      </a:endParaRPr>
                    </a:p>
                  </a:txBody>
                  <a:tcPr marT="216000" marB="144000" anchor="ctr"/>
                </a:tc>
                <a:tc>
                  <a:txBody>
                    <a:bodyPr/>
                    <a:lstStyle/>
                    <a:p>
                      <a:pPr algn="ctr"/>
                      <a:r>
                        <a:rPr lang="es-ES" sz="1200" dirty="0"/>
                        <a:t>1 </a:t>
                      </a:r>
                      <a:r>
                        <a:rPr lang="es-ES" sz="1200" dirty="0" err="1"/>
                        <a:t>ó</a:t>
                      </a:r>
                      <a:r>
                        <a:rPr lang="es-ES" sz="1200" dirty="0"/>
                        <a:t> 2**</a:t>
                      </a:r>
                      <a:endParaRPr lang="es-ES" sz="1200" dirty="0">
                        <a:latin typeface="Calibri Light" panose="020F0302020204030204" pitchFamily="34" charset="0"/>
                        <a:cs typeface="Calibri Light" panose="020F0302020204030204" pitchFamily="34" charset="0"/>
                      </a:endParaRPr>
                    </a:p>
                  </a:txBody>
                  <a:tcPr marT="216000" marB="144000" anchor="ctr"/>
                </a:tc>
                <a:tc>
                  <a:txBody>
                    <a:bodyPr/>
                    <a:lstStyle/>
                    <a:p>
                      <a:pPr algn="ctr"/>
                      <a:r>
                        <a:rPr lang="es-ES" sz="1200" dirty="0"/>
                        <a:t>I.M.</a:t>
                      </a:r>
                      <a:endParaRPr lang="es-ES" sz="1200" dirty="0">
                        <a:latin typeface="Calibri Light" panose="020F0302020204030204" pitchFamily="34" charset="0"/>
                        <a:cs typeface="Calibri Light" panose="020F0302020204030204" pitchFamily="34" charset="0"/>
                      </a:endParaRPr>
                    </a:p>
                  </a:txBody>
                  <a:tcPr marT="216000" marB="144000" anchor="ctr"/>
                </a:tc>
                <a:extLst>
                  <a:ext uri="{0D108BD9-81ED-4DB2-BD59-A6C34878D82A}">
                    <a16:rowId xmlns:a16="http://schemas.microsoft.com/office/drawing/2014/main" xmlns="" val="349797970"/>
                  </a:ext>
                </a:extLst>
              </a:tr>
              <a:tr h="7248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1200" dirty="0" smtClean="0">
                          <a:effectLst/>
                          <a:latin typeface="+mj-lt"/>
                          <a:ea typeface="Times New Roman" panose="02020603050405020304" pitchFamily="18" charset="0"/>
                        </a:rPr>
                        <a:t>2-9 </a:t>
                      </a:r>
                      <a:r>
                        <a:rPr lang="es-ES_tradnl" sz="1200" dirty="0">
                          <a:effectLst/>
                          <a:latin typeface="+mj-lt"/>
                          <a:ea typeface="Times New Roman" panose="02020603050405020304" pitchFamily="18" charset="0"/>
                        </a:rPr>
                        <a:t>años</a:t>
                      </a:r>
                      <a:endParaRPr lang="es-ES" sz="1200" dirty="0">
                        <a:effectLst/>
                        <a:latin typeface="+mj-lt"/>
                        <a:ea typeface="Times New Roman" panose="02020603050405020304" pitchFamily="18" charset="0"/>
                      </a:endParaRPr>
                    </a:p>
                  </a:txBody>
                  <a:tcPr marT="216000" marB="144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1200" dirty="0">
                          <a:effectLst/>
                        </a:rPr>
                        <a:t>Vacuna tetravalente de cultivo celular</a:t>
                      </a:r>
                      <a:endParaRPr lang="es-ES" sz="1200" dirty="0">
                        <a:effectLst/>
                        <a:latin typeface="Times New Roman" panose="02020603050405020304" pitchFamily="18" charset="0"/>
                        <a:ea typeface="Times New Roman" panose="02020603050405020304" pitchFamily="18" charset="0"/>
                      </a:endParaRPr>
                    </a:p>
                  </a:txBody>
                  <a:tcPr marT="216000" marB="144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1200" kern="1200" dirty="0" err="1">
                          <a:solidFill>
                            <a:schemeClr val="dk1"/>
                          </a:solidFill>
                          <a:effectLst/>
                        </a:rPr>
                        <a:t>Flucelvax</a:t>
                      </a:r>
                      <a:r>
                        <a:rPr lang="es-ES_tradnl" sz="1200" kern="1200" dirty="0">
                          <a:solidFill>
                            <a:schemeClr val="dk1"/>
                          </a:solidFill>
                          <a:effectLst/>
                        </a:rPr>
                        <a:t> Tetra®</a:t>
                      </a:r>
                      <a:endParaRPr lang="es-ES" sz="1200" kern="1200" dirty="0">
                        <a:solidFill>
                          <a:schemeClr val="dk1"/>
                        </a:solidFill>
                        <a:effectLst/>
                      </a:endParaRPr>
                    </a:p>
                  </a:txBody>
                  <a:tcPr marT="216000" marB="144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1200" kern="1200" dirty="0">
                          <a:solidFill>
                            <a:schemeClr val="dk1"/>
                          </a:solidFill>
                          <a:effectLst/>
                        </a:rPr>
                        <a:t>0,50 ml.</a:t>
                      </a:r>
                    </a:p>
                  </a:txBody>
                  <a:tcPr marT="216000" marB="144000" anchor="ctr"/>
                </a:tc>
                <a:tc>
                  <a:txBody>
                    <a:bodyPr/>
                    <a:lstStyle/>
                    <a:p>
                      <a:pPr algn="ctr"/>
                      <a:r>
                        <a:rPr lang="es-ES" sz="1200" dirty="0"/>
                        <a:t>1 </a:t>
                      </a:r>
                      <a:r>
                        <a:rPr lang="es-ES" sz="1200" dirty="0" err="1"/>
                        <a:t>ó</a:t>
                      </a:r>
                      <a:r>
                        <a:rPr lang="es-ES" sz="1200" dirty="0"/>
                        <a:t> 2**</a:t>
                      </a:r>
                      <a:endParaRPr lang="es-ES" sz="1200" dirty="0">
                        <a:latin typeface="Calibri Light" panose="020F0302020204030204" pitchFamily="34" charset="0"/>
                        <a:cs typeface="Calibri Light" panose="020F0302020204030204" pitchFamily="34" charset="0"/>
                      </a:endParaRPr>
                    </a:p>
                  </a:txBody>
                  <a:tcPr marT="216000" marB="144000" anchor="ctr"/>
                </a:tc>
                <a:tc>
                  <a:txBody>
                    <a:bodyPr/>
                    <a:lstStyle/>
                    <a:p>
                      <a:pPr algn="ctr"/>
                      <a:r>
                        <a:rPr lang="es-ES" sz="1200" dirty="0"/>
                        <a:t>I.M.</a:t>
                      </a:r>
                      <a:endParaRPr lang="es-ES" sz="1200" dirty="0">
                        <a:latin typeface="Calibri Light" panose="020F0302020204030204" pitchFamily="34" charset="0"/>
                        <a:cs typeface="Calibri Light" panose="020F0302020204030204" pitchFamily="34" charset="0"/>
                      </a:endParaRPr>
                    </a:p>
                  </a:txBody>
                  <a:tcPr marT="216000" marB="144000" anchor="ctr"/>
                </a:tc>
              </a:tr>
              <a:tr h="7248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1200" dirty="0" smtClean="0">
                          <a:effectLst/>
                          <a:latin typeface="+mj-lt"/>
                          <a:ea typeface="Times New Roman" panose="02020603050405020304" pitchFamily="18" charset="0"/>
                        </a:rPr>
                        <a:t>&gt;9 </a:t>
                      </a:r>
                      <a:r>
                        <a:rPr lang="es-ES_tradnl" sz="1200" dirty="0">
                          <a:effectLst/>
                          <a:latin typeface="+mj-lt"/>
                          <a:ea typeface="Times New Roman" panose="02020603050405020304" pitchFamily="18" charset="0"/>
                        </a:rPr>
                        <a:t>años</a:t>
                      </a:r>
                      <a:endParaRPr lang="es-ES" sz="1200" dirty="0">
                        <a:effectLst/>
                        <a:latin typeface="+mj-lt"/>
                        <a:ea typeface="Times New Roman" panose="02020603050405020304" pitchFamily="18" charset="0"/>
                      </a:endParaRPr>
                    </a:p>
                  </a:txBody>
                  <a:tcPr marT="216000" marB="144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1200" dirty="0">
                          <a:effectLst/>
                        </a:rPr>
                        <a:t>Vacuna tetravalente de cultivo celular</a:t>
                      </a:r>
                      <a:endParaRPr lang="es-ES" sz="1200" dirty="0">
                        <a:effectLst/>
                        <a:latin typeface="Times New Roman" panose="02020603050405020304" pitchFamily="18" charset="0"/>
                        <a:ea typeface="Times New Roman" panose="02020603050405020304" pitchFamily="18" charset="0"/>
                      </a:endParaRPr>
                    </a:p>
                  </a:txBody>
                  <a:tcPr marT="216000" marB="144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1200" kern="1200" dirty="0" err="1">
                          <a:solidFill>
                            <a:schemeClr val="dk1"/>
                          </a:solidFill>
                          <a:effectLst/>
                        </a:rPr>
                        <a:t>Flucelvax</a:t>
                      </a:r>
                      <a:r>
                        <a:rPr lang="es-ES_tradnl" sz="1200" kern="1200" dirty="0">
                          <a:solidFill>
                            <a:schemeClr val="dk1"/>
                          </a:solidFill>
                          <a:effectLst/>
                        </a:rPr>
                        <a:t> Tetra®</a:t>
                      </a:r>
                      <a:endParaRPr lang="es-ES" sz="1200" kern="1200" dirty="0">
                        <a:solidFill>
                          <a:schemeClr val="dk1"/>
                        </a:solidFill>
                        <a:effectLst/>
                      </a:endParaRPr>
                    </a:p>
                    <a:p>
                      <a:pPr marL="0" algn="ctr" defTabSz="914400" rtl="0" eaLnBrk="1" latinLnBrk="0" hangingPunct="1"/>
                      <a:endParaRPr lang="es-ES" sz="1200" kern="1200" dirty="0">
                        <a:solidFill>
                          <a:schemeClr val="dk1"/>
                        </a:solidFill>
                        <a:latin typeface="Calibri Light" panose="020F0302020204030204" pitchFamily="34" charset="0"/>
                        <a:ea typeface="+mn-ea"/>
                        <a:cs typeface="Calibri Light" panose="020F0302020204030204" pitchFamily="34" charset="0"/>
                      </a:endParaRPr>
                    </a:p>
                  </a:txBody>
                  <a:tcPr marT="216000" marB="144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1200" kern="1200" dirty="0">
                          <a:solidFill>
                            <a:schemeClr val="dk1"/>
                          </a:solidFill>
                          <a:effectLst/>
                        </a:rPr>
                        <a:t>0,50 ml.</a:t>
                      </a:r>
                    </a:p>
                    <a:p>
                      <a:pPr marL="0" algn="ctr" defTabSz="914400" rtl="0" eaLnBrk="1" latinLnBrk="0" hangingPunct="1"/>
                      <a:endParaRPr lang="es-ES" sz="1200" kern="1200" dirty="0">
                        <a:solidFill>
                          <a:schemeClr val="dk1"/>
                        </a:solidFill>
                        <a:latin typeface="Calibri Light" panose="020F0302020204030204" pitchFamily="34" charset="0"/>
                        <a:ea typeface="+mn-ea"/>
                        <a:cs typeface="Calibri Light" panose="020F0302020204030204" pitchFamily="34" charset="0"/>
                      </a:endParaRPr>
                    </a:p>
                  </a:txBody>
                  <a:tcPr marT="216000" marB="144000" anchor="ctr"/>
                </a:tc>
                <a:tc>
                  <a:txBody>
                    <a:bodyPr/>
                    <a:lstStyle/>
                    <a:p>
                      <a:pPr algn="ctr"/>
                      <a:r>
                        <a:rPr lang="es-ES" sz="1200" dirty="0"/>
                        <a:t>1</a:t>
                      </a:r>
                      <a:endParaRPr lang="es-ES" sz="1200" dirty="0">
                        <a:latin typeface="Calibri Light" panose="020F0302020204030204" pitchFamily="34" charset="0"/>
                        <a:cs typeface="Calibri Light" panose="020F0302020204030204" pitchFamily="34" charset="0"/>
                      </a:endParaRPr>
                    </a:p>
                  </a:txBody>
                  <a:tcPr marT="108000" marB="144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1200" dirty="0"/>
                        <a:t>I.M.</a:t>
                      </a:r>
                    </a:p>
                    <a:p>
                      <a:pPr algn="ctr"/>
                      <a:endParaRPr lang="es-ES" sz="1200" dirty="0">
                        <a:latin typeface="Calibri Light" panose="020F0302020204030204" pitchFamily="34" charset="0"/>
                        <a:cs typeface="Calibri Light" panose="020F0302020204030204" pitchFamily="34" charset="0"/>
                      </a:endParaRPr>
                    </a:p>
                  </a:txBody>
                  <a:tcPr marT="216000" marB="144000" anchor="ctr"/>
                </a:tc>
                <a:extLst>
                  <a:ext uri="{0D108BD9-81ED-4DB2-BD59-A6C34878D82A}">
                    <a16:rowId xmlns:a16="http://schemas.microsoft.com/office/drawing/2014/main" xmlns="" val="551146983"/>
                  </a:ext>
                </a:extLst>
              </a:tr>
              <a:tr h="7045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1200" dirty="0">
                          <a:effectLst/>
                        </a:rPr>
                        <a:t>≥ 65 años </a:t>
                      </a:r>
                      <a:endParaRPr lang="es-ES" sz="1200" dirty="0">
                        <a:effectLst/>
                        <a:latin typeface="Times New Roman" panose="02020603050405020304" pitchFamily="18" charset="0"/>
                        <a:ea typeface="Times New Roman" panose="02020603050405020304" pitchFamily="18" charset="0"/>
                      </a:endParaRPr>
                    </a:p>
                  </a:txBody>
                  <a:tcPr marT="216000" marB="144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1200" dirty="0">
                          <a:effectLst/>
                        </a:rPr>
                        <a:t>Vacuna </a:t>
                      </a:r>
                      <a:r>
                        <a:rPr lang="es-ES" sz="1200" dirty="0">
                          <a:effectLst/>
                        </a:rPr>
                        <a:t>trivalente </a:t>
                      </a:r>
                      <a:r>
                        <a:rPr lang="es-ES" sz="1200" dirty="0" err="1">
                          <a:effectLst/>
                        </a:rPr>
                        <a:t>adyuvada</a:t>
                      </a:r>
                      <a:endParaRPr lang="es-ES" sz="1200" dirty="0">
                        <a:effectLst/>
                      </a:endParaRPr>
                    </a:p>
                    <a:p>
                      <a:pPr algn="ctr"/>
                      <a:endParaRPr lang="es-ES" sz="1200" dirty="0">
                        <a:latin typeface="Calibri Light" panose="020F0302020204030204" pitchFamily="34" charset="0"/>
                        <a:cs typeface="Calibri Light" panose="020F0302020204030204" pitchFamily="34" charset="0"/>
                      </a:endParaRPr>
                    </a:p>
                  </a:txBody>
                  <a:tcPr marT="216000" marB="144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effectLst/>
                        </a:rPr>
                        <a:t>Chiromas</a:t>
                      </a:r>
                      <a:r>
                        <a:rPr lang="es-ES_tradnl" sz="1200" dirty="0">
                          <a:effectLst/>
                        </a:rPr>
                        <a:t>®</a:t>
                      </a:r>
                      <a:endParaRPr lang="es-ES" sz="1200" dirty="0">
                        <a:effectLst/>
                      </a:endParaRPr>
                    </a:p>
                    <a:p>
                      <a:pPr algn="ctr"/>
                      <a:endParaRPr lang="es-ES" sz="1200" dirty="0">
                        <a:latin typeface="Calibri Light" panose="020F0302020204030204" pitchFamily="34" charset="0"/>
                        <a:cs typeface="Calibri Light" panose="020F0302020204030204" pitchFamily="34" charset="0"/>
                      </a:endParaRPr>
                    </a:p>
                  </a:txBody>
                  <a:tcPr marT="216000" marB="144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1200" kern="1200" dirty="0">
                          <a:solidFill>
                            <a:schemeClr val="dk1"/>
                          </a:solidFill>
                          <a:effectLst/>
                        </a:rPr>
                        <a:t>0,50 ml.</a:t>
                      </a:r>
                    </a:p>
                    <a:p>
                      <a:pPr algn="ctr"/>
                      <a:endParaRPr lang="es-ES" sz="1200" dirty="0">
                        <a:latin typeface="Calibri Light" panose="020F0302020204030204" pitchFamily="34" charset="0"/>
                        <a:cs typeface="Calibri Light" panose="020F0302020204030204" pitchFamily="34" charset="0"/>
                      </a:endParaRPr>
                    </a:p>
                  </a:txBody>
                  <a:tcPr marT="216000" marB="144000" anchor="ctr"/>
                </a:tc>
                <a:tc>
                  <a:txBody>
                    <a:bodyPr/>
                    <a:lstStyle/>
                    <a:p>
                      <a:pPr algn="ctr"/>
                      <a:r>
                        <a:rPr lang="es-ES" sz="1200" dirty="0"/>
                        <a:t>1</a:t>
                      </a:r>
                      <a:endParaRPr lang="es-ES" sz="1200" dirty="0">
                        <a:latin typeface="Calibri Light" panose="020F0302020204030204" pitchFamily="34" charset="0"/>
                        <a:cs typeface="Calibri Light" panose="020F0302020204030204" pitchFamily="34" charset="0"/>
                      </a:endParaRPr>
                    </a:p>
                  </a:txBody>
                  <a:tcPr marT="108000" marB="144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1200" dirty="0"/>
                        <a:t>I.M.</a:t>
                      </a:r>
                    </a:p>
                    <a:p>
                      <a:pPr algn="ctr"/>
                      <a:endParaRPr lang="es-ES" sz="1200" dirty="0">
                        <a:latin typeface="Calibri Light" panose="020F0302020204030204" pitchFamily="34" charset="0"/>
                        <a:cs typeface="Calibri Light" panose="020F0302020204030204" pitchFamily="34" charset="0"/>
                      </a:endParaRPr>
                    </a:p>
                  </a:txBody>
                  <a:tcPr marT="216000" marB="144000" anchor="ctr"/>
                </a:tc>
                <a:extLst>
                  <a:ext uri="{0D108BD9-81ED-4DB2-BD59-A6C34878D82A}">
                    <a16:rowId xmlns:a16="http://schemas.microsoft.com/office/drawing/2014/main" xmlns="" val="4288397924"/>
                  </a:ext>
                </a:extLst>
              </a:tr>
              <a:tr h="75690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1200" dirty="0">
                          <a:effectLst/>
                        </a:rPr>
                        <a:t>≥ 65 años en instituciones </a:t>
                      </a:r>
                      <a:r>
                        <a:rPr lang="es-ES_tradnl" sz="1200" dirty="0" err="1" smtClean="0">
                          <a:effectLst/>
                        </a:rPr>
                        <a:t>sociosanitarias</a:t>
                      </a:r>
                      <a:endParaRPr lang="es-ES" sz="1200" dirty="0">
                        <a:effectLst/>
                      </a:endParaRPr>
                    </a:p>
                    <a:p>
                      <a:pPr algn="ctr"/>
                      <a:endParaRPr lang="es-ES" sz="1200" dirty="0">
                        <a:latin typeface="Calibri Light" panose="020F0302020204030204" pitchFamily="34" charset="0"/>
                        <a:cs typeface="Calibri Light" panose="020F0302020204030204" pitchFamily="34" charset="0"/>
                      </a:endParaRPr>
                    </a:p>
                  </a:txBody>
                  <a:tcPr marT="14400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1200" dirty="0">
                          <a:effectLst/>
                        </a:rPr>
                        <a:t>Vacuna tetravalente de virus de la gripe fraccionados inactivados de alta carga</a:t>
                      </a:r>
                      <a:endParaRPr lang="es-ES" sz="1200" dirty="0">
                        <a:effectLst/>
                      </a:endParaRPr>
                    </a:p>
                    <a:p>
                      <a:pPr algn="ctr"/>
                      <a:endParaRPr lang="es-ES" sz="1200" dirty="0">
                        <a:latin typeface="Calibri Light" panose="020F0302020204030204" pitchFamily="34" charset="0"/>
                        <a:cs typeface="Calibri Light" panose="020F0302020204030204" pitchFamily="34" charset="0"/>
                      </a:endParaRPr>
                    </a:p>
                  </a:txBody>
                  <a:tcPr marT="14400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err="1">
                          <a:effectLst/>
                        </a:rPr>
                        <a:t>Efluelda</a:t>
                      </a:r>
                      <a:r>
                        <a:rPr lang="es-ES_tradnl" sz="1200" dirty="0">
                          <a:effectLst/>
                        </a:rPr>
                        <a:t>®</a:t>
                      </a:r>
                      <a:endParaRPr lang="es-ES" sz="1200" dirty="0">
                        <a:effectLst/>
                      </a:endParaRPr>
                    </a:p>
                    <a:p>
                      <a:pPr algn="ctr"/>
                      <a:endParaRPr lang="es-ES" sz="1200" dirty="0">
                        <a:latin typeface="Calibri Light" panose="020F0302020204030204" pitchFamily="34" charset="0"/>
                        <a:cs typeface="Calibri Light" panose="020F0302020204030204" pitchFamily="34" charset="0"/>
                      </a:endParaRPr>
                    </a:p>
                  </a:txBody>
                  <a:tcPr marT="14400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effectLst/>
                        </a:rPr>
                        <a:t>0,70 ml.</a:t>
                      </a:r>
                      <a:endParaRPr lang="es-ES" sz="1200" dirty="0">
                        <a:effectLst/>
                      </a:endParaRPr>
                    </a:p>
                    <a:p>
                      <a:pPr algn="ctr"/>
                      <a:endParaRPr lang="es-ES" sz="1200" dirty="0">
                        <a:latin typeface="Calibri Light" panose="020F0302020204030204" pitchFamily="34" charset="0"/>
                        <a:cs typeface="Calibri Light" panose="020F0302020204030204" pitchFamily="34" charset="0"/>
                      </a:endParaRPr>
                    </a:p>
                  </a:txBody>
                  <a:tcPr marT="144000" marB="0" anchor="ctr"/>
                </a:tc>
                <a:tc>
                  <a:txBody>
                    <a:bodyPr/>
                    <a:lstStyle/>
                    <a:p>
                      <a:pPr algn="ctr"/>
                      <a:r>
                        <a:rPr lang="es-ES" sz="1200" dirty="0"/>
                        <a:t>1</a:t>
                      </a:r>
                      <a:endParaRPr lang="es-ES" sz="1200" dirty="0">
                        <a:latin typeface="Calibri Light" panose="020F0302020204030204" pitchFamily="34" charset="0"/>
                        <a:cs typeface="Calibri Light" panose="020F0302020204030204" pitchFamily="34" charset="0"/>
                      </a:endParaRPr>
                    </a:p>
                  </a:txBody>
                  <a:tcPr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1200" dirty="0"/>
                        <a:t>I.M.</a:t>
                      </a:r>
                    </a:p>
                    <a:p>
                      <a:pPr algn="ctr"/>
                      <a:endParaRPr lang="es-ES" sz="1200" dirty="0">
                        <a:latin typeface="Calibri Light" panose="020F0302020204030204" pitchFamily="34" charset="0"/>
                        <a:cs typeface="Calibri Light" panose="020F0302020204030204" pitchFamily="34" charset="0"/>
                      </a:endParaRPr>
                    </a:p>
                  </a:txBody>
                  <a:tcPr marT="144000" marB="0" anchor="ctr"/>
                </a:tc>
                <a:extLst>
                  <a:ext uri="{0D108BD9-81ED-4DB2-BD59-A6C34878D82A}">
                    <a16:rowId xmlns:a16="http://schemas.microsoft.com/office/drawing/2014/main" xmlns="" val="129766994"/>
                  </a:ext>
                </a:extLst>
              </a:tr>
            </a:tbl>
          </a:graphicData>
        </a:graphic>
      </p:graphicFrame>
      <p:pic>
        <p:nvPicPr>
          <p:cNvPr id="13" name="Imagen 12">
            <a:extLst>
              <a:ext uri="{FF2B5EF4-FFF2-40B4-BE49-F238E27FC236}">
                <a16:creationId xmlns:a16="http://schemas.microsoft.com/office/drawing/2014/main" xmlns="" id="{A14DDA2F-AF96-41E8-B6B1-DBF80D5AF962}"/>
              </a:ext>
            </a:extLst>
          </p:cNvPr>
          <p:cNvPicPr>
            <a:picLocks noChangeAspect="1"/>
          </p:cNvPicPr>
          <p:nvPr/>
        </p:nvPicPr>
        <p:blipFill>
          <a:blip r:embed="rId3"/>
          <a:stretch>
            <a:fillRect/>
          </a:stretch>
        </p:blipFill>
        <p:spPr>
          <a:xfrm>
            <a:off x="2884734" y="6175851"/>
            <a:ext cx="3374531" cy="665679"/>
          </a:xfrm>
          <a:prstGeom prst="rect">
            <a:avLst/>
          </a:prstGeom>
        </p:spPr>
      </p:pic>
      <p:pic>
        <p:nvPicPr>
          <p:cNvPr id="9" name="Imagen 8">
            <a:extLst>
              <a:ext uri="{FF2B5EF4-FFF2-40B4-BE49-F238E27FC236}">
                <a16:creationId xmlns:a16="http://schemas.microsoft.com/office/drawing/2014/main" xmlns="" id="{DDA2A737-2E95-472D-B7C4-1C982E2B7B08}"/>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39454977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2076362" y="349309"/>
            <a:ext cx="5015988" cy="584775"/>
          </a:xfrm>
          <a:prstGeom prst="rect">
            <a:avLst/>
          </a:prstGeom>
          <a:noFill/>
        </p:spPr>
        <p:txBody>
          <a:bodyPr wrap="square" rtlCol="0">
            <a:spAutoFit/>
          </a:bodyPr>
          <a:lstStyle/>
          <a:p>
            <a:r>
              <a:rPr lang="es-ES_tradnl" sz="3200" b="1" dirty="0">
                <a:latin typeface="Calibri Light" panose="020F0302020204030204" pitchFamily="34" charset="0"/>
                <a:cs typeface="Calibri Light" panose="020F0302020204030204" pitchFamily="34" charset="0"/>
              </a:rPr>
              <a:t>Datos técnicos de las vacunas</a:t>
            </a:r>
            <a:endParaRPr lang="es-ES" sz="3200" b="1" dirty="0">
              <a:latin typeface="Calibri Light" panose="020F0302020204030204" pitchFamily="34" charset="0"/>
              <a:cs typeface="Calibri Light" panose="020F0302020204030204" pitchFamily="34" charset="0"/>
            </a:endParaRPr>
          </a:p>
        </p:txBody>
      </p:sp>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467430" y="1052670"/>
            <a:ext cx="8245000" cy="432060"/>
          </a:xfrm>
          <a:prstGeom prst="rect">
            <a:avLst/>
          </a:prstGeom>
          <a:noFill/>
        </p:spPr>
        <p:txBody>
          <a:bodyPr wrap="square" rtlCol="0">
            <a:noAutofit/>
          </a:bodyPr>
          <a:lstStyle/>
          <a:p>
            <a:pPr lvl="0" algn="just">
              <a:spcAft>
                <a:spcPts val="600"/>
              </a:spcAft>
            </a:pPr>
            <a:r>
              <a:rPr lang="es-ES" sz="2000" b="1" i="1" dirty="0">
                <a:latin typeface="Calibri Light" panose="020F0302020204030204" pitchFamily="34" charset="0"/>
                <a:ea typeface="Times New Roman" panose="02020603050405020304" pitchFamily="18" charset="0"/>
                <a:cs typeface="Calibri Light" panose="020F0302020204030204" pitchFamily="34" charset="0"/>
              </a:rPr>
              <a:t>Las personas en tratamiento </a:t>
            </a:r>
            <a:r>
              <a:rPr lang="es-ES" sz="2000" b="1" i="1" dirty="0">
                <a:solidFill>
                  <a:srgbClr val="FF0000"/>
                </a:solidFill>
                <a:latin typeface="Calibri Light" panose="020F0302020204030204" pitchFamily="34" charset="0"/>
                <a:ea typeface="Times New Roman" panose="02020603050405020304" pitchFamily="18" charset="0"/>
                <a:cs typeface="Calibri Light" panose="020F0302020204030204" pitchFamily="34" charset="0"/>
              </a:rPr>
              <a:t>con anticoagulantes </a:t>
            </a:r>
          </a:p>
        </p:txBody>
      </p:sp>
      <p:sp>
        <p:nvSpPr>
          <p:cNvPr id="4" name="Rectangle 1">
            <a:extLst>
              <a:ext uri="{FF2B5EF4-FFF2-40B4-BE49-F238E27FC236}">
                <a16:creationId xmlns:a16="http://schemas.microsoft.com/office/drawing/2014/main" xmlns="" id="{71DFA2C4-9C31-4481-88B0-3A8B3D06CA99}"/>
              </a:ext>
            </a:extLst>
          </p:cNvPr>
          <p:cNvSpPr>
            <a:spLocks noChangeArrowheads="1"/>
          </p:cNvSpPr>
          <p:nvPr/>
        </p:nvSpPr>
        <p:spPr bwMode="auto">
          <a:xfrm>
            <a:off x="1414463" y="2857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800" b="0" i="0" u="none" strike="noStrike" cap="none" normalizeH="0" baseline="0">
                <a:ln>
                  <a:noFill/>
                </a:ln>
                <a:solidFill>
                  <a:schemeClr val="tx1"/>
                </a:solidFill>
                <a:effectLst/>
                <a:latin typeface="Arial" panose="020B0604020202020204" pitchFamily="34" charset="0"/>
              </a:rPr>
              <a:t/>
            </a:r>
            <a:br>
              <a:rPr kumimoji="0" lang="es-ES" altLang="es-ES" sz="1800" b="0" i="0" u="none" strike="noStrike" cap="none" normalizeH="0" baseline="0">
                <a:ln>
                  <a:noFill/>
                </a:ln>
                <a:solidFill>
                  <a:schemeClr val="tx1"/>
                </a:solidFill>
                <a:effectLst/>
                <a:latin typeface="Arial" panose="020B0604020202020204" pitchFamily="34" charset="0"/>
              </a:rPr>
            </a:b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2" name="CuadroTexto 1">
            <a:extLst>
              <a:ext uri="{FF2B5EF4-FFF2-40B4-BE49-F238E27FC236}">
                <a16:creationId xmlns:a16="http://schemas.microsoft.com/office/drawing/2014/main" xmlns="" id="{4D8931BD-3CAF-49B5-BD5C-F81F74BFF7C5}"/>
              </a:ext>
            </a:extLst>
          </p:cNvPr>
          <p:cNvSpPr txBox="1"/>
          <p:nvPr/>
        </p:nvSpPr>
        <p:spPr>
          <a:xfrm>
            <a:off x="539440" y="1772772"/>
            <a:ext cx="7993110" cy="3477875"/>
          </a:xfrm>
          <a:prstGeom prst="rect">
            <a:avLst/>
          </a:prstGeom>
          <a:noFill/>
        </p:spPr>
        <p:txBody>
          <a:bodyPr wrap="square" rtlCol="0">
            <a:spAutoFit/>
          </a:bodyPr>
          <a:lstStyle/>
          <a:p>
            <a:pPr marL="342900" indent="-342900" algn="just" eaLnBrk="1" fontAlgn="auto" hangingPunct="1">
              <a:spcBef>
                <a:spcPts val="0"/>
              </a:spcBef>
              <a:spcAft>
                <a:spcPts val="0"/>
              </a:spcAft>
              <a:buFont typeface="Arial" panose="020B0604020202020204" pitchFamily="34" charset="0"/>
              <a:buChar char="•"/>
              <a:defRPr/>
            </a:pPr>
            <a:r>
              <a:rPr lang="es-ES" sz="2000" dirty="0">
                <a:latin typeface="+mj-lt"/>
              </a:rPr>
              <a:t>Si pertenecen a algún grupo de riesgo, se deben vacunar aquellos con tratamiento anticoagulante controlado cuyo INR esté por debajo del límite superior del rango terapéutico pueden recibir vacunación intramuscular con Chiromas®, se debe </a:t>
            </a:r>
            <a:r>
              <a:rPr lang="es-ES" sz="2000" dirty="0">
                <a:solidFill>
                  <a:srgbClr val="00B050"/>
                </a:solidFill>
                <a:latin typeface="+mj-lt"/>
              </a:rPr>
              <a:t>usar una aguja de calibre 23 G o más fina, seguido de una presión firme en el lugar de la inyección (sin frotar) durante al menos 2 minutos</a:t>
            </a:r>
            <a:r>
              <a:rPr lang="es-ES" sz="2000" dirty="0">
                <a:solidFill>
                  <a:srgbClr val="92D050"/>
                </a:solidFill>
                <a:latin typeface="+mj-lt"/>
              </a:rPr>
              <a:t>. </a:t>
            </a:r>
          </a:p>
          <a:p>
            <a:pPr marL="342900" indent="-342900" algn="just" eaLnBrk="1" fontAlgn="auto" hangingPunct="1">
              <a:spcBef>
                <a:spcPts val="0"/>
              </a:spcBef>
              <a:spcAft>
                <a:spcPts val="0"/>
              </a:spcAft>
              <a:buFont typeface="Arial" panose="020B0604020202020204" pitchFamily="34" charset="0"/>
              <a:buChar char="•"/>
              <a:defRPr/>
            </a:pPr>
            <a:endParaRPr lang="es-ES" sz="2000" dirty="0">
              <a:latin typeface="+mj-lt"/>
            </a:endParaRPr>
          </a:p>
          <a:p>
            <a:pPr marL="342900" indent="-342900" algn="just" eaLnBrk="1" fontAlgn="auto" hangingPunct="1">
              <a:spcBef>
                <a:spcPts val="0"/>
              </a:spcBef>
              <a:spcAft>
                <a:spcPts val="0"/>
              </a:spcAft>
              <a:buFont typeface="Arial" panose="020B0604020202020204" pitchFamily="34" charset="0"/>
              <a:buChar char="•"/>
              <a:defRPr/>
            </a:pPr>
            <a:r>
              <a:rPr lang="es-ES" sz="2000" dirty="0">
                <a:latin typeface="+mj-lt"/>
              </a:rPr>
              <a:t>En individuos con trastornos de la coagulación se vacunará mediante el mismo procedimiento previa valoración del posible riesgo por su médico y poco </a:t>
            </a:r>
            <a:r>
              <a:rPr lang="es-ES" sz="2000" dirty="0">
                <a:solidFill>
                  <a:srgbClr val="00B050"/>
                </a:solidFill>
                <a:latin typeface="+mj-lt"/>
              </a:rPr>
              <a:t>después de recibir el tratamiento de su coagulopatía (hemofílicos). </a:t>
            </a:r>
            <a:endParaRPr lang="es-ES_tradnl" sz="2000" baseline="30000" dirty="0">
              <a:solidFill>
                <a:srgbClr val="00B050"/>
              </a:solidFill>
              <a:latin typeface="+mj-lt"/>
            </a:endParaRPr>
          </a:p>
        </p:txBody>
      </p:sp>
      <p:sp>
        <p:nvSpPr>
          <p:cNvPr id="6" name="Rectángulo 7">
            <a:extLst>
              <a:ext uri="{FF2B5EF4-FFF2-40B4-BE49-F238E27FC236}">
                <a16:creationId xmlns:a16="http://schemas.microsoft.com/office/drawing/2014/main" xmlns="" id="{97F9F4F9-7418-444F-B8D4-3F77CC19059E}"/>
              </a:ext>
            </a:extLst>
          </p:cNvPr>
          <p:cNvSpPr>
            <a:spLocks noChangeArrowheads="1"/>
          </p:cNvSpPr>
          <p:nvPr/>
        </p:nvSpPr>
        <p:spPr bwMode="auto">
          <a:xfrm>
            <a:off x="467430" y="6611779"/>
            <a:ext cx="880147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CA" altLang="es-ES" sz="1000" dirty="0">
                <a:latin typeface="Calibri Light" panose="020F0302020204030204" pitchFamily="34" charset="0"/>
                <a:cs typeface="Calibri Light" panose="020F0302020204030204" pitchFamily="34" charset="0"/>
              </a:rPr>
              <a:t>Disponible </a:t>
            </a:r>
            <a:r>
              <a:rPr lang="en-CA" altLang="es-ES" sz="1000" dirty="0" err="1">
                <a:latin typeface="Calibri Light" panose="020F0302020204030204" pitchFamily="34" charset="0"/>
                <a:cs typeface="Calibri Light" panose="020F0302020204030204" pitchFamily="34" charset="0"/>
              </a:rPr>
              <a:t>en</a:t>
            </a:r>
            <a:r>
              <a:rPr lang="en-CA" altLang="es-ES" sz="1000" dirty="0">
                <a:latin typeface="Calibri Light" panose="020F0302020204030204" pitchFamily="34" charset="0"/>
                <a:cs typeface="Calibri Light" panose="020F0302020204030204" pitchFamily="34" charset="0"/>
              </a:rPr>
              <a:t>: </a:t>
            </a:r>
            <a:r>
              <a:rPr lang="en-CA" altLang="es-ES" sz="1000" u="sng" dirty="0">
                <a:latin typeface="Calibri Light" panose="020F0302020204030204" pitchFamily="34" charset="0"/>
                <a:cs typeface="Calibri Light" panose="020F0302020204030204" pitchFamily="34" charset="0"/>
                <a:hlinkClick r:id="rId3"/>
              </a:rPr>
              <a:t>https://assets.publishing.service.gov.uk/government/uploads/system/uploads/attachment_data/file/733840/Influenza_green_book_chapter19.pdf</a:t>
            </a:r>
            <a:r>
              <a:rPr lang="es-ES" altLang="es-ES" sz="1000" u="sng" dirty="0">
                <a:latin typeface="Calibri Light" panose="020F0302020204030204" pitchFamily="34" charset="0"/>
                <a:cs typeface="Calibri Light" panose="020F0302020204030204" pitchFamily="34" charset="0"/>
              </a:rPr>
              <a:t> </a:t>
            </a:r>
          </a:p>
        </p:txBody>
      </p:sp>
      <p:pic>
        <p:nvPicPr>
          <p:cNvPr id="11" name="Imagen 10">
            <a:extLst>
              <a:ext uri="{FF2B5EF4-FFF2-40B4-BE49-F238E27FC236}">
                <a16:creationId xmlns:a16="http://schemas.microsoft.com/office/drawing/2014/main" xmlns="" id="{55DE7510-EEA4-475F-A14C-16533DB88717}"/>
              </a:ext>
            </a:extLst>
          </p:cNvPr>
          <p:cNvPicPr>
            <a:picLocks noChangeAspect="1"/>
          </p:cNvPicPr>
          <p:nvPr/>
        </p:nvPicPr>
        <p:blipFill>
          <a:blip r:embed="rId4"/>
          <a:stretch>
            <a:fillRect/>
          </a:stretch>
        </p:blipFill>
        <p:spPr>
          <a:xfrm>
            <a:off x="2884733" y="5972828"/>
            <a:ext cx="3374531" cy="665679"/>
          </a:xfrm>
          <a:prstGeom prst="rect">
            <a:avLst/>
          </a:prstGeom>
        </p:spPr>
      </p:pic>
      <p:pic>
        <p:nvPicPr>
          <p:cNvPr id="10" name="Imagen 9">
            <a:extLst>
              <a:ext uri="{FF2B5EF4-FFF2-40B4-BE49-F238E27FC236}">
                <a16:creationId xmlns:a16="http://schemas.microsoft.com/office/drawing/2014/main" xmlns="" id="{56969BD6-D445-4882-B25C-CEF028716447}"/>
              </a:ext>
            </a:extLst>
          </p:cNvPr>
          <p:cNvPicPr/>
          <p:nvPr/>
        </p:nvPicPr>
        <p:blipFill rotWithShape="1">
          <a:blip r:embed="rId5"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4496277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a:extLst>
              <a:ext uri="{FF2B5EF4-FFF2-40B4-BE49-F238E27FC236}">
                <a16:creationId xmlns:a16="http://schemas.microsoft.com/office/drawing/2014/main" xmlns="" id="{A2C8DACB-04E1-44FE-99B3-A4267E6415BB}"/>
              </a:ext>
            </a:extLst>
          </p:cNvPr>
          <p:cNvSpPr>
            <a:spLocks noChangeArrowheads="1"/>
          </p:cNvSpPr>
          <p:nvPr/>
        </p:nvSpPr>
        <p:spPr bwMode="auto">
          <a:xfrm>
            <a:off x="647700" y="2924930"/>
            <a:ext cx="7848600" cy="1008140"/>
          </a:xfrm>
          <a:prstGeom prst="rect">
            <a:avLst/>
          </a:prstGeom>
          <a:solidFill>
            <a:schemeClr val="accent6">
              <a:lumMod val="60000"/>
              <a:lumOff val="40000"/>
            </a:schemeClr>
          </a:solidFill>
          <a:ln w="50800">
            <a:solidFill>
              <a:schemeClr val="accent6">
                <a:lumMod val="50000"/>
              </a:schemeClr>
            </a:solidFill>
            <a:miter lim="800000"/>
            <a:headEnd/>
            <a:tailEnd/>
          </a:ln>
          <a:effectLst/>
        </p:spPr>
        <p:txBody>
          <a:bodyPr anchor="ctr"/>
          <a:lstStyle/>
          <a:p>
            <a:pPr algn="ctr" eaLnBrk="0" hangingPunct="0"/>
            <a:r>
              <a:rPr lang="es-ES" altLang="es-ES" sz="2800" b="1" dirty="0">
                <a:latin typeface="Calibri Light" panose="020F0302020204030204" pitchFamily="34" charset="0"/>
                <a:cs typeface="Calibri Light" panose="020F0302020204030204" pitchFamily="34" charset="0"/>
              </a:rPr>
              <a:t>VACUNACIÓN FRENTE A LA GRIPE</a:t>
            </a:r>
            <a:endParaRPr lang="es-ES_tradnl" altLang="es-ES" sz="2800" b="1" dirty="0">
              <a:latin typeface="Calibri Light" panose="020F0302020204030204" pitchFamily="34" charset="0"/>
              <a:cs typeface="Calibri Light" panose="020F0302020204030204" pitchFamily="34" charset="0"/>
            </a:endParaRPr>
          </a:p>
        </p:txBody>
      </p:sp>
      <p:pic>
        <p:nvPicPr>
          <p:cNvPr id="10" name="Imagen 9">
            <a:extLst>
              <a:ext uri="{FF2B5EF4-FFF2-40B4-BE49-F238E27FC236}">
                <a16:creationId xmlns:a16="http://schemas.microsoft.com/office/drawing/2014/main" xmlns="" id="{D820F0FD-F38D-4452-8520-7460A22F13D2}"/>
              </a:ext>
            </a:extLst>
          </p:cNvPr>
          <p:cNvPicPr>
            <a:picLocks noChangeAspect="1"/>
          </p:cNvPicPr>
          <p:nvPr/>
        </p:nvPicPr>
        <p:blipFill>
          <a:blip r:embed="rId2"/>
          <a:stretch>
            <a:fillRect/>
          </a:stretch>
        </p:blipFill>
        <p:spPr>
          <a:xfrm>
            <a:off x="2884733" y="5972828"/>
            <a:ext cx="3374531" cy="665679"/>
          </a:xfrm>
          <a:prstGeom prst="rect">
            <a:avLst/>
          </a:prstGeom>
        </p:spPr>
      </p:pic>
      <p:pic>
        <p:nvPicPr>
          <p:cNvPr id="6" name="Imagen 5">
            <a:extLst>
              <a:ext uri="{FF2B5EF4-FFF2-40B4-BE49-F238E27FC236}">
                <a16:creationId xmlns:a16="http://schemas.microsoft.com/office/drawing/2014/main" xmlns="" id="{A241A1AE-CCA2-490A-B65B-0EE35E54051C}"/>
              </a:ext>
            </a:extLst>
          </p:cNvPr>
          <p:cNvPicPr/>
          <p:nvPr/>
        </p:nvPicPr>
        <p:blipFill rotWithShape="1">
          <a:blip r:embed="rId3"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16021681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2076362" y="349309"/>
            <a:ext cx="5015988" cy="584775"/>
          </a:xfrm>
          <a:prstGeom prst="rect">
            <a:avLst/>
          </a:prstGeom>
          <a:noFill/>
        </p:spPr>
        <p:txBody>
          <a:bodyPr wrap="square" rtlCol="0">
            <a:spAutoFit/>
          </a:bodyPr>
          <a:lstStyle/>
          <a:p>
            <a:r>
              <a:rPr lang="es-ES_tradnl" sz="3200" b="1" dirty="0">
                <a:latin typeface="Calibri Light" panose="020F0302020204030204" pitchFamily="34" charset="0"/>
                <a:cs typeface="Calibri Light" panose="020F0302020204030204" pitchFamily="34" charset="0"/>
              </a:rPr>
              <a:t>Datos técnicos de las vacunas</a:t>
            </a:r>
            <a:endParaRPr lang="es-ES" sz="3200" b="1" dirty="0">
              <a:latin typeface="Calibri Light" panose="020F0302020204030204" pitchFamily="34" charset="0"/>
              <a:cs typeface="Calibri Light" panose="020F0302020204030204" pitchFamily="34" charset="0"/>
            </a:endParaRPr>
          </a:p>
        </p:txBody>
      </p:sp>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467430" y="1052670"/>
            <a:ext cx="8245000" cy="432060"/>
          </a:xfrm>
          <a:prstGeom prst="rect">
            <a:avLst/>
          </a:prstGeom>
          <a:noFill/>
        </p:spPr>
        <p:txBody>
          <a:bodyPr wrap="square" rtlCol="0">
            <a:noAutofit/>
          </a:bodyPr>
          <a:lstStyle/>
          <a:p>
            <a:pPr lvl="0" algn="just">
              <a:spcAft>
                <a:spcPts val="600"/>
              </a:spcAft>
            </a:pPr>
            <a:r>
              <a:rPr lang="es-ES" sz="2000" b="1" i="1" dirty="0">
                <a:latin typeface="Calibri Light" panose="020F0302020204030204" pitchFamily="34" charset="0"/>
                <a:ea typeface="Times New Roman" panose="02020603050405020304" pitchFamily="18" charset="0"/>
                <a:cs typeface="Calibri Light" panose="020F0302020204030204" pitchFamily="34" charset="0"/>
              </a:rPr>
              <a:t>Vacuna antigripal, embarazo y puerperio</a:t>
            </a:r>
          </a:p>
        </p:txBody>
      </p:sp>
      <p:sp>
        <p:nvSpPr>
          <p:cNvPr id="4" name="Rectangle 1">
            <a:extLst>
              <a:ext uri="{FF2B5EF4-FFF2-40B4-BE49-F238E27FC236}">
                <a16:creationId xmlns:a16="http://schemas.microsoft.com/office/drawing/2014/main" xmlns="" id="{71DFA2C4-9C31-4481-88B0-3A8B3D06CA99}"/>
              </a:ext>
            </a:extLst>
          </p:cNvPr>
          <p:cNvSpPr>
            <a:spLocks noChangeArrowheads="1"/>
          </p:cNvSpPr>
          <p:nvPr/>
        </p:nvSpPr>
        <p:spPr bwMode="auto">
          <a:xfrm>
            <a:off x="1414463" y="2857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800" b="0" i="0" u="none" strike="noStrike" cap="none" normalizeH="0" baseline="0">
                <a:ln>
                  <a:noFill/>
                </a:ln>
                <a:solidFill>
                  <a:schemeClr val="tx1"/>
                </a:solidFill>
                <a:effectLst/>
                <a:latin typeface="Arial" panose="020B0604020202020204" pitchFamily="34" charset="0"/>
              </a:rPr>
              <a:t/>
            </a:r>
            <a:br>
              <a:rPr kumimoji="0" lang="es-ES" altLang="es-ES" sz="1800" b="0" i="0" u="none" strike="noStrike" cap="none" normalizeH="0" baseline="0">
                <a:ln>
                  <a:noFill/>
                </a:ln>
                <a:solidFill>
                  <a:schemeClr val="tx1"/>
                </a:solidFill>
                <a:effectLst/>
                <a:latin typeface="Arial" panose="020B0604020202020204" pitchFamily="34" charset="0"/>
              </a:rPr>
            </a:b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2" name="CuadroTexto 1">
            <a:extLst>
              <a:ext uri="{FF2B5EF4-FFF2-40B4-BE49-F238E27FC236}">
                <a16:creationId xmlns:a16="http://schemas.microsoft.com/office/drawing/2014/main" xmlns="" id="{4D8931BD-3CAF-49B5-BD5C-F81F74BFF7C5}"/>
              </a:ext>
            </a:extLst>
          </p:cNvPr>
          <p:cNvSpPr txBox="1"/>
          <p:nvPr/>
        </p:nvSpPr>
        <p:spPr>
          <a:xfrm>
            <a:off x="575445" y="1659285"/>
            <a:ext cx="7993110" cy="3539430"/>
          </a:xfrm>
          <a:prstGeom prst="rect">
            <a:avLst/>
          </a:prstGeom>
          <a:noFill/>
        </p:spPr>
        <p:txBody>
          <a:bodyPr wrap="square" rtlCol="0">
            <a:spAutoFit/>
          </a:bodyPr>
          <a:lstStyle/>
          <a:p>
            <a:pPr marL="342900" indent="-342900" algn="just" eaLnBrk="1" fontAlgn="auto" hangingPunct="1">
              <a:spcBef>
                <a:spcPts val="0"/>
              </a:spcBef>
              <a:spcAft>
                <a:spcPts val="0"/>
              </a:spcAft>
              <a:buFont typeface="Arial" panose="020B0604020202020204" pitchFamily="34" charset="0"/>
              <a:buChar char="•"/>
              <a:defRPr/>
            </a:pPr>
            <a:r>
              <a:rPr lang="es-ES" sz="1600" dirty="0">
                <a:latin typeface="+mj-lt"/>
              </a:rPr>
              <a:t>Las mujeres embarazadas, incluso sin otros factores de riesgo, que padezcan la gripe durante la gestación, especialmente a partir del segundo trimestre, o durante el postparto inmediato, pueden tener un riesgo aumentado de padecer complicaciones. </a:t>
            </a:r>
          </a:p>
          <a:p>
            <a:pPr marL="342900" indent="-342900" algn="just" eaLnBrk="1" fontAlgn="auto" hangingPunct="1">
              <a:spcBef>
                <a:spcPts val="0"/>
              </a:spcBef>
              <a:spcAft>
                <a:spcPts val="0"/>
              </a:spcAft>
              <a:buFont typeface="Arial" panose="020B0604020202020204" pitchFamily="34" charset="0"/>
              <a:buChar char="•"/>
              <a:defRPr/>
            </a:pPr>
            <a:endParaRPr lang="es-ES" sz="1600" dirty="0">
              <a:latin typeface="+mj-lt"/>
            </a:endParaRPr>
          </a:p>
          <a:p>
            <a:pPr marL="342900" indent="-342900" algn="just" eaLnBrk="1" fontAlgn="auto" hangingPunct="1">
              <a:spcBef>
                <a:spcPts val="0"/>
              </a:spcBef>
              <a:spcAft>
                <a:spcPts val="0"/>
              </a:spcAft>
              <a:buFont typeface="Arial" panose="020B0604020202020204" pitchFamily="34" charset="0"/>
              <a:buChar char="•"/>
              <a:defRPr/>
            </a:pPr>
            <a:r>
              <a:rPr lang="es-ES" sz="1600" dirty="0">
                <a:latin typeface="+mj-lt"/>
              </a:rPr>
              <a:t>Además, la vacunación de </a:t>
            </a:r>
            <a:r>
              <a:rPr lang="es-ES" sz="1600" b="1" dirty="0">
                <a:latin typeface="+mj-lt"/>
              </a:rPr>
              <a:t>la madre protege al niño </a:t>
            </a:r>
            <a:r>
              <a:rPr lang="es-ES" sz="1600" dirty="0">
                <a:latin typeface="+mj-lt"/>
              </a:rPr>
              <a:t>durante sus primeros meses de vida, periodo en el que se producen entre el 80-85% de las muertes pediátricas por gripe.</a:t>
            </a:r>
          </a:p>
          <a:p>
            <a:pPr marL="342900" indent="-342900" algn="just" eaLnBrk="1" fontAlgn="auto" hangingPunct="1">
              <a:spcBef>
                <a:spcPts val="0"/>
              </a:spcBef>
              <a:spcAft>
                <a:spcPts val="0"/>
              </a:spcAft>
              <a:buFont typeface="Arial" panose="020B0604020202020204" pitchFamily="34" charset="0"/>
              <a:buChar char="•"/>
              <a:defRPr/>
            </a:pPr>
            <a:endParaRPr lang="es-ES" sz="1600" dirty="0">
              <a:latin typeface="+mj-lt"/>
            </a:endParaRPr>
          </a:p>
          <a:p>
            <a:pPr marL="342900" indent="-342900" algn="just" eaLnBrk="1" fontAlgn="auto" hangingPunct="1">
              <a:spcBef>
                <a:spcPts val="0"/>
              </a:spcBef>
              <a:spcAft>
                <a:spcPts val="0"/>
              </a:spcAft>
              <a:buFont typeface="Arial" panose="020B0604020202020204" pitchFamily="34" charset="0"/>
              <a:buChar char="•"/>
              <a:defRPr/>
            </a:pPr>
            <a:r>
              <a:rPr lang="es-ES" sz="1600" dirty="0">
                <a:latin typeface="+mj-lt"/>
              </a:rPr>
              <a:t>El óptimo resultado que logra la vacunación de la embarazada, </a:t>
            </a:r>
            <a:r>
              <a:rPr lang="es-ES" sz="1600" u="sng" dirty="0">
                <a:latin typeface="+mj-lt"/>
              </a:rPr>
              <a:t>protegiendo a la mujer, al futuro bebé durante los seis primeros meses </a:t>
            </a:r>
            <a:r>
              <a:rPr lang="es-ES" sz="1600" dirty="0">
                <a:latin typeface="+mj-lt"/>
              </a:rPr>
              <a:t>de vida hace que la vacunación de la embarazada sea de la máxima importancia. La vacuna es segura en cualquier momento de la gestación. </a:t>
            </a:r>
          </a:p>
          <a:p>
            <a:pPr marL="342900" indent="-342900" algn="just" eaLnBrk="1" fontAlgn="auto" hangingPunct="1">
              <a:spcBef>
                <a:spcPts val="0"/>
              </a:spcBef>
              <a:spcAft>
                <a:spcPts val="0"/>
              </a:spcAft>
              <a:buFont typeface="Arial" panose="020B0604020202020204" pitchFamily="34" charset="0"/>
              <a:buChar char="•"/>
              <a:defRPr/>
            </a:pPr>
            <a:endParaRPr lang="es-ES" sz="1600" dirty="0">
              <a:latin typeface="+mj-lt"/>
            </a:endParaRPr>
          </a:p>
          <a:p>
            <a:pPr marL="342900" indent="-342900" algn="just" eaLnBrk="1" fontAlgn="auto" hangingPunct="1">
              <a:spcBef>
                <a:spcPts val="0"/>
              </a:spcBef>
              <a:spcAft>
                <a:spcPts val="0"/>
              </a:spcAft>
              <a:buFont typeface="Arial" panose="020B0604020202020204" pitchFamily="34" charset="0"/>
              <a:buChar char="•"/>
              <a:defRPr/>
            </a:pPr>
            <a:r>
              <a:rPr lang="es-ES" sz="1600" dirty="0">
                <a:latin typeface="+mj-lt"/>
              </a:rPr>
              <a:t>La vacunación también se recomienda en mujeres durante los 6 meses tras el parto que no hayan sido vacunadas durante el embarazo. </a:t>
            </a:r>
            <a:r>
              <a:rPr lang="es-ES" sz="1600" b="1" dirty="0">
                <a:latin typeface="+mj-lt"/>
              </a:rPr>
              <a:t>Es segura durante la lactancia</a:t>
            </a:r>
            <a:r>
              <a:rPr lang="es-ES" sz="1600" dirty="0">
                <a:latin typeface="+mj-lt"/>
              </a:rPr>
              <a:t>.</a:t>
            </a:r>
          </a:p>
        </p:txBody>
      </p:sp>
      <p:sp>
        <p:nvSpPr>
          <p:cNvPr id="9" name="Rectángulo 7">
            <a:extLst>
              <a:ext uri="{FF2B5EF4-FFF2-40B4-BE49-F238E27FC236}">
                <a16:creationId xmlns:a16="http://schemas.microsoft.com/office/drawing/2014/main" xmlns="" id="{17F6395D-8432-4BA0-9F12-D013880C82B9}"/>
              </a:ext>
            </a:extLst>
          </p:cNvPr>
          <p:cNvSpPr>
            <a:spLocks noChangeArrowheads="1"/>
          </p:cNvSpPr>
          <p:nvPr/>
        </p:nvSpPr>
        <p:spPr bwMode="auto">
          <a:xfrm>
            <a:off x="179390" y="5231828"/>
            <a:ext cx="892924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GB" altLang="es-ES" sz="1000" dirty="0">
                <a:latin typeface="Calibri Light" panose="020F0302020204030204" pitchFamily="34" charset="0"/>
                <a:cs typeface="Calibri Light" panose="020F0302020204030204" pitchFamily="34" charset="0"/>
              </a:rPr>
              <a:t>WHO. Vaccines against influenza WHO position paper – November 2012. </a:t>
            </a:r>
            <a:r>
              <a:rPr lang="en-US" altLang="es-ES" sz="1000" dirty="0" err="1">
                <a:latin typeface="Calibri Light" panose="020F0302020204030204" pitchFamily="34" charset="0"/>
                <a:cs typeface="Calibri Light" panose="020F0302020204030204" pitchFamily="34" charset="0"/>
              </a:rPr>
              <a:t>Wkly</a:t>
            </a:r>
            <a:r>
              <a:rPr lang="en-US" altLang="es-ES" sz="1000" dirty="0">
                <a:latin typeface="Calibri Light" panose="020F0302020204030204" pitchFamily="34" charset="0"/>
                <a:cs typeface="Calibri Light" panose="020F0302020204030204" pitchFamily="34" charset="0"/>
              </a:rPr>
              <a:t> Epidemiol Rec 2012; 87: 461-76. </a:t>
            </a:r>
            <a:r>
              <a:rPr lang="es-ES" altLang="es-ES" sz="1000" dirty="0">
                <a:latin typeface="Calibri Light" panose="020F0302020204030204" pitchFamily="34" charset="0"/>
                <a:cs typeface="Calibri Light" panose="020F0302020204030204" pitchFamily="34" charset="0"/>
              </a:rPr>
              <a:t>Disponible en: </a:t>
            </a:r>
            <a:r>
              <a:rPr lang="es-ES" altLang="es-ES" sz="1000" dirty="0">
                <a:latin typeface="Calibri Light" panose="020F0302020204030204" pitchFamily="34" charset="0"/>
                <a:cs typeface="Calibri Light" panose="020F0302020204030204" pitchFamily="34" charset="0"/>
                <a:hlinkClick r:id="rId3"/>
              </a:rPr>
              <a:t>http://www.who.int/wer/2012/wer8747.pdf?ua=1</a:t>
            </a:r>
            <a:r>
              <a:rPr lang="es-ES" altLang="es-ES" sz="1000" dirty="0">
                <a:latin typeface="Calibri Light" panose="020F0302020204030204" pitchFamily="34" charset="0"/>
                <a:cs typeface="Calibri Light" panose="020F0302020204030204" pitchFamily="34" charset="0"/>
              </a:rPr>
              <a:t> </a:t>
            </a:r>
          </a:p>
          <a:p>
            <a:pPr eaLnBrk="1" hangingPunct="1">
              <a:lnSpc>
                <a:spcPct val="100000"/>
              </a:lnSpc>
              <a:spcBef>
                <a:spcPct val="0"/>
              </a:spcBef>
              <a:buFontTx/>
              <a:buNone/>
            </a:pPr>
            <a:r>
              <a:rPr lang="en-GB" altLang="es-ES" sz="1000" dirty="0">
                <a:latin typeface="Calibri Light" panose="020F0302020204030204" pitchFamily="34" charset="0"/>
                <a:cs typeface="Calibri Light" panose="020F0302020204030204" pitchFamily="34" charset="0"/>
              </a:rPr>
              <a:t>WHO. Global Advisory Committee on Vaccine Safety, June 2012. </a:t>
            </a:r>
            <a:r>
              <a:rPr lang="en-US" altLang="es-ES" sz="1000" dirty="0" err="1">
                <a:latin typeface="Calibri Light" panose="020F0302020204030204" pitchFamily="34" charset="0"/>
                <a:cs typeface="Calibri Light" panose="020F0302020204030204" pitchFamily="34" charset="0"/>
              </a:rPr>
              <a:t>Wkly</a:t>
            </a:r>
            <a:r>
              <a:rPr lang="en-US" altLang="es-ES" sz="1000" dirty="0">
                <a:latin typeface="Calibri Light" panose="020F0302020204030204" pitchFamily="34" charset="0"/>
                <a:cs typeface="Calibri Light" panose="020F0302020204030204" pitchFamily="34" charset="0"/>
              </a:rPr>
              <a:t> Epidemiol Rec 2012; 87: 281-8. </a:t>
            </a:r>
            <a:r>
              <a:rPr lang="es-ES" altLang="es-ES" sz="1000" dirty="0">
                <a:latin typeface="Calibri Light" panose="020F0302020204030204" pitchFamily="34" charset="0"/>
                <a:cs typeface="Calibri Light" panose="020F0302020204030204" pitchFamily="34" charset="0"/>
              </a:rPr>
              <a:t>Disponible en: </a:t>
            </a:r>
            <a:r>
              <a:rPr lang="es-ES" altLang="es-ES" sz="1000" dirty="0">
                <a:latin typeface="Calibri Light" panose="020F0302020204030204" pitchFamily="34" charset="0"/>
                <a:cs typeface="Calibri Light" panose="020F0302020204030204" pitchFamily="34" charset="0"/>
                <a:hlinkClick r:id="rId4"/>
              </a:rPr>
              <a:t>http://www.who.int/wer/2012/wer8730.pdf?ua=1</a:t>
            </a:r>
            <a:r>
              <a:rPr lang="es-ES" altLang="es-ES" sz="1000" dirty="0">
                <a:latin typeface="Calibri Light" panose="020F0302020204030204" pitchFamily="34" charset="0"/>
                <a:cs typeface="Calibri Light" panose="020F0302020204030204" pitchFamily="34" charset="0"/>
              </a:rPr>
              <a:t> </a:t>
            </a:r>
            <a:endParaRPr lang="es-ES" altLang="es-ES" sz="1000" u="sng" dirty="0">
              <a:latin typeface="Calibri Light" panose="020F0302020204030204" pitchFamily="34" charset="0"/>
              <a:cs typeface="Calibri Light" panose="020F0302020204030204" pitchFamily="34" charset="0"/>
            </a:endParaRPr>
          </a:p>
        </p:txBody>
      </p:sp>
      <p:pic>
        <p:nvPicPr>
          <p:cNvPr id="12" name="Imagen 11">
            <a:extLst>
              <a:ext uri="{FF2B5EF4-FFF2-40B4-BE49-F238E27FC236}">
                <a16:creationId xmlns:a16="http://schemas.microsoft.com/office/drawing/2014/main" xmlns="" id="{035E2860-4D89-4577-9EA6-3154B708B715}"/>
              </a:ext>
            </a:extLst>
          </p:cNvPr>
          <p:cNvPicPr>
            <a:picLocks noChangeAspect="1"/>
          </p:cNvPicPr>
          <p:nvPr/>
        </p:nvPicPr>
        <p:blipFill>
          <a:blip r:embed="rId5"/>
          <a:stretch>
            <a:fillRect/>
          </a:stretch>
        </p:blipFill>
        <p:spPr>
          <a:xfrm>
            <a:off x="2884733" y="5972828"/>
            <a:ext cx="3374531" cy="665679"/>
          </a:xfrm>
          <a:prstGeom prst="rect">
            <a:avLst/>
          </a:prstGeom>
        </p:spPr>
      </p:pic>
      <p:cxnSp>
        <p:nvCxnSpPr>
          <p:cNvPr id="13" name="Conector recto 12">
            <a:extLst>
              <a:ext uri="{FF2B5EF4-FFF2-40B4-BE49-F238E27FC236}">
                <a16:creationId xmlns:a16="http://schemas.microsoft.com/office/drawing/2014/main" xmlns="" id="{8DF058FC-C013-4F54-A113-29DFB448F3DC}"/>
              </a:ext>
            </a:extLst>
          </p:cNvPr>
          <p:cNvCxnSpPr/>
          <p:nvPr/>
        </p:nvCxnSpPr>
        <p:spPr>
          <a:xfrm>
            <a:off x="320235" y="5198715"/>
            <a:ext cx="8701352" cy="0"/>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Imagen 10">
            <a:extLst>
              <a:ext uri="{FF2B5EF4-FFF2-40B4-BE49-F238E27FC236}">
                <a16:creationId xmlns:a16="http://schemas.microsoft.com/office/drawing/2014/main" xmlns="" id="{2583897B-5D97-4306-84BA-F34A95FE0A45}"/>
              </a:ext>
            </a:extLst>
          </p:cNvPr>
          <p:cNvPicPr/>
          <p:nvPr/>
        </p:nvPicPr>
        <p:blipFill rotWithShape="1">
          <a:blip r:embed="rId6"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12645260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xmlns="" id="{4D8931BD-3CAF-49B5-BD5C-F81F74BFF7C5}"/>
              </a:ext>
            </a:extLst>
          </p:cNvPr>
          <p:cNvSpPr txBox="1"/>
          <p:nvPr/>
        </p:nvSpPr>
        <p:spPr>
          <a:xfrm>
            <a:off x="575445" y="2805654"/>
            <a:ext cx="7993110" cy="3456331"/>
          </a:xfrm>
          <a:prstGeom prst="rect">
            <a:avLst/>
          </a:prstGeom>
          <a:noFill/>
        </p:spPr>
        <p:txBody>
          <a:bodyPr wrap="square" rtlCol="0">
            <a:spAutoFit/>
          </a:bodyPr>
          <a:lstStyle/>
          <a:p>
            <a:pPr marL="285750" indent="-285750" algn="just" eaLnBrk="1" fontAlgn="auto" hangingPunct="1">
              <a:lnSpc>
                <a:spcPts val="2200"/>
              </a:lnSpc>
              <a:spcBef>
                <a:spcPts val="0"/>
              </a:spcBef>
              <a:spcAft>
                <a:spcPts val="0"/>
              </a:spcAft>
              <a:buFont typeface="Arial" panose="020B0604020202020204" pitchFamily="34" charset="0"/>
              <a:buChar char="•"/>
              <a:defRPr/>
            </a:pPr>
            <a:r>
              <a:rPr lang="es-ES" sz="1600" dirty="0">
                <a:latin typeface="+mj-lt"/>
              </a:rPr>
              <a:t>Las personas con historia de alergia después de la exposición al huevo pueden recibir vacunas frente a la gripe sin precauciones especiales, tanto las vacunas inactivadas como atenuadas. (supervisión durante 30 minutos tras la administración)</a:t>
            </a:r>
          </a:p>
          <a:p>
            <a:pPr algn="just" eaLnBrk="1" fontAlgn="auto" hangingPunct="1">
              <a:lnSpc>
                <a:spcPts val="2200"/>
              </a:lnSpc>
              <a:spcBef>
                <a:spcPts val="0"/>
              </a:spcBef>
              <a:spcAft>
                <a:spcPts val="0"/>
              </a:spcAft>
              <a:defRPr/>
            </a:pPr>
            <a:endParaRPr lang="es-ES" sz="1600" dirty="0">
              <a:latin typeface="+mj-lt"/>
            </a:endParaRPr>
          </a:p>
          <a:p>
            <a:pPr marL="342900" indent="-342900" algn="just" eaLnBrk="1" fontAlgn="auto" hangingPunct="1">
              <a:spcBef>
                <a:spcPts val="0"/>
              </a:spcBef>
              <a:spcAft>
                <a:spcPts val="0"/>
              </a:spcAft>
              <a:buFont typeface="Arial" panose="020B0604020202020204" pitchFamily="34" charset="0"/>
              <a:buChar char="•"/>
              <a:defRPr/>
            </a:pPr>
            <a:r>
              <a:rPr lang="es-ES" sz="1600" dirty="0">
                <a:latin typeface="+mj-lt"/>
              </a:rPr>
              <a:t>Una reacción alérgica grave a una dosis previa de vacuna de gripe o a cualquiera de sus componentes excepto huevo.</a:t>
            </a:r>
          </a:p>
          <a:p>
            <a:pPr algn="just" eaLnBrk="1" fontAlgn="auto" hangingPunct="1">
              <a:spcBef>
                <a:spcPts val="0"/>
              </a:spcBef>
              <a:spcAft>
                <a:spcPts val="0"/>
              </a:spcAft>
              <a:defRPr/>
            </a:pPr>
            <a:endParaRPr lang="es-ES" sz="1600" dirty="0">
              <a:latin typeface="+mj-lt"/>
            </a:endParaRPr>
          </a:p>
          <a:p>
            <a:pPr marL="342900" indent="-342900" algn="just" eaLnBrk="1" fontAlgn="auto" hangingPunct="1">
              <a:spcBef>
                <a:spcPts val="0"/>
              </a:spcBef>
              <a:spcAft>
                <a:spcPts val="0"/>
              </a:spcAft>
              <a:buFont typeface="Arial" panose="020B0604020202020204" pitchFamily="34" charset="0"/>
              <a:buChar char="•"/>
              <a:defRPr/>
            </a:pPr>
            <a:r>
              <a:rPr lang="es-ES" sz="1600" dirty="0">
                <a:latin typeface="+mj-lt"/>
              </a:rPr>
              <a:t>Sólo la alergia grave </a:t>
            </a:r>
            <a:r>
              <a:rPr lang="es-ES" sz="1600" dirty="0">
                <a:solidFill>
                  <a:schemeClr val="accent6">
                    <a:lumMod val="75000"/>
                  </a:schemeClr>
                </a:solidFill>
                <a:latin typeface="+mj-lt"/>
              </a:rPr>
              <a:t>(anafilaxia) a los antibióticos incluidos en la vacuna contraindica la vacunación (neomicina y kanamicina), </a:t>
            </a:r>
            <a:r>
              <a:rPr lang="es-ES" sz="1600" dirty="0">
                <a:latin typeface="+mj-lt"/>
              </a:rPr>
              <a:t>no así la alergia ante la administración tópica de los mismos. </a:t>
            </a:r>
          </a:p>
          <a:p>
            <a:pPr marL="342900" indent="-342900" algn="just" eaLnBrk="1" fontAlgn="auto" hangingPunct="1">
              <a:spcBef>
                <a:spcPts val="0"/>
              </a:spcBef>
              <a:spcAft>
                <a:spcPts val="0"/>
              </a:spcAft>
              <a:buFont typeface="Arial" panose="020B0604020202020204" pitchFamily="34" charset="0"/>
              <a:buChar char="•"/>
              <a:defRPr/>
            </a:pPr>
            <a:endParaRPr lang="es-ES" sz="1600" dirty="0">
              <a:latin typeface="+mj-lt"/>
            </a:endParaRPr>
          </a:p>
          <a:p>
            <a:pPr marL="342900" indent="-342900" algn="just" eaLnBrk="1" fontAlgn="auto" hangingPunct="1">
              <a:spcBef>
                <a:spcPts val="0"/>
              </a:spcBef>
              <a:spcAft>
                <a:spcPts val="0"/>
              </a:spcAft>
              <a:buFont typeface="Arial" panose="020B0604020202020204" pitchFamily="34" charset="0"/>
              <a:buChar char="•"/>
              <a:defRPr/>
            </a:pPr>
            <a:r>
              <a:rPr lang="es-ES" sz="1600" dirty="0">
                <a:latin typeface="+mj-lt"/>
              </a:rPr>
              <a:t>Personas con enfermedad febril </a:t>
            </a:r>
            <a:r>
              <a:rPr lang="es-ES" sz="1600" dirty="0">
                <a:solidFill>
                  <a:schemeClr val="accent6">
                    <a:lumMod val="75000"/>
                  </a:schemeClr>
                </a:solidFill>
                <a:latin typeface="+mj-lt"/>
              </a:rPr>
              <a:t>(podrán vacunarse cuando hayan remitido los síntomas).</a:t>
            </a:r>
          </a:p>
          <a:p>
            <a:pPr algn="just" eaLnBrk="1" fontAlgn="auto" hangingPunct="1">
              <a:lnSpc>
                <a:spcPts val="2200"/>
              </a:lnSpc>
              <a:spcBef>
                <a:spcPts val="0"/>
              </a:spcBef>
              <a:spcAft>
                <a:spcPts val="0"/>
              </a:spcAft>
              <a:defRPr/>
            </a:pPr>
            <a:endParaRPr lang="es-ES" sz="1600" dirty="0">
              <a:latin typeface="+mj-lt"/>
            </a:endParaRPr>
          </a:p>
        </p:txBody>
      </p:sp>
      <p:sp>
        <p:nvSpPr>
          <p:cNvPr id="6" name="Rectángulo 5">
            <a:extLst>
              <a:ext uri="{FF2B5EF4-FFF2-40B4-BE49-F238E27FC236}">
                <a16:creationId xmlns:a16="http://schemas.microsoft.com/office/drawing/2014/main" xmlns="" id="{6C647806-8AE6-46B6-A62A-DB781541EA49}"/>
              </a:ext>
            </a:extLst>
          </p:cNvPr>
          <p:cNvSpPr/>
          <p:nvPr/>
        </p:nvSpPr>
        <p:spPr>
          <a:xfrm>
            <a:off x="899490" y="1556741"/>
            <a:ext cx="7669065" cy="1080150"/>
          </a:xfrm>
          <a:prstGeom prst="rect">
            <a:avLst/>
          </a:prstGeom>
          <a:solidFill>
            <a:schemeClr val="accent6">
              <a:lumMod val="60000"/>
              <a:lumOff val="40000"/>
            </a:schemeClr>
          </a:solidFill>
          <a:ln w="50800">
            <a:solidFill>
              <a:schemeClr val="accent6">
                <a:lumMod val="50000"/>
              </a:schemeClr>
            </a:solidFill>
            <a:miter lim="800000"/>
            <a:headEnd/>
            <a:tailEnd/>
          </a:ln>
          <a:effectLst/>
        </p:spPr>
        <p:txBody>
          <a:bodyPr anchor="ctr"/>
          <a:lstStyle/>
          <a:p>
            <a:pPr algn="ctr" eaLnBrk="0" hangingPunct="0"/>
            <a:r>
              <a:rPr lang="es-ES_tradnl" sz="2000" b="1" dirty="0">
                <a:solidFill>
                  <a:schemeClr val="tx1"/>
                </a:solidFill>
                <a:latin typeface="Calibri Light" panose="020F0302020204030204" pitchFamily="34" charset="0"/>
                <a:cs typeface="Calibri Light" panose="020F0302020204030204" pitchFamily="34" charset="0"/>
              </a:rPr>
              <a:t>Actualmente la alergia al huevo no se considera una contraindicación para la vacuna contra la gripe.</a:t>
            </a:r>
          </a:p>
        </p:txBody>
      </p:sp>
      <p:sp>
        <p:nvSpPr>
          <p:cNvPr id="4" name="CuadroTexto 3">
            <a:extLst>
              <a:ext uri="{FF2B5EF4-FFF2-40B4-BE49-F238E27FC236}">
                <a16:creationId xmlns:a16="http://schemas.microsoft.com/office/drawing/2014/main" xmlns="" id="{78E4E175-4536-4250-B2EE-B047109B0236}"/>
              </a:ext>
            </a:extLst>
          </p:cNvPr>
          <p:cNvSpPr txBox="1"/>
          <p:nvPr/>
        </p:nvSpPr>
        <p:spPr>
          <a:xfrm>
            <a:off x="2076362" y="349309"/>
            <a:ext cx="5015988" cy="584775"/>
          </a:xfrm>
          <a:prstGeom prst="rect">
            <a:avLst/>
          </a:prstGeom>
          <a:noFill/>
        </p:spPr>
        <p:txBody>
          <a:bodyPr wrap="square" rtlCol="0">
            <a:spAutoFit/>
          </a:bodyPr>
          <a:lstStyle/>
          <a:p>
            <a:r>
              <a:rPr lang="es-ES_tradnl" sz="3200" b="1" dirty="0">
                <a:latin typeface="Calibri Light" panose="020F0302020204030204" pitchFamily="34" charset="0"/>
                <a:cs typeface="Calibri Light" panose="020F0302020204030204" pitchFamily="34" charset="0"/>
              </a:rPr>
              <a:t>Datos técnicos de las vacunas</a:t>
            </a:r>
            <a:endParaRPr lang="es-ES" sz="3200" b="1" dirty="0">
              <a:latin typeface="Calibri Light" panose="020F0302020204030204" pitchFamily="34" charset="0"/>
              <a:cs typeface="Calibri Light" panose="020F0302020204030204" pitchFamily="34" charset="0"/>
            </a:endParaRPr>
          </a:p>
        </p:txBody>
      </p:sp>
      <p:pic>
        <p:nvPicPr>
          <p:cNvPr id="11" name="Imagen 10">
            <a:extLst>
              <a:ext uri="{FF2B5EF4-FFF2-40B4-BE49-F238E27FC236}">
                <a16:creationId xmlns:a16="http://schemas.microsoft.com/office/drawing/2014/main" xmlns="" id="{B2249219-B5A2-46EE-BBD5-2383368807CA}"/>
              </a:ext>
            </a:extLst>
          </p:cNvPr>
          <p:cNvPicPr>
            <a:picLocks noChangeAspect="1"/>
          </p:cNvPicPr>
          <p:nvPr/>
        </p:nvPicPr>
        <p:blipFill>
          <a:blip r:embed="rId3"/>
          <a:stretch>
            <a:fillRect/>
          </a:stretch>
        </p:blipFill>
        <p:spPr>
          <a:xfrm>
            <a:off x="2884732" y="6097908"/>
            <a:ext cx="3374531" cy="665679"/>
          </a:xfrm>
          <a:prstGeom prst="rect">
            <a:avLst/>
          </a:prstGeom>
        </p:spPr>
      </p:pic>
      <p:pic>
        <p:nvPicPr>
          <p:cNvPr id="10" name="Imagen 9">
            <a:extLst>
              <a:ext uri="{FF2B5EF4-FFF2-40B4-BE49-F238E27FC236}">
                <a16:creationId xmlns:a16="http://schemas.microsoft.com/office/drawing/2014/main" xmlns="" id="{1D3E31E5-1E0F-4004-B81D-E7D7E03102D0}"/>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
        <p:nvSpPr>
          <p:cNvPr id="14" name="CuadroTexto 13">
            <a:extLst>
              <a:ext uri="{FF2B5EF4-FFF2-40B4-BE49-F238E27FC236}">
                <a16:creationId xmlns:a16="http://schemas.microsoft.com/office/drawing/2014/main" xmlns="" id="{B533D24A-22D4-4173-B69A-37B2E927DB64}"/>
              </a:ext>
            </a:extLst>
          </p:cNvPr>
          <p:cNvSpPr txBox="1">
            <a:spLocks/>
          </p:cNvSpPr>
          <p:nvPr/>
        </p:nvSpPr>
        <p:spPr>
          <a:xfrm>
            <a:off x="449498" y="1124680"/>
            <a:ext cx="8245000" cy="432060"/>
          </a:xfrm>
          <a:prstGeom prst="rect">
            <a:avLst/>
          </a:prstGeom>
          <a:noFill/>
        </p:spPr>
        <p:txBody>
          <a:bodyPr wrap="square" rtlCol="0">
            <a:noAutofit/>
          </a:bodyPr>
          <a:lstStyle/>
          <a:p>
            <a:pPr lvl="0" algn="just">
              <a:spcAft>
                <a:spcPts val="600"/>
              </a:spcAft>
            </a:pPr>
            <a:r>
              <a:rPr lang="es-ES" sz="2000" b="1" i="1" dirty="0">
                <a:latin typeface="Calibri Light" panose="020F0302020204030204" pitchFamily="34" charset="0"/>
                <a:ea typeface="Times New Roman" panose="02020603050405020304" pitchFamily="18" charset="0"/>
                <a:cs typeface="Calibri Light" panose="020F0302020204030204" pitchFamily="34" charset="0"/>
              </a:rPr>
              <a:t>Contraindicaciones y precauciones</a:t>
            </a:r>
          </a:p>
        </p:txBody>
      </p:sp>
    </p:spTree>
    <p:extLst>
      <p:ext uri="{BB962C8B-B14F-4D97-AF65-F5344CB8AC3E}">
        <p14:creationId xmlns:p14="http://schemas.microsoft.com/office/powerpoint/2010/main" val="34986436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2076362" y="349309"/>
            <a:ext cx="5015988" cy="584775"/>
          </a:xfrm>
          <a:prstGeom prst="rect">
            <a:avLst/>
          </a:prstGeom>
          <a:noFill/>
        </p:spPr>
        <p:txBody>
          <a:bodyPr wrap="square" rtlCol="0">
            <a:spAutoFit/>
          </a:bodyPr>
          <a:lstStyle/>
          <a:p>
            <a:r>
              <a:rPr lang="es-ES_tradnl" sz="3200" b="1" dirty="0">
                <a:latin typeface="Calibri Light" panose="020F0302020204030204" pitchFamily="34" charset="0"/>
                <a:cs typeface="Calibri Light" panose="020F0302020204030204" pitchFamily="34" charset="0"/>
              </a:rPr>
              <a:t>Datos técnicos de las vacunas</a:t>
            </a:r>
            <a:endParaRPr lang="es-ES" sz="3200" b="1" dirty="0">
              <a:latin typeface="Calibri Light" panose="020F0302020204030204" pitchFamily="34" charset="0"/>
              <a:cs typeface="Calibri Light" panose="020F0302020204030204" pitchFamily="34" charset="0"/>
            </a:endParaRPr>
          </a:p>
        </p:txBody>
      </p:sp>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467430" y="1052670"/>
            <a:ext cx="8245000" cy="432060"/>
          </a:xfrm>
          <a:prstGeom prst="rect">
            <a:avLst/>
          </a:prstGeom>
          <a:noFill/>
        </p:spPr>
        <p:txBody>
          <a:bodyPr wrap="square" rtlCol="0">
            <a:noAutofit/>
          </a:bodyPr>
          <a:lstStyle/>
          <a:p>
            <a:pPr lvl="0" algn="just">
              <a:spcAft>
                <a:spcPts val="600"/>
              </a:spcAft>
            </a:pPr>
            <a:r>
              <a:rPr lang="es-ES" sz="2000" b="1" i="1" dirty="0">
                <a:latin typeface="Calibri Light" panose="020F0302020204030204" pitchFamily="34" charset="0"/>
                <a:ea typeface="Times New Roman" panose="02020603050405020304" pitchFamily="18" charset="0"/>
                <a:cs typeface="Calibri Light" panose="020F0302020204030204" pitchFamily="34" charset="0"/>
              </a:rPr>
              <a:t>Contraindicaciones y precauciones</a:t>
            </a:r>
          </a:p>
        </p:txBody>
      </p:sp>
      <p:sp>
        <p:nvSpPr>
          <p:cNvPr id="4" name="Rectangle 1">
            <a:extLst>
              <a:ext uri="{FF2B5EF4-FFF2-40B4-BE49-F238E27FC236}">
                <a16:creationId xmlns:a16="http://schemas.microsoft.com/office/drawing/2014/main" xmlns="" id="{71DFA2C4-9C31-4481-88B0-3A8B3D06CA99}"/>
              </a:ext>
            </a:extLst>
          </p:cNvPr>
          <p:cNvSpPr>
            <a:spLocks noChangeArrowheads="1"/>
          </p:cNvSpPr>
          <p:nvPr/>
        </p:nvSpPr>
        <p:spPr bwMode="auto">
          <a:xfrm>
            <a:off x="1414463" y="2857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800" b="0" i="0" u="none" strike="noStrike" cap="none" normalizeH="0" baseline="0">
                <a:ln>
                  <a:noFill/>
                </a:ln>
                <a:solidFill>
                  <a:schemeClr val="tx1"/>
                </a:solidFill>
                <a:effectLst/>
                <a:latin typeface="Arial" panose="020B0604020202020204" pitchFamily="34" charset="0"/>
              </a:rPr>
              <a:t/>
            </a:r>
            <a:br>
              <a:rPr kumimoji="0" lang="es-ES" altLang="es-ES" sz="1800" b="0" i="0" u="none" strike="noStrike" cap="none" normalizeH="0" baseline="0">
                <a:ln>
                  <a:noFill/>
                </a:ln>
                <a:solidFill>
                  <a:schemeClr val="tx1"/>
                </a:solidFill>
                <a:effectLst/>
                <a:latin typeface="Arial" panose="020B0604020202020204" pitchFamily="34" charset="0"/>
              </a:rPr>
            </a:b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2" name="CuadroTexto 1">
            <a:extLst>
              <a:ext uri="{FF2B5EF4-FFF2-40B4-BE49-F238E27FC236}">
                <a16:creationId xmlns:a16="http://schemas.microsoft.com/office/drawing/2014/main" xmlns="" id="{4D8931BD-3CAF-49B5-BD5C-F81F74BFF7C5}"/>
              </a:ext>
            </a:extLst>
          </p:cNvPr>
          <p:cNvSpPr txBox="1"/>
          <p:nvPr/>
        </p:nvSpPr>
        <p:spPr>
          <a:xfrm>
            <a:off x="575445" y="1659285"/>
            <a:ext cx="7993110" cy="4093428"/>
          </a:xfrm>
          <a:prstGeom prst="rect">
            <a:avLst/>
          </a:prstGeom>
          <a:noFill/>
        </p:spPr>
        <p:txBody>
          <a:bodyPr wrap="square" rtlCol="0">
            <a:spAutoFit/>
          </a:bodyPr>
          <a:lstStyle/>
          <a:p>
            <a:pPr marL="342900" indent="-342900" algn="just" eaLnBrk="1" fontAlgn="auto" hangingPunct="1">
              <a:spcBef>
                <a:spcPts val="0"/>
              </a:spcBef>
              <a:spcAft>
                <a:spcPts val="0"/>
              </a:spcAft>
              <a:buFont typeface="Arial" panose="020B0604020202020204" pitchFamily="34" charset="0"/>
              <a:buChar char="•"/>
              <a:defRPr/>
            </a:pPr>
            <a:r>
              <a:rPr lang="es-ES" sz="2000" dirty="0">
                <a:solidFill>
                  <a:schemeClr val="accent6">
                    <a:lumMod val="75000"/>
                  </a:schemeClr>
                </a:solidFill>
                <a:latin typeface="+mj-lt"/>
              </a:rPr>
              <a:t>Personas que no sean de alto riesgo y que hayan padecido Síndrome de Guillain-Barre (SGB) en las 6 semanas posteriores a una dosis previa de vacuna antigripal</a:t>
            </a:r>
            <a:r>
              <a:rPr lang="es-ES" sz="2000" dirty="0">
                <a:latin typeface="+mj-lt"/>
              </a:rPr>
              <a:t>. Sin embargo, para la mayoría de las personas con antecedentes de SGB que tienen alto riesgo de complicaciones gripales graves, muchos expertos creen que los beneficios de la vacunación gripal justifican su uso ya que el padecimiento de gripe implica un mayor riesgo de presentar recaídas respecto al SGB que la vacunación.</a:t>
            </a:r>
          </a:p>
          <a:p>
            <a:pPr marL="342900" indent="-342900" algn="just" eaLnBrk="1" fontAlgn="auto" hangingPunct="1">
              <a:spcBef>
                <a:spcPts val="0"/>
              </a:spcBef>
              <a:spcAft>
                <a:spcPts val="0"/>
              </a:spcAft>
              <a:buFont typeface="Arial" panose="020B0604020202020204" pitchFamily="34" charset="0"/>
              <a:buChar char="•"/>
              <a:defRPr/>
            </a:pPr>
            <a:endParaRPr lang="es-ES" sz="2000" dirty="0">
              <a:latin typeface="+mj-lt"/>
            </a:endParaRPr>
          </a:p>
          <a:p>
            <a:pPr marL="342900" indent="-342900" algn="just" eaLnBrk="1" fontAlgn="auto" hangingPunct="1">
              <a:spcBef>
                <a:spcPts val="0"/>
              </a:spcBef>
              <a:spcAft>
                <a:spcPts val="0"/>
              </a:spcAft>
              <a:buFont typeface="Arial" panose="020B0604020202020204" pitchFamily="34" charset="0"/>
              <a:buChar char="•"/>
              <a:defRPr/>
            </a:pPr>
            <a:endParaRPr lang="es-ES" sz="2000" dirty="0">
              <a:latin typeface="+mj-lt"/>
            </a:endParaRPr>
          </a:p>
          <a:p>
            <a:pPr marL="342900" indent="-342900" algn="just" eaLnBrk="1" fontAlgn="auto" hangingPunct="1">
              <a:spcBef>
                <a:spcPts val="0"/>
              </a:spcBef>
              <a:spcAft>
                <a:spcPts val="0"/>
              </a:spcAft>
              <a:buFont typeface="Arial" panose="020B0604020202020204" pitchFamily="34" charset="0"/>
              <a:buChar char="•"/>
              <a:defRPr/>
            </a:pPr>
            <a:r>
              <a:rPr lang="es-ES" sz="2000" dirty="0">
                <a:latin typeface="+mj-lt"/>
              </a:rPr>
              <a:t>El </a:t>
            </a:r>
            <a:r>
              <a:rPr lang="es-ES" sz="2000" dirty="0">
                <a:solidFill>
                  <a:schemeClr val="accent6">
                    <a:lumMod val="75000"/>
                  </a:schemeClr>
                </a:solidFill>
                <a:latin typeface="+mj-lt"/>
              </a:rPr>
              <a:t>uso de un antivírico es una opción para combatir la gripe para las personas de alto riesgo que tengan contraindicada la vacunación</a:t>
            </a:r>
            <a:r>
              <a:rPr lang="es-ES" sz="2000" dirty="0">
                <a:latin typeface="+mj-lt"/>
              </a:rPr>
              <a:t>. De forma complementaria se puede vacunar a aquellas personas de su entorno más cercano.</a:t>
            </a:r>
          </a:p>
        </p:txBody>
      </p:sp>
      <p:pic>
        <p:nvPicPr>
          <p:cNvPr id="11" name="Imagen 10">
            <a:extLst>
              <a:ext uri="{FF2B5EF4-FFF2-40B4-BE49-F238E27FC236}">
                <a16:creationId xmlns:a16="http://schemas.microsoft.com/office/drawing/2014/main" xmlns="" id="{6B96163B-D031-4BE1-9272-F389E28E6E8E}"/>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8" name="Imagen 7">
            <a:extLst>
              <a:ext uri="{FF2B5EF4-FFF2-40B4-BE49-F238E27FC236}">
                <a16:creationId xmlns:a16="http://schemas.microsoft.com/office/drawing/2014/main" xmlns="" id="{086B3F24-546B-4784-BE53-6E2205FBE7F3}"/>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13970781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2076362" y="349309"/>
            <a:ext cx="5015988" cy="584775"/>
          </a:xfrm>
          <a:prstGeom prst="rect">
            <a:avLst/>
          </a:prstGeom>
          <a:noFill/>
        </p:spPr>
        <p:txBody>
          <a:bodyPr wrap="square" rtlCol="0">
            <a:spAutoFit/>
          </a:bodyPr>
          <a:lstStyle/>
          <a:p>
            <a:r>
              <a:rPr lang="es-ES_tradnl" sz="3200" b="1" dirty="0">
                <a:latin typeface="Calibri Light" panose="020F0302020204030204" pitchFamily="34" charset="0"/>
                <a:cs typeface="Calibri Light" panose="020F0302020204030204" pitchFamily="34" charset="0"/>
              </a:rPr>
              <a:t>Datos técnicos de las vacunas</a:t>
            </a:r>
            <a:endParaRPr lang="es-ES" sz="3200" b="1" dirty="0">
              <a:latin typeface="Calibri Light" panose="020F0302020204030204" pitchFamily="34" charset="0"/>
              <a:cs typeface="Calibri Light" panose="020F0302020204030204" pitchFamily="34" charset="0"/>
            </a:endParaRPr>
          </a:p>
        </p:txBody>
      </p:sp>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467430" y="1052670"/>
            <a:ext cx="8245000" cy="432060"/>
          </a:xfrm>
          <a:prstGeom prst="rect">
            <a:avLst/>
          </a:prstGeom>
          <a:noFill/>
        </p:spPr>
        <p:txBody>
          <a:bodyPr wrap="square" rtlCol="0">
            <a:noAutofit/>
          </a:bodyPr>
          <a:lstStyle/>
          <a:p>
            <a:pPr lvl="0" algn="just">
              <a:spcAft>
                <a:spcPts val="600"/>
              </a:spcAft>
            </a:pPr>
            <a:r>
              <a:rPr lang="es-ES" sz="2000" b="1" i="1" dirty="0">
                <a:latin typeface="Calibri Light" panose="020F0302020204030204" pitchFamily="34" charset="0"/>
                <a:ea typeface="Times New Roman" panose="02020603050405020304" pitchFamily="18" charset="0"/>
                <a:cs typeface="Calibri Light" panose="020F0302020204030204" pitchFamily="34" charset="0"/>
              </a:rPr>
              <a:t>Efectos adversos</a:t>
            </a:r>
          </a:p>
        </p:txBody>
      </p:sp>
      <p:sp>
        <p:nvSpPr>
          <p:cNvPr id="4" name="Rectangle 1">
            <a:extLst>
              <a:ext uri="{FF2B5EF4-FFF2-40B4-BE49-F238E27FC236}">
                <a16:creationId xmlns:a16="http://schemas.microsoft.com/office/drawing/2014/main" xmlns="" id="{71DFA2C4-9C31-4481-88B0-3A8B3D06CA99}"/>
              </a:ext>
            </a:extLst>
          </p:cNvPr>
          <p:cNvSpPr>
            <a:spLocks noChangeArrowheads="1"/>
          </p:cNvSpPr>
          <p:nvPr/>
        </p:nvSpPr>
        <p:spPr bwMode="auto">
          <a:xfrm>
            <a:off x="1414463" y="2857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800" b="0" i="0" u="none" strike="noStrike" cap="none" normalizeH="0" baseline="0">
                <a:ln>
                  <a:noFill/>
                </a:ln>
                <a:solidFill>
                  <a:schemeClr val="tx1"/>
                </a:solidFill>
                <a:effectLst/>
                <a:latin typeface="Arial" panose="020B0604020202020204" pitchFamily="34" charset="0"/>
              </a:rPr>
              <a:t/>
            </a:r>
            <a:br>
              <a:rPr kumimoji="0" lang="es-ES" altLang="es-ES" sz="1800" b="0" i="0" u="none" strike="noStrike" cap="none" normalizeH="0" baseline="0">
                <a:ln>
                  <a:noFill/>
                </a:ln>
                <a:solidFill>
                  <a:schemeClr val="tx1"/>
                </a:solidFill>
                <a:effectLst/>
                <a:latin typeface="Arial" panose="020B0604020202020204" pitchFamily="34" charset="0"/>
              </a:rPr>
            </a:b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2" name="CuadroTexto 1">
            <a:extLst>
              <a:ext uri="{FF2B5EF4-FFF2-40B4-BE49-F238E27FC236}">
                <a16:creationId xmlns:a16="http://schemas.microsoft.com/office/drawing/2014/main" xmlns="" id="{4D8931BD-3CAF-49B5-BD5C-F81F74BFF7C5}"/>
              </a:ext>
            </a:extLst>
          </p:cNvPr>
          <p:cNvSpPr txBox="1"/>
          <p:nvPr/>
        </p:nvSpPr>
        <p:spPr>
          <a:xfrm>
            <a:off x="575445" y="1659285"/>
            <a:ext cx="7993110" cy="4708981"/>
          </a:xfrm>
          <a:prstGeom prst="rect">
            <a:avLst/>
          </a:prstGeom>
          <a:noFill/>
        </p:spPr>
        <p:txBody>
          <a:bodyPr wrap="square" rtlCol="0">
            <a:spAutoFit/>
          </a:bodyPr>
          <a:lstStyle/>
          <a:p>
            <a:pPr marL="342900" indent="-342900" algn="just" eaLnBrk="1" fontAlgn="auto" hangingPunct="1">
              <a:spcBef>
                <a:spcPts val="0"/>
              </a:spcBef>
              <a:spcAft>
                <a:spcPts val="0"/>
              </a:spcAft>
              <a:buFont typeface="Arial" panose="020B0604020202020204" pitchFamily="34" charset="0"/>
              <a:buChar char="•"/>
              <a:defRPr/>
            </a:pPr>
            <a:r>
              <a:rPr lang="es-ES" sz="2000" b="1" dirty="0">
                <a:latin typeface="+mj-lt"/>
              </a:rPr>
              <a:t>Son poco frecuentes</a:t>
            </a:r>
            <a:r>
              <a:rPr lang="es-ES" sz="2000" dirty="0">
                <a:latin typeface="+mj-lt"/>
              </a:rPr>
              <a:t>. Cuando aparecen suelen ser locales y autolimitados (</a:t>
            </a:r>
            <a:r>
              <a:rPr lang="es-ES" sz="2000" u="sng" dirty="0">
                <a:latin typeface="+mj-lt"/>
              </a:rPr>
              <a:t>fiebre, malestar y mialgias</a:t>
            </a:r>
            <a:r>
              <a:rPr lang="es-ES" sz="2000" dirty="0">
                <a:latin typeface="+mj-lt"/>
              </a:rPr>
              <a:t>, que duran 1 o 2 días). Aparecen mayoritariamente en aquellas personas no vacunadas con anterioridad.</a:t>
            </a:r>
          </a:p>
          <a:p>
            <a:pPr marL="342900" indent="-342900" algn="just" eaLnBrk="1" fontAlgn="auto" hangingPunct="1">
              <a:spcBef>
                <a:spcPts val="0"/>
              </a:spcBef>
              <a:spcAft>
                <a:spcPts val="0"/>
              </a:spcAft>
              <a:buFont typeface="Arial" panose="020B0604020202020204" pitchFamily="34" charset="0"/>
              <a:buChar char="•"/>
              <a:defRPr/>
            </a:pPr>
            <a:endParaRPr lang="es-ES" sz="2000" dirty="0">
              <a:latin typeface="+mj-lt"/>
            </a:endParaRPr>
          </a:p>
          <a:p>
            <a:pPr marL="342900" indent="-342900" algn="just" eaLnBrk="1" fontAlgn="auto" hangingPunct="1">
              <a:spcBef>
                <a:spcPts val="0"/>
              </a:spcBef>
              <a:spcAft>
                <a:spcPts val="0"/>
              </a:spcAft>
              <a:buFont typeface="Arial" panose="020B0604020202020204" pitchFamily="34" charset="0"/>
              <a:buChar char="•"/>
              <a:defRPr/>
            </a:pPr>
            <a:r>
              <a:rPr lang="es-ES" sz="2000" dirty="0">
                <a:latin typeface="+mj-lt"/>
              </a:rPr>
              <a:t>En niños debe emplearse, en caso de presentar fiebre, paracetamol y nunca ácido acetil salicílico.</a:t>
            </a:r>
          </a:p>
          <a:p>
            <a:pPr marL="342900" indent="-342900" algn="just" eaLnBrk="1" fontAlgn="auto" hangingPunct="1">
              <a:spcBef>
                <a:spcPts val="0"/>
              </a:spcBef>
              <a:spcAft>
                <a:spcPts val="0"/>
              </a:spcAft>
              <a:buFont typeface="Arial" panose="020B0604020202020204" pitchFamily="34" charset="0"/>
              <a:buChar char="•"/>
              <a:defRPr/>
            </a:pPr>
            <a:endParaRPr lang="es-ES" sz="2000" dirty="0">
              <a:latin typeface="+mj-lt"/>
            </a:endParaRPr>
          </a:p>
          <a:p>
            <a:pPr marL="342900" indent="-342900" algn="just" eaLnBrk="1" fontAlgn="auto" hangingPunct="1">
              <a:spcBef>
                <a:spcPts val="0"/>
              </a:spcBef>
              <a:spcAft>
                <a:spcPts val="0"/>
              </a:spcAft>
              <a:buFont typeface="Arial" panose="020B0604020202020204" pitchFamily="34" charset="0"/>
              <a:buChar char="•"/>
              <a:defRPr/>
            </a:pPr>
            <a:r>
              <a:rPr lang="es-ES" sz="2000" dirty="0">
                <a:latin typeface="+mj-lt"/>
              </a:rPr>
              <a:t>En adultos, la administración profiláctica de paracetamol puede disminuir la frecuencia de algunos efectos adversos.</a:t>
            </a:r>
          </a:p>
          <a:p>
            <a:pPr marL="342900" indent="-342900" algn="just" eaLnBrk="1" fontAlgn="auto" hangingPunct="1">
              <a:spcBef>
                <a:spcPts val="0"/>
              </a:spcBef>
              <a:spcAft>
                <a:spcPts val="0"/>
              </a:spcAft>
              <a:buFont typeface="Arial" panose="020B0604020202020204" pitchFamily="34" charset="0"/>
              <a:buChar char="•"/>
              <a:defRPr/>
            </a:pPr>
            <a:endParaRPr lang="es-ES" sz="2000" dirty="0">
              <a:latin typeface="+mj-lt"/>
            </a:endParaRPr>
          </a:p>
          <a:p>
            <a:pPr marL="342900" indent="-342900" algn="just" eaLnBrk="1" fontAlgn="auto" hangingPunct="1">
              <a:spcBef>
                <a:spcPts val="0"/>
              </a:spcBef>
              <a:spcAft>
                <a:spcPts val="0"/>
              </a:spcAft>
              <a:buFont typeface="Arial" panose="020B0604020202020204" pitchFamily="34" charset="0"/>
              <a:buChar char="•"/>
              <a:defRPr/>
            </a:pPr>
            <a:r>
              <a:rPr lang="es-ES" sz="2000" dirty="0">
                <a:latin typeface="+mj-lt"/>
              </a:rPr>
              <a:t>La vacuna de la gripe </a:t>
            </a:r>
            <a:r>
              <a:rPr lang="es-ES" sz="2000" b="1" u="sng" dirty="0">
                <a:solidFill>
                  <a:schemeClr val="accent6">
                    <a:lumMod val="75000"/>
                  </a:schemeClr>
                </a:solidFill>
                <a:latin typeface="+mj-lt"/>
              </a:rPr>
              <a:t>es una vacuna inactivada y no puede causar la enfermedad </a:t>
            </a:r>
            <a:r>
              <a:rPr lang="es-ES" sz="2000" dirty="0">
                <a:latin typeface="+mj-lt"/>
              </a:rPr>
              <a:t>ya que se prepara a partir de virus inactivados (no infecciosos) o de antígenos del propio virus.</a:t>
            </a:r>
          </a:p>
          <a:p>
            <a:pPr marL="342900" indent="-342900" algn="just" eaLnBrk="1" fontAlgn="auto" hangingPunct="1">
              <a:spcBef>
                <a:spcPts val="0"/>
              </a:spcBef>
              <a:spcAft>
                <a:spcPts val="0"/>
              </a:spcAft>
              <a:buFont typeface="Arial" panose="020B0604020202020204" pitchFamily="34" charset="0"/>
              <a:buChar char="•"/>
              <a:defRPr/>
            </a:pPr>
            <a:endParaRPr lang="es-ES" sz="2000" dirty="0">
              <a:latin typeface="+mj-lt"/>
            </a:endParaRPr>
          </a:p>
          <a:p>
            <a:pPr marL="342900" indent="-342900" algn="just" eaLnBrk="1" fontAlgn="auto" hangingPunct="1">
              <a:spcBef>
                <a:spcPts val="0"/>
              </a:spcBef>
              <a:spcAft>
                <a:spcPts val="0"/>
              </a:spcAft>
              <a:buFont typeface="Arial" panose="020B0604020202020204" pitchFamily="34" charset="0"/>
              <a:buChar char="•"/>
              <a:defRPr/>
            </a:pPr>
            <a:r>
              <a:rPr lang="es-ES" sz="2000" b="1" dirty="0">
                <a:latin typeface="+mj-lt"/>
              </a:rPr>
              <a:t>Conservación</a:t>
            </a:r>
            <a:r>
              <a:rPr lang="es-ES" sz="2000" dirty="0">
                <a:latin typeface="+mj-lt"/>
              </a:rPr>
              <a:t>: no debe congelarse. Entre 2ºC - 8ºC. </a:t>
            </a:r>
          </a:p>
        </p:txBody>
      </p:sp>
      <p:pic>
        <p:nvPicPr>
          <p:cNvPr id="8" name="Imagen 7">
            <a:extLst>
              <a:ext uri="{FF2B5EF4-FFF2-40B4-BE49-F238E27FC236}">
                <a16:creationId xmlns:a16="http://schemas.microsoft.com/office/drawing/2014/main" xmlns="" id="{582777F7-AECE-424F-A33A-A510928165E2}"/>
              </a:ext>
            </a:extLst>
          </p:cNvPr>
          <p:cNvPicPr/>
          <p:nvPr/>
        </p:nvPicPr>
        <p:blipFill rotWithShape="1">
          <a:blip r:embed="rId3"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29577561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449498" y="1275386"/>
            <a:ext cx="8245000" cy="856395"/>
          </a:xfrm>
          <a:prstGeom prst="rect">
            <a:avLst/>
          </a:prstGeom>
          <a:noFill/>
        </p:spPr>
        <p:txBody>
          <a:bodyPr wrap="square" rtlCol="0">
            <a:noAutofit/>
          </a:bodyPr>
          <a:lstStyle/>
          <a:p>
            <a:pPr lvl="0" algn="just">
              <a:spcAft>
                <a:spcPts val="600"/>
              </a:spcAft>
            </a:pPr>
            <a:r>
              <a:rPr lang="es-ES" sz="2000" b="1" i="1" dirty="0">
                <a:latin typeface="Calibri Light" panose="020F0302020204030204" pitchFamily="34" charset="0"/>
                <a:ea typeface="Times New Roman" panose="02020603050405020304" pitchFamily="18" charset="0"/>
                <a:cs typeface="Calibri Light" panose="020F0302020204030204" pitchFamily="34" charset="0"/>
              </a:rPr>
              <a:t>Vacunación frente a la gripe de personas que han tenido infección por COVID-19 y de sus contactos estrechos</a:t>
            </a:r>
          </a:p>
        </p:txBody>
      </p:sp>
      <p:sp>
        <p:nvSpPr>
          <p:cNvPr id="2" name="CuadroTexto 1">
            <a:extLst>
              <a:ext uri="{FF2B5EF4-FFF2-40B4-BE49-F238E27FC236}">
                <a16:creationId xmlns:a16="http://schemas.microsoft.com/office/drawing/2014/main" xmlns="" id="{4D8931BD-3CAF-49B5-BD5C-F81F74BFF7C5}"/>
              </a:ext>
            </a:extLst>
          </p:cNvPr>
          <p:cNvSpPr txBox="1"/>
          <p:nvPr/>
        </p:nvSpPr>
        <p:spPr>
          <a:xfrm>
            <a:off x="575445" y="1988800"/>
            <a:ext cx="7993110" cy="4025717"/>
          </a:xfrm>
          <a:prstGeom prst="rect">
            <a:avLst/>
          </a:prstGeom>
          <a:noFill/>
        </p:spPr>
        <p:txBody>
          <a:bodyPr wrap="square" rtlCol="0">
            <a:spAutoFit/>
          </a:bodyPr>
          <a:lstStyle/>
          <a:p>
            <a:pPr marL="285750" indent="-285750" algn="just" eaLnBrk="1" fontAlgn="auto" hangingPunct="1">
              <a:lnSpc>
                <a:spcPts val="2200"/>
              </a:lnSpc>
              <a:spcBef>
                <a:spcPts val="0"/>
              </a:spcBef>
              <a:spcAft>
                <a:spcPts val="0"/>
              </a:spcAft>
              <a:buFont typeface="Arial" panose="020B0604020202020204" pitchFamily="34" charset="0"/>
              <a:buChar char="•"/>
              <a:defRPr/>
            </a:pPr>
            <a:r>
              <a:rPr lang="es-ES" sz="1600" dirty="0">
                <a:latin typeface="+mj-lt"/>
              </a:rPr>
              <a:t>No se conocen contraindicaciones médicas para vacunar a personas que han superado la COVID-19 </a:t>
            </a:r>
          </a:p>
          <a:p>
            <a:pPr marL="285750" indent="-285750" algn="just" eaLnBrk="1" fontAlgn="auto" hangingPunct="1">
              <a:lnSpc>
                <a:spcPts val="2200"/>
              </a:lnSpc>
              <a:spcBef>
                <a:spcPts val="0"/>
              </a:spcBef>
              <a:spcAft>
                <a:spcPts val="0"/>
              </a:spcAft>
              <a:buFont typeface="Arial" panose="020B0604020202020204" pitchFamily="34" charset="0"/>
              <a:buChar char="•"/>
              <a:defRPr/>
            </a:pPr>
            <a:endParaRPr lang="es-ES" sz="1600" dirty="0">
              <a:latin typeface="+mj-lt"/>
            </a:endParaRPr>
          </a:p>
          <a:p>
            <a:pPr marL="285750" indent="-285750" algn="just" eaLnBrk="1" fontAlgn="auto" hangingPunct="1">
              <a:lnSpc>
                <a:spcPts val="2200"/>
              </a:lnSpc>
              <a:spcBef>
                <a:spcPts val="0"/>
              </a:spcBef>
              <a:spcAft>
                <a:spcPts val="0"/>
              </a:spcAft>
              <a:buFont typeface="Arial" panose="020B0604020202020204" pitchFamily="34" charset="0"/>
              <a:buChar char="•"/>
              <a:defRPr/>
            </a:pPr>
            <a:r>
              <a:rPr lang="es-ES" sz="1600" b="1" dirty="0">
                <a:latin typeface="+mj-lt"/>
              </a:rPr>
              <a:t>No sería necesario esperar un tiempo específico tras la enfermedad</a:t>
            </a:r>
            <a:r>
              <a:rPr lang="es-ES" sz="1600" dirty="0">
                <a:latin typeface="+mj-lt"/>
              </a:rPr>
              <a:t>. </a:t>
            </a:r>
          </a:p>
          <a:p>
            <a:pPr marL="285750" indent="-285750" algn="just" eaLnBrk="1" fontAlgn="auto" hangingPunct="1">
              <a:lnSpc>
                <a:spcPts val="2200"/>
              </a:lnSpc>
              <a:spcBef>
                <a:spcPts val="0"/>
              </a:spcBef>
              <a:spcAft>
                <a:spcPts val="0"/>
              </a:spcAft>
              <a:buFont typeface="Arial" panose="020B0604020202020204" pitchFamily="34" charset="0"/>
              <a:buChar char="•"/>
              <a:defRPr/>
            </a:pPr>
            <a:endParaRPr lang="es-ES" sz="1600" dirty="0">
              <a:latin typeface="+mj-lt"/>
            </a:endParaRPr>
          </a:p>
          <a:p>
            <a:pPr marL="285750" indent="-285750" algn="just" eaLnBrk="1" fontAlgn="auto" hangingPunct="1">
              <a:lnSpc>
                <a:spcPts val="2200"/>
              </a:lnSpc>
              <a:spcBef>
                <a:spcPts val="0"/>
              </a:spcBef>
              <a:spcAft>
                <a:spcPts val="0"/>
              </a:spcAft>
              <a:buFont typeface="Arial" panose="020B0604020202020204" pitchFamily="34" charset="0"/>
              <a:buChar char="•"/>
              <a:defRPr/>
            </a:pPr>
            <a:r>
              <a:rPr lang="es-ES" sz="1600" dirty="0">
                <a:latin typeface="+mj-lt"/>
              </a:rPr>
              <a:t>La mortalidad de los pacientes con COVID-19 se </a:t>
            </a:r>
            <a:r>
              <a:rPr lang="es-ES" sz="1600" b="1" dirty="0">
                <a:solidFill>
                  <a:srgbClr val="FF0000"/>
                </a:solidFill>
                <a:latin typeface="+mj-lt"/>
              </a:rPr>
              <a:t>duplica</a:t>
            </a:r>
            <a:r>
              <a:rPr lang="es-ES" sz="1600" dirty="0">
                <a:solidFill>
                  <a:schemeClr val="accent6">
                    <a:lumMod val="75000"/>
                  </a:schemeClr>
                </a:solidFill>
                <a:latin typeface="+mj-lt"/>
              </a:rPr>
              <a:t> </a:t>
            </a:r>
            <a:r>
              <a:rPr lang="es-ES" sz="1600" dirty="0">
                <a:latin typeface="+mj-lt"/>
              </a:rPr>
              <a:t>cuando también están infectados por el virus de la gripe. </a:t>
            </a:r>
          </a:p>
          <a:p>
            <a:pPr marL="285750" indent="-285750" algn="just" eaLnBrk="1" fontAlgn="auto" hangingPunct="1">
              <a:lnSpc>
                <a:spcPts val="2200"/>
              </a:lnSpc>
              <a:spcBef>
                <a:spcPts val="0"/>
              </a:spcBef>
              <a:spcAft>
                <a:spcPts val="0"/>
              </a:spcAft>
              <a:buFont typeface="Arial" panose="020B0604020202020204" pitchFamily="34" charset="0"/>
              <a:buChar char="•"/>
              <a:defRPr/>
            </a:pPr>
            <a:endParaRPr lang="es-ES" sz="1600" dirty="0">
              <a:latin typeface="+mj-lt"/>
            </a:endParaRPr>
          </a:p>
          <a:p>
            <a:pPr marL="285750" indent="-285750" algn="just" eaLnBrk="1" fontAlgn="auto" hangingPunct="1">
              <a:lnSpc>
                <a:spcPts val="2200"/>
              </a:lnSpc>
              <a:spcBef>
                <a:spcPts val="0"/>
              </a:spcBef>
              <a:spcAft>
                <a:spcPts val="0"/>
              </a:spcAft>
              <a:buFont typeface="Arial" panose="020B0604020202020204" pitchFamily="34" charset="0"/>
              <a:buChar char="•"/>
              <a:defRPr/>
            </a:pPr>
            <a:r>
              <a:rPr lang="es-ES" sz="1600" dirty="0">
                <a:solidFill>
                  <a:schemeClr val="accent6">
                    <a:lumMod val="75000"/>
                  </a:schemeClr>
                </a:solidFill>
                <a:latin typeface="+mj-lt"/>
              </a:rPr>
              <a:t>Se recomienda posponer la vacunación hasta finalizar los días de aislamiento recomendados</a:t>
            </a:r>
            <a:r>
              <a:rPr lang="es-ES" sz="1600" dirty="0">
                <a:latin typeface="+mj-lt"/>
              </a:rPr>
              <a:t>.</a:t>
            </a:r>
          </a:p>
          <a:p>
            <a:pPr algn="just" eaLnBrk="1" fontAlgn="auto" hangingPunct="1">
              <a:lnSpc>
                <a:spcPts val="2200"/>
              </a:lnSpc>
              <a:spcBef>
                <a:spcPts val="0"/>
              </a:spcBef>
              <a:spcAft>
                <a:spcPts val="0"/>
              </a:spcAft>
              <a:defRPr/>
            </a:pPr>
            <a:endParaRPr lang="es-ES" sz="1600" dirty="0">
              <a:latin typeface="+mj-lt"/>
            </a:endParaRPr>
          </a:p>
          <a:p>
            <a:pPr algn="just" eaLnBrk="1" fontAlgn="auto" hangingPunct="1">
              <a:lnSpc>
                <a:spcPts val="2200"/>
              </a:lnSpc>
              <a:spcBef>
                <a:spcPts val="0"/>
              </a:spcBef>
              <a:spcAft>
                <a:spcPts val="0"/>
              </a:spcAft>
              <a:defRPr/>
            </a:pPr>
            <a:r>
              <a:rPr lang="es-ES" sz="1600" dirty="0">
                <a:latin typeface="+mj-lt"/>
              </a:rPr>
              <a:t>De igual manera, los contactos estrechos de un caso confirmado que pertenezcan a los grupos en los que se recomienda la vacunación frente a la gripe podrán vacunarse </a:t>
            </a:r>
            <a:r>
              <a:rPr lang="es-ES" sz="1600" dirty="0">
                <a:solidFill>
                  <a:srgbClr val="FF0000"/>
                </a:solidFill>
                <a:latin typeface="+mj-lt"/>
              </a:rPr>
              <a:t>una vez superado el periodo de cuarentena </a:t>
            </a:r>
            <a:r>
              <a:rPr lang="es-ES" sz="1600" dirty="0">
                <a:latin typeface="+mj-lt"/>
              </a:rPr>
              <a:t>sin haber desarrollado síntomas.</a:t>
            </a:r>
          </a:p>
        </p:txBody>
      </p:sp>
      <p:sp>
        <p:nvSpPr>
          <p:cNvPr id="9" name="Rectángulo 7">
            <a:extLst>
              <a:ext uri="{FF2B5EF4-FFF2-40B4-BE49-F238E27FC236}">
                <a16:creationId xmlns:a16="http://schemas.microsoft.com/office/drawing/2014/main" xmlns="" id="{17F6395D-8432-4BA0-9F12-D013880C82B9}"/>
              </a:ext>
            </a:extLst>
          </p:cNvPr>
          <p:cNvSpPr>
            <a:spLocks noChangeArrowheads="1"/>
          </p:cNvSpPr>
          <p:nvPr/>
        </p:nvSpPr>
        <p:spPr bwMode="auto">
          <a:xfrm>
            <a:off x="899490" y="6608272"/>
            <a:ext cx="842517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s-ES" sz="1000" dirty="0" err="1">
                <a:latin typeface="Calibri Light" panose="020F0302020204030204" pitchFamily="34" charset="0"/>
                <a:cs typeface="Calibri Light" panose="020F0302020204030204" pitchFamily="34" charset="0"/>
              </a:rPr>
              <a:t>Iacobucci</a:t>
            </a:r>
            <a:r>
              <a:rPr lang="en-US" altLang="es-ES" sz="1000" dirty="0">
                <a:latin typeface="Calibri Light" panose="020F0302020204030204" pitchFamily="34" charset="0"/>
                <a:cs typeface="Calibri Light" panose="020F0302020204030204" pitchFamily="34" charset="0"/>
              </a:rPr>
              <a:t>, G. Covid-19: Risk of death more than doubled in people who also had flu, English data show. BMJ 2020;370:m3720</a:t>
            </a:r>
            <a:endParaRPr lang="es-ES" altLang="es-ES" sz="1000" u="sng" dirty="0">
              <a:latin typeface="Calibri Light" panose="020F0302020204030204" pitchFamily="34" charset="0"/>
              <a:cs typeface="Calibri Light" panose="020F0302020204030204" pitchFamily="34" charset="0"/>
            </a:endParaRPr>
          </a:p>
        </p:txBody>
      </p:sp>
      <p:pic>
        <p:nvPicPr>
          <p:cNvPr id="12" name="Imagen 11">
            <a:extLst>
              <a:ext uri="{FF2B5EF4-FFF2-40B4-BE49-F238E27FC236}">
                <a16:creationId xmlns:a16="http://schemas.microsoft.com/office/drawing/2014/main" xmlns="" id="{720D6C59-ABA2-4580-A6D3-B8FB10E77150}"/>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8" name="Imagen 7">
            <a:extLst>
              <a:ext uri="{FF2B5EF4-FFF2-40B4-BE49-F238E27FC236}">
                <a16:creationId xmlns:a16="http://schemas.microsoft.com/office/drawing/2014/main" xmlns="" id="{24446CC4-5C8A-458E-A4B9-4042E618A010}"/>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
        <p:nvSpPr>
          <p:cNvPr id="11" name="CuadroTexto 10">
            <a:extLst>
              <a:ext uri="{FF2B5EF4-FFF2-40B4-BE49-F238E27FC236}">
                <a16:creationId xmlns:a16="http://schemas.microsoft.com/office/drawing/2014/main" xmlns="" id="{18158A24-C5D9-4A8F-AD5F-A1BE3EBD0958}"/>
              </a:ext>
            </a:extLst>
          </p:cNvPr>
          <p:cNvSpPr txBox="1"/>
          <p:nvPr/>
        </p:nvSpPr>
        <p:spPr>
          <a:xfrm>
            <a:off x="1370965" y="349309"/>
            <a:ext cx="6408890" cy="1077218"/>
          </a:xfrm>
          <a:prstGeom prst="rect">
            <a:avLst/>
          </a:prstGeom>
          <a:noFill/>
        </p:spPr>
        <p:txBody>
          <a:bodyPr wrap="square" rtlCol="0">
            <a:spAutoFit/>
          </a:bodyPr>
          <a:lstStyle/>
          <a:p>
            <a:pPr algn="ctr"/>
            <a:r>
              <a:rPr lang="es-ES" sz="3200" b="1" dirty="0">
                <a:latin typeface="Calibri Light" panose="020F0302020204030204" pitchFamily="34" charset="0"/>
                <a:cs typeface="Calibri Light" panose="020F0302020204030204" pitchFamily="34" charset="0"/>
              </a:rPr>
              <a:t>Vacunación frente a gripe </a:t>
            </a:r>
          </a:p>
          <a:p>
            <a:pPr algn="ctr"/>
            <a:r>
              <a:rPr lang="es-ES" sz="3200" b="1" dirty="0">
                <a:latin typeface="Calibri Light" panose="020F0302020204030204" pitchFamily="34" charset="0"/>
                <a:cs typeface="Calibri Light" panose="020F0302020204030204" pitchFamily="34" charset="0"/>
              </a:rPr>
              <a:t>y COVID-19</a:t>
            </a:r>
          </a:p>
        </p:txBody>
      </p:sp>
    </p:spTree>
    <p:extLst>
      <p:ext uri="{BB962C8B-B14F-4D97-AF65-F5344CB8AC3E}">
        <p14:creationId xmlns:p14="http://schemas.microsoft.com/office/powerpoint/2010/main" val="35080995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1370965" y="349309"/>
            <a:ext cx="6408890" cy="1077218"/>
          </a:xfrm>
          <a:prstGeom prst="rect">
            <a:avLst/>
          </a:prstGeom>
          <a:noFill/>
        </p:spPr>
        <p:txBody>
          <a:bodyPr wrap="square" rtlCol="0">
            <a:spAutoFit/>
          </a:bodyPr>
          <a:lstStyle/>
          <a:p>
            <a:pPr algn="ctr"/>
            <a:r>
              <a:rPr lang="es-ES" sz="3200" b="1" dirty="0">
                <a:latin typeface="Calibri Light" panose="020F0302020204030204" pitchFamily="34" charset="0"/>
                <a:cs typeface="Calibri Light" panose="020F0302020204030204" pitchFamily="34" charset="0"/>
              </a:rPr>
              <a:t>Vacunación frente a gripe </a:t>
            </a:r>
          </a:p>
          <a:p>
            <a:pPr algn="ctr"/>
            <a:r>
              <a:rPr lang="es-ES" sz="3200" b="1" dirty="0">
                <a:latin typeface="Calibri Light" panose="020F0302020204030204" pitchFamily="34" charset="0"/>
                <a:cs typeface="Calibri Light" panose="020F0302020204030204" pitchFamily="34" charset="0"/>
              </a:rPr>
              <a:t>y COVID-19</a:t>
            </a:r>
          </a:p>
        </p:txBody>
      </p:sp>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455623" y="1396666"/>
            <a:ext cx="8245000" cy="424338"/>
          </a:xfrm>
          <a:prstGeom prst="rect">
            <a:avLst/>
          </a:prstGeom>
          <a:noFill/>
        </p:spPr>
        <p:txBody>
          <a:bodyPr wrap="square" rtlCol="0">
            <a:noAutofit/>
          </a:bodyPr>
          <a:lstStyle/>
          <a:p>
            <a:pPr lvl="0" algn="just">
              <a:spcAft>
                <a:spcPts val="600"/>
              </a:spcAft>
            </a:pPr>
            <a:r>
              <a:rPr lang="es-ES" sz="2000" b="1" i="1" dirty="0">
                <a:latin typeface="Calibri Light" panose="020F0302020204030204" pitchFamily="34" charset="0"/>
                <a:ea typeface="Times New Roman" panose="02020603050405020304" pitchFamily="18" charset="0"/>
                <a:cs typeface="Calibri Light" panose="020F0302020204030204" pitchFamily="34" charset="0"/>
              </a:rPr>
              <a:t>Vacunación frente a la gripe de personas hospitalizadas por COVID-19</a:t>
            </a:r>
          </a:p>
        </p:txBody>
      </p:sp>
      <p:sp>
        <p:nvSpPr>
          <p:cNvPr id="4" name="Rectangle 1">
            <a:extLst>
              <a:ext uri="{FF2B5EF4-FFF2-40B4-BE49-F238E27FC236}">
                <a16:creationId xmlns:a16="http://schemas.microsoft.com/office/drawing/2014/main" xmlns="" id="{71DFA2C4-9C31-4481-88B0-3A8B3D06CA99}"/>
              </a:ext>
            </a:extLst>
          </p:cNvPr>
          <p:cNvSpPr>
            <a:spLocks noChangeArrowheads="1"/>
          </p:cNvSpPr>
          <p:nvPr/>
        </p:nvSpPr>
        <p:spPr bwMode="auto">
          <a:xfrm>
            <a:off x="1414463" y="2857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800" b="0" i="0" u="none" strike="noStrike" cap="none" normalizeH="0" baseline="0">
                <a:ln>
                  <a:noFill/>
                </a:ln>
                <a:solidFill>
                  <a:schemeClr val="tx1"/>
                </a:solidFill>
                <a:effectLst/>
                <a:latin typeface="Arial" panose="020B0604020202020204" pitchFamily="34" charset="0"/>
              </a:rPr>
              <a:t/>
            </a:r>
            <a:br>
              <a:rPr kumimoji="0" lang="es-ES" altLang="es-ES" sz="1800" b="0" i="0" u="none" strike="noStrike" cap="none" normalizeH="0" baseline="0">
                <a:ln>
                  <a:noFill/>
                </a:ln>
                <a:solidFill>
                  <a:schemeClr val="tx1"/>
                </a:solidFill>
                <a:effectLst/>
                <a:latin typeface="Arial" panose="020B0604020202020204" pitchFamily="34" charset="0"/>
              </a:rPr>
            </a:b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2" name="CuadroTexto 1">
            <a:extLst>
              <a:ext uri="{FF2B5EF4-FFF2-40B4-BE49-F238E27FC236}">
                <a16:creationId xmlns:a16="http://schemas.microsoft.com/office/drawing/2014/main" xmlns="" id="{4D8931BD-3CAF-49B5-BD5C-F81F74BFF7C5}"/>
              </a:ext>
            </a:extLst>
          </p:cNvPr>
          <p:cNvSpPr txBox="1"/>
          <p:nvPr/>
        </p:nvSpPr>
        <p:spPr>
          <a:xfrm>
            <a:off x="575443" y="1791143"/>
            <a:ext cx="7993110" cy="3012620"/>
          </a:xfrm>
          <a:prstGeom prst="rect">
            <a:avLst/>
          </a:prstGeom>
          <a:noFill/>
        </p:spPr>
        <p:txBody>
          <a:bodyPr wrap="square" rtlCol="0">
            <a:spAutoFit/>
          </a:bodyPr>
          <a:lstStyle/>
          <a:p>
            <a:pPr algn="just" eaLnBrk="1" fontAlgn="auto" hangingPunct="1">
              <a:lnSpc>
                <a:spcPts val="2200"/>
              </a:lnSpc>
              <a:spcBef>
                <a:spcPts val="0"/>
              </a:spcBef>
              <a:spcAft>
                <a:spcPts val="0"/>
              </a:spcAft>
              <a:defRPr/>
            </a:pPr>
            <a:r>
              <a:rPr lang="es-ES" sz="1600" b="1" dirty="0">
                <a:latin typeface="+mj-lt"/>
              </a:rPr>
              <a:t>A. Administración de la vacuna durante el ingreso</a:t>
            </a:r>
          </a:p>
          <a:p>
            <a:pPr algn="just" eaLnBrk="1" fontAlgn="auto" hangingPunct="1">
              <a:lnSpc>
                <a:spcPts val="2600"/>
              </a:lnSpc>
              <a:spcBef>
                <a:spcPts val="0"/>
              </a:spcBef>
              <a:spcAft>
                <a:spcPts val="0"/>
              </a:spcAft>
              <a:defRPr/>
            </a:pPr>
            <a:r>
              <a:rPr lang="es-ES" sz="1600" dirty="0">
                <a:latin typeface="+mj-lt"/>
              </a:rPr>
              <a:t>Los pacientes ingresados con COVID-19 pueden recibir tratamiento con corticoides a dosis elevadas y otros fármacos inmunosupresores, como </a:t>
            </a:r>
            <a:r>
              <a:rPr lang="es-ES" sz="1600" dirty="0" err="1">
                <a:latin typeface="+mj-lt"/>
              </a:rPr>
              <a:t>tocilizumab</a:t>
            </a:r>
            <a:r>
              <a:rPr lang="es-ES" sz="1600" dirty="0">
                <a:latin typeface="+mj-lt"/>
              </a:rPr>
              <a:t> o </a:t>
            </a:r>
            <a:r>
              <a:rPr lang="es-ES" sz="1600" dirty="0" err="1">
                <a:latin typeface="+mj-lt"/>
              </a:rPr>
              <a:t>anakinra</a:t>
            </a:r>
            <a:r>
              <a:rPr lang="es-ES" sz="1600" dirty="0">
                <a:latin typeface="+mj-lt"/>
              </a:rPr>
              <a:t>. La </a:t>
            </a:r>
            <a:r>
              <a:rPr lang="es-ES" sz="1600" dirty="0">
                <a:solidFill>
                  <a:schemeClr val="accent6">
                    <a:lumMod val="75000"/>
                  </a:schemeClr>
                </a:solidFill>
                <a:latin typeface="+mj-lt"/>
              </a:rPr>
              <a:t>inmunosupresión en sí misma no es una contraindicación para vacunar frente a la gripe</a:t>
            </a:r>
            <a:r>
              <a:rPr lang="es-ES" sz="1600" dirty="0">
                <a:latin typeface="+mj-lt"/>
              </a:rPr>
              <a:t>, de hecho, </a:t>
            </a:r>
            <a:r>
              <a:rPr lang="es-ES" sz="1600" dirty="0">
                <a:solidFill>
                  <a:schemeClr val="accent6">
                    <a:lumMod val="75000"/>
                  </a:schemeClr>
                </a:solidFill>
                <a:latin typeface="+mj-lt"/>
              </a:rPr>
              <a:t>se considera una indicación de la vacuna antigripal inactivada</a:t>
            </a:r>
            <a:r>
              <a:rPr lang="es-ES" sz="1600" dirty="0">
                <a:latin typeface="+mj-lt"/>
              </a:rPr>
              <a:t>, aunque la respuesta a la misma pueda estar comprometida. Por este motivo, a pesar de la contraindicación general de vacunación de personas que padecen una enfermedad leve o moderada, se propone </a:t>
            </a:r>
            <a:r>
              <a:rPr lang="es-ES" sz="1600" dirty="0">
                <a:solidFill>
                  <a:srgbClr val="FF0000"/>
                </a:solidFill>
                <a:latin typeface="+mj-lt"/>
              </a:rPr>
              <a:t>valorar el balance beneficio/riesgo</a:t>
            </a:r>
            <a:r>
              <a:rPr lang="es-ES" sz="1600" dirty="0">
                <a:latin typeface="+mj-lt"/>
              </a:rPr>
              <a:t> de la vacunación frente a gripe en ingresos de larga duración por COVID-19 cuando la condición clínica lo permita.</a:t>
            </a:r>
          </a:p>
        </p:txBody>
      </p:sp>
      <p:pic>
        <p:nvPicPr>
          <p:cNvPr id="11" name="Imagen 10">
            <a:extLst>
              <a:ext uri="{FF2B5EF4-FFF2-40B4-BE49-F238E27FC236}">
                <a16:creationId xmlns:a16="http://schemas.microsoft.com/office/drawing/2014/main" xmlns="" id="{F09F80B0-4D1A-4BF4-8C13-60CB132F742F}"/>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8" name="Imagen 7">
            <a:extLst>
              <a:ext uri="{FF2B5EF4-FFF2-40B4-BE49-F238E27FC236}">
                <a16:creationId xmlns:a16="http://schemas.microsoft.com/office/drawing/2014/main" xmlns="" id="{BF304EFA-74DC-4E40-8BFB-1686E938BA56}"/>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
        <p:nvSpPr>
          <p:cNvPr id="9" name="CuadroTexto 8">
            <a:extLst>
              <a:ext uri="{FF2B5EF4-FFF2-40B4-BE49-F238E27FC236}">
                <a16:creationId xmlns:a16="http://schemas.microsoft.com/office/drawing/2014/main" xmlns="" id="{D62BD860-0BA5-4BCB-BEEF-4AB61EA309D5}"/>
              </a:ext>
            </a:extLst>
          </p:cNvPr>
          <p:cNvSpPr txBox="1"/>
          <p:nvPr/>
        </p:nvSpPr>
        <p:spPr>
          <a:xfrm>
            <a:off x="575443" y="4803763"/>
            <a:ext cx="7993110" cy="1300612"/>
          </a:xfrm>
          <a:prstGeom prst="rect">
            <a:avLst/>
          </a:prstGeom>
          <a:noFill/>
        </p:spPr>
        <p:txBody>
          <a:bodyPr wrap="square" rtlCol="0">
            <a:spAutoFit/>
          </a:bodyPr>
          <a:lstStyle/>
          <a:p>
            <a:pPr algn="just" eaLnBrk="1" fontAlgn="auto" hangingPunct="1">
              <a:lnSpc>
                <a:spcPts val="2400"/>
              </a:lnSpc>
              <a:spcBef>
                <a:spcPts val="0"/>
              </a:spcBef>
              <a:spcAft>
                <a:spcPts val="0"/>
              </a:spcAft>
              <a:defRPr/>
            </a:pPr>
            <a:r>
              <a:rPr lang="es-ES" sz="1600" b="1" dirty="0">
                <a:latin typeface="+mj-lt"/>
              </a:rPr>
              <a:t>B. Administración de la vacuna después de la hospitalización</a:t>
            </a:r>
          </a:p>
          <a:p>
            <a:pPr algn="just" eaLnBrk="1" fontAlgn="auto" hangingPunct="1">
              <a:lnSpc>
                <a:spcPts val="2400"/>
              </a:lnSpc>
              <a:spcBef>
                <a:spcPts val="0"/>
              </a:spcBef>
              <a:spcAft>
                <a:spcPts val="0"/>
              </a:spcAft>
              <a:defRPr/>
            </a:pPr>
            <a:r>
              <a:rPr lang="es-ES" sz="1600" dirty="0">
                <a:latin typeface="+mj-lt"/>
              </a:rPr>
              <a:t>Los pacientes que han recibido el alta hospitalaria tras un ingreso por COVID-19 y que tienen un alto riesgo de complicaciones por gripe podrán recibir la vacunación antigripal una vez que haya comenzado la campaña de vacunación.</a:t>
            </a:r>
          </a:p>
        </p:txBody>
      </p:sp>
    </p:spTree>
    <p:extLst>
      <p:ext uri="{BB962C8B-B14F-4D97-AF65-F5344CB8AC3E}">
        <p14:creationId xmlns:p14="http://schemas.microsoft.com/office/powerpoint/2010/main" val="84388437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1370965" y="349309"/>
            <a:ext cx="6408890" cy="1077218"/>
          </a:xfrm>
          <a:prstGeom prst="rect">
            <a:avLst/>
          </a:prstGeom>
          <a:noFill/>
        </p:spPr>
        <p:txBody>
          <a:bodyPr wrap="square" rtlCol="0">
            <a:spAutoFit/>
          </a:bodyPr>
          <a:lstStyle/>
          <a:p>
            <a:pPr algn="ctr"/>
            <a:r>
              <a:rPr lang="es-ES" sz="3200" b="1" dirty="0">
                <a:latin typeface="Calibri Light" panose="020F0302020204030204" pitchFamily="34" charset="0"/>
                <a:cs typeface="Calibri Light" panose="020F0302020204030204" pitchFamily="34" charset="0"/>
              </a:rPr>
              <a:t>Vacunación frente a gripe </a:t>
            </a:r>
          </a:p>
          <a:p>
            <a:pPr algn="ctr"/>
            <a:r>
              <a:rPr lang="es-ES" sz="3200" b="1" dirty="0">
                <a:latin typeface="Calibri Light" panose="020F0302020204030204" pitchFamily="34" charset="0"/>
                <a:cs typeface="Calibri Light" panose="020F0302020204030204" pitchFamily="34" charset="0"/>
              </a:rPr>
              <a:t>y COVID-19</a:t>
            </a:r>
          </a:p>
        </p:txBody>
      </p:sp>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561095" y="1556742"/>
            <a:ext cx="8245000" cy="411553"/>
          </a:xfrm>
          <a:prstGeom prst="rect">
            <a:avLst/>
          </a:prstGeom>
          <a:noFill/>
        </p:spPr>
        <p:txBody>
          <a:bodyPr wrap="square" rtlCol="0">
            <a:noAutofit/>
          </a:bodyPr>
          <a:lstStyle/>
          <a:p>
            <a:pPr algn="just" eaLnBrk="1" fontAlgn="auto" hangingPunct="1">
              <a:lnSpc>
                <a:spcPts val="2200"/>
              </a:lnSpc>
              <a:spcBef>
                <a:spcPts val="0"/>
              </a:spcBef>
              <a:spcAft>
                <a:spcPts val="0"/>
              </a:spcAft>
              <a:defRPr/>
            </a:pPr>
            <a:r>
              <a:rPr lang="es-ES" sz="2000" b="1" dirty="0">
                <a:latin typeface="+mj-lt"/>
              </a:rPr>
              <a:t>Administración conjunta mayores de 70 años:</a:t>
            </a:r>
          </a:p>
        </p:txBody>
      </p:sp>
      <p:sp>
        <p:nvSpPr>
          <p:cNvPr id="4" name="Rectangle 1">
            <a:extLst>
              <a:ext uri="{FF2B5EF4-FFF2-40B4-BE49-F238E27FC236}">
                <a16:creationId xmlns:a16="http://schemas.microsoft.com/office/drawing/2014/main" xmlns="" id="{71DFA2C4-9C31-4481-88B0-3A8B3D06CA99}"/>
              </a:ext>
            </a:extLst>
          </p:cNvPr>
          <p:cNvSpPr>
            <a:spLocks noChangeArrowheads="1"/>
          </p:cNvSpPr>
          <p:nvPr/>
        </p:nvSpPr>
        <p:spPr bwMode="auto">
          <a:xfrm>
            <a:off x="1414463" y="2857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800" b="0" i="0" u="none" strike="noStrike" cap="none" normalizeH="0" baseline="0">
                <a:ln>
                  <a:noFill/>
                </a:ln>
                <a:solidFill>
                  <a:schemeClr val="tx1"/>
                </a:solidFill>
                <a:effectLst/>
                <a:latin typeface="Arial" panose="020B0604020202020204" pitchFamily="34" charset="0"/>
              </a:rPr>
              <a:t/>
            </a:r>
            <a:br>
              <a:rPr kumimoji="0" lang="es-ES" altLang="es-ES" sz="1800" b="0" i="0" u="none" strike="noStrike" cap="none" normalizeH="0" baseline="0">
                <a:ln>
                  <a:noFill/>
                </a:ln>
                <a:solidFill>
                  <a:schemeClr val="tx1"/>
                </a:solidFill>
                <a:effectLst/>
                <a:latin typeface="Arial" panose="020B0604020202020204" pitchFamily="34" charset="0"/>
              </a:rPr>
            </a:b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2" name="CuadroTexto 1">
            <a:extLst>
              <a:ext uri="{FF2B5EF4-FFF2-40B4-BE49-F238E27FC236}">
                <a16:creationId xmlns:a16="http://schemas.microsoft.com/office/drawing/2014/main" xmlns="" id="{4D8931BD-3CAF-49B5-BD5C-F81F74BFF7C5}"/>
              </a:ext>
            </a:extLst>
          </p:cNvPr>
          <p:cNvSpPr txBox="1"/>
          <p:nvPr/>
        </p:nvSpPr>
        <p:spPr>
          <a:xfrm>
            <a:off x="561095" y="1968295"/>
            <a:ext cx="7993110" cy="1768689"/>
          </a:xfrm>
          <a:prstGeom prst="rect">
            <a:avLst/>
          </a:prstGeom>
          <a:noFill/>
        </p:spPr>
        <p:txBody>
          <a:bodyPr wrap="square" rtlCol="0">
            <a:spAutoFit/>
          </a:bodyPr>
          <a:lstStyle/>
          <a:p>
            <a:pPr algn="just" eaLnBrk="1" fontAlgn="auto" hangingPunct="1">
              <a:lnSpc>
                <a:spcPts val="2200"/>
              </a:lnSpc>
              <a:spcBef>
                <a:spcPts val="0"/>
              </a:spcBef>
              <a:spcAft>
                <a:spcPts val="0"/>
              </a:spcAft>
              <a:defRPr/>
            </a:pPr>
            <a:r>
              <a:rPr lang="es-ES" sz="1600" dirty="0">
                <a:latin typeface="+mj-lt"/>
              </a:rPr>
              <a:t>Como novedad para esta campaña 2021-2022 y teniendo en cuenta la tercera dosis de COVID-19 en los mayores de 70 años, es una oportunidad para captar a este grupo de población pudiendo citar y administrar la vacuna antigripal conjuntamente.</a:t>
            </a:r>
          </a:p>
          <a:p>
            <a:pPr algn="just" eaLnBrk="1" fontAlgn="auto" hangingPunct="1">
              <a:lnSpc>
                <a:spcPts val="2200"/>
              </a:lnSpc>
              <a:spcBef>
                <a:spcPts val="0"/>
              </a:spcBef>
              <a:spcAft>
                <a:spcPts val="0"/>
              </a:spcAft>
              <a:defRPr/>
            </a:pPr>
            <a:endParaRPr lang="es-ES" sz="1600" dirty="0">
              <a:latin typeface="+mj-lt"/>
            </a:endParaRPr>
          </a:p>
          <a:p>
            <a:pPr algn="just" eaLnBrk="1" fontAlgn="auto" hangingPunct="1">
              <a:lnSpc>
                <a:spcPts val="2200"/>
              </a:lnSpc>
              <a:spcBef>
                <a:spcPts val="0"/>
              </a:spcBef>
              <a:spcAft>
                <a:spcPts val="0"/>
              </a:spcAft>
              <a:defRPr/>
            </a:pPr>
            <a:r>
              <a:rPr lang="es-ES" sz="1600" dirty="0">
                <a:latin typeface="+mj-lt"/>
              </a:rPr>
              <a:t>El paciente pedirá mediante cita web, la administración de una de las dos vacunas o de ambas, aprovechando la visita a su Centro de Salud para la administración.</a:t>
            </a:r>
          </a:p>
        </p:txBody>
      </p:sp>
      <p:pic>
        <p:nvPicPr>
          <p:cNvPr id="8" name="Imagen 7">
            <a:extLst>
              <a:ext uri="{FF2B5EF4-FFF2-40B4-BE49-F238E27FC236}">
                <a16:creationId xmlns:a16="http://schemas.microsoft.com/office/drawing/2014/main" xmlns="" id="{BF304EFA-74DC-4E40-8BFB-1686E938BA56}"/>
              </a:ext>
            </a:extLst>
          </p:cNvPr>
          <p:cNvPicPr/>
          <p:nvPr/>
        </p:nvPicPr>
        <p:blipFill rotWithShape="1">
          <a:blip r:embed="rId3"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pic>
        <p:nvPicPr>
          <p:cNvPr id="6" name="Imagen 5">
            <a:extLst>
              <a:ext uri="{FF2B5EF4-FFF2-40B4-BE49-F238E27FC236}">
                <a16:creationId xmlns:a16="http://schemas.microsoft.com/office/drawing/2014/main" xmlns="" id="{15180959-1FFE-4F0F-A4FD-CF0235CBBF0B}"/>
              </a:ext>
            </a:extLst>
          </p:cNvPr>
          <p:cNvPicPr>
            <a:picLocks noChangeAspect="1"/>
          </p:cNvPicPr>
          <p:nvPr/>
        </p:nvPicPr>
        <p:blipFill>
          <a:blip r:embed="rId4"/>
          <a:stretch>
            <a:fillRect/>
          </a:stretch>
        </p:blipFill>
        <p:spPr>
          <a:xfrm>
            <a:off x="1918355" y="3855238"/>
            <a:ext cx="4737221" cy="2892039"/>
          </a:xfrm>
          <a:prstGeom prst="rect">
            <a:avLst/>
          </a:prstGeom>
        </p:spPr>
      </p:pic>
    </p:spTree>
    <p:extLst>
      <p:ext uri="{BB962C8B-B14F-4D97-AF65-F5344CB8AC3E}">
        <p14:creationId xmlns:p14="http://schemas.microsoft.com/office/powerpoint/2010/main" val="38234998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1370965" y="349309"/>
            <a:ext cx="6408890" cy="584775"/>
          </a:xfrm>
          <a:prstGeom prst="rect">
            <a:avLst/>
          </a:prstGeom>
          <a:noFill/>
        </p:spPr>
        <p:txBody>
          <a:bodyPr wrap="square" rtlCol="0">
            <a:spAutoFit/>
          </a:bodyPr>
          <a:lstStyle/>
          <a:p>
            <a:pPr algn="ctr"/>
            <a:r>
              <a:rPr lang="es-ES" sz="3200" b="1" dirty="0">
                <a:latin typeface="Calibri Light" panose="020F0302020204030204" pitchFamily="34" charset="0"/>
                <a:cs typeface="Calibri Light" panose="020F0302020204030204" pitchFamily="34" charset="0"/>
              </a:rPr>
              <a:t>Evaluación 2020-2021</a:t>
            </a:r>
          </a:p>
        </p:txBody>
      </p:sp>
      <p:pic>
        <p:nvPicPr>
          <p:cNvPr id="11" name="Imagen 10">
            <a:extLst>
              <a:ext uri="{FF2B5EF4-FFF2-40B4-BE49-F238E27FC236}">
                <a16:creationId xmlns:a16="http://schemas.microsoft.com/office/drawing/2014/main" xmlns="" id="{F09F80B0-4D1A-4BF4-8C13-60CB132F742F}"/>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8" name="Imagen 7">
            <a:extLst>
              <a:ext uri="{FF2B5EF4-FFF2-40B4-BE49-F238E27FC236}">
                <a16:creationId xmlns:a16="http://schemas.microsoft.com/office/drawing/2014/main" xmlns="" id="{BF304EFA-74DC-4E40-8BFB-1686E938BA56}"/>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
        <p:nvSpPr>
          <p:cNvPr id="9" name="CuadroTexto 8">
            <a:extLst>
              <a:ext uri="{FF2B5EF4-FFF2-40B4-BE49-F238E27FC236}">
                <a16:creationId xmlns:a16="http://schemas.microsoft.com/office/drawing/2014/main" xmlns="" id="{AB4A84EA-03A3-44E9-AD83-F395926BC2A5}"/>
              </a:ext>
            </a:extLst>
          </p:cNvPr>
          <p:cNvSpPr txBox="1"/>
          <p:nvPr/>
        </p:nvSpPr>
        <p:spPr>
          <a:xfrm>
            <a:off x="611450" y="1117941"/>
            <a:ext cx="7633060" cy="4650056"/>
          </a:xfrm>
          <a:prstGeom prst="rect">
            <a:avLst/>
          </a:prstGeom>
          <a:noFill/>
        </p:spPr>
        <p:txBody>
          <a:bodyPr wrap="square">
            <a:spAutoFit/>
          </a:bodyPr>
          <a:lstStyle/>
          <a:p>
            <a:pPr marL="171450" indent="-171450" algn="just" fontAlgn="base">
              <a:lnSpc>
                <a:spcPct val="107000"/>
              </a:lnSpc>
              <a:spcAft>
                <a:spcPts val="800"/>
              </a:spcAft>
              <a:buFont typeface="Arial" panose="020B0604020202020204" pitchFamily="34" charset="0"/>
              <a:buChar char="•"/>
            </a:pPr>
            <a:r>
              <a:rPr lang="es-ES" b="1" kern="50" dirty="0">
                <a:effectLst/>
                <a:latin typeface="+mj-lt"/>
                <a:ea typeface="Calibri" panose="020F0502020204030204" pitchFamily="34" charset="0"/>
                <a:cs typeface="Arial" panose="020B0604020202020204" pitchFamily="34" charset="0"/>
              </a:rPr>
              <a:t>370.440 dosis, </a:t>
            </a:r>
            <a:r>
              <a:rPr lang="es-ES" kern="50" dirty="0">
                <a:effectLst/>
                <a:latin typeface="+mj-lt"/>
                <a:ea typeface="Calibri" panose="020F0502020204030204" pitchFamily="34" charset="0"/>
                <a:cs typeface="Arial" panose="020B0604020202020204" pitchFamily="34" charset="0"/>
              </a:rPr>
              <a:t>siendo</a:t>
            </a:r>
            <a:r>
              <a:rPr lang="es-ES" b="1" kern="50" dirty="0">
                <a:effectLst/>
                <a:latin typeface="+mj-lt"/>
                <a:ea typeface="Calibri" panose="020F0502020204030204" pitchFamily="34" charset="0"/>
                <a:cs typeface="Arial" panose="020B0604020202020204" pitchFamily="34" charset="0"/>
              </a:rPr>
              <a:t> 130.340 dosis más</a:t>
            </a:r>
            <a:r>
              <a:rPr lang="es-ES" kern="50" dirty="0">
                <a:effectLst/>
                <a:latin typeface="+mj-lt"/>
                <a:ea typeface="Calibri" panose="020F0502020204030204" pitchFamily="34" charset="0"/>
                <a:cs typeface="Arial" panose="020B0604020202020204" pitchFamily="34" charset="0"/>
              </a:rPr>
              <a:t> que la temporada previa. </a:t>
            </a:r>
            <a:r>
              <a:rPr lang="es-ES" kern="50" dirty="0">
                <a:effectLst/>
                <a:highlight>
                  <a:srgbClr val="FFFF00"/>
                </a:highlight>
                <a:latin typeface="+mj-lt"/>
                <a:ea typeface="Calibri" panose="020F0502020204030204" pitchFamily="34" charset="0"/>
                <a:cs typeface="Arial" panose="020B0604020202020204" pitchFamily="34" charset="0"/>
              </a:rPr>
              <a:t> </a:t>
            </a:r>
            <a:endParaRPr lang="en-GB" dirty="0">
              <a:effectLst/>
              <a:latin typeface="+mj-lt"/>
              <a:ea typeface="Calibri" panose="020F0502020204030204" pitchFamily="34" charset="0"/>
              <a:cs typeface="Times New Roman" panose="02020603050405020304" pitchFamily="18" charset="0"/>
            </a:endParaRPr>
          </a:p>
          <a:p>
            <a:pPr marL="171450" indent="-171450" algn="just" fontAlgn="base">
              <a:lnSpc>
                <a:spcPct val="107000"/>
              </a:lnSpc>
              <a:spcAft>
                <a:spcPts val="800"/>
              </a:spcAft>
              <a:buFont typeface="Arial" panose="020B0604020202020204" pitchFamily="34" charset="0"/>
              <a:buChar char="•"/>
            </a:pPr>
            <a:r>
              <a:rPr lang="es-ES" kern="50" dirty="0">
                <a:effectLst/>
                <a:latin typeface="+mj-lt"/>
                <a:ea typeface="Calibri" panose="020F0502020204030204" pitchFamily="34" charset="0"/>
                <a:cs typeface="Arial" panose="020B0604020202020204" pitchFamily="34" charset="0"/>
              </a:rPr>
              <a:t> </a:t>
            </a:r>
            <a:r>
              <a:rPr lang="es-ES" kern="50" dirty="0">
                <a:latin typeface="+mj-lt"/>
                <a:ea typeface="Calibri" panose="020F0502020204030204" pitchFamily="34" charset="0"/>
                <a:cs typeface="Arial" panose="020B0604020202020204" pitchFamily="34" charset="0"/>
              </a:rPr>
              <a:t>Administradas: </a:t>
            </a:r>
            <a:r>
              <a:rPr lang="es-ES" b="1" kern="50" dirty="0">
                <a:effectLst/>
                <a:latin typeface="+mj-lt"/>
                <a:ea typeface="Calibri" panose="020F0502020204030204" pitchFamily="34" charset="0"/>
                <a:cs typeface="Arial" panose="020B0604020202020204" pitchFamily="34" charset="0"/>
              </a:rPr>
              <a:t>313.900 dosis (97.4%)</a:t>
            </a:r>
          </a:p>
          <a:p>
            <a:pPr marL="171450" indent="-171450" algn="just" fontAlgn="base">
              <a:lnSpc>
                <a:spcPct val="107000"/>
              </a:lnSpc>
              <a:spcAft>
                <a:spcPts val="800"/>
              </a:spcAft>
              <a:buFont typeface="Arial" panose="020B0604020202020204" pitchFamily="34" charset="0"/>
              <a:buChar char="•"/>
            </a:pPr>
            <a:r>
              <a:rPr lang="es-ES" u="sng" kern="50" dirty="0">
                <a:effectLst/>
                <a:latin typeface="+mj-lt"/>
                <a:ea typeface="Calibri" panose="020F0502020204030204" pitchFamily="34" charset="0"/>
                <a:cs typeface="Arial" panose="020B0604020202020204" pitchFamily="34" charset="0"/>
              </a:rPr>
              <a:t>60 años o más:</a:t>
            </a:r>
            <a:r>
              <a:rPr lang="es-ES" kern="50" dirty="0">
                <a:effectLst/>
                <a:latin typeface="+mj-lt"/>
                <a:ea typeface="Calibri" panose="020F0502020204030204" pitchFamily="34" charset="0"/>
                <a:cs typeface="Arial" panose="020B0604020202020204" pitchFamily="34" charset="0"/>
              </a:rPr>
              <a:t> </a:t>
            </a:r>
            <a:r>
              <a:rPr lang="es-ES" b="1" kern="50" dirty="0">
                <a:effectLst/>
                <a:latin typeface="+mj-lt"/>
                <a:ea typeface="Calibri" panose="020F0502020204030204" pitchFamily="34" charset="0"/>
                <a:cs typeface="Arial" panose="020B0604020202020204" pitchFamily="34" charset="0"/>
              </a:rPr>
              <a:t>57,4%</a:t>
            </a:r>
          </a:p>
          <a:p>
            <a:pPr marL="171450" indent="-171450" algn="just" fontAlgn="base">
              <a:lnSpc>
                <a:spcPct val="107000"/>
              </a:lnSpc>
              <a:spcAft>
                <a:spcPts val="800"/>
              </a:spcAft>
              <a:buFont typeface="Arial" panose="020B0604020202020204" pitchFamily="34" charset="0"/>
              <a:buChar char="•"/>
            </a:pPr>
            <a:r>
              <a:rPr lang="es-ES" u="sng" kern="50" dirty="0">
                <a:latin typeface="+mj-lt"/>
                <a:ea typeface="Calibri" panose="020F0502020204030204" pitchFamily="34" charset="0"/>
                <a:cs typeface="Arial" panose="020B0604020202020204" pitchFamily="34" charset="0"/>
              </a:rPr>
              <a:t>60-</a:t>
            </a:r>
            <a:r>
              <a:rPr lang="es-ES" u="sng" kern="50" dirty="0">
                <a:effectLst/>
                <a:latin typeface="+mj-lt"/>
                <a:ea typeface="Calibri" panose="020F0502020204030204" pitchFamily="34" charset="0"/>
                <a:cs typeface="Arial" panose="020B0604020202020204" pitchFamily="34" charset="0"/>
              </a:rPr>
              <a:t> 64 años</a:t>
            </a:r>
            <a:r>
              <a:rPr lang="es-ES" u="sng" kern="50" dirty="0">
                <a:latin typeface="+mj-lt"/>
                <a:ea typeface="Calibri" panose="020F0502020204030204" pitchFamily="34" charset="0"/>
                <a:cs typeface="Arial" panose="020B0604020202020204" pitchFamily="34" charset="0"/>
              </a:rPr>
              <a:t>:</a:t>
            </a:r>
            <a:r>
              <a:rPr lang="es-ES" kern="50" dirty="0">
                <a:latin typeface="+mj-lt"/>
                <a:ea typeface="Calibri" panose="020F0502020204030204" pitchFamily="34" charset="0"/>
                <a:cs typeface="Arial" panose="020B0604020202020204" pitchFamily="34" charset="0"/>
              </a:rPr>
              <a:t> </a:t>
            </a:r>
            <a:r>
              <a:rPr lang="es-ES" b="1" kern="50" dirty="0">
                <a:effectLst/>
                <a:latin typeface="+mj-lt"/>
                <a:ea typeface="Calibri" panose="020F0502020204030204" pitchFamily="34" charset="0"/>
                <a:cs typeface="Arial" panose="020B0604020202020204" pitchFamily="34" charset="0"/>
              </a:rPr>
              <a:t>49,2%</a:t>
            </a:r>
            <a:r>
              <a:rPr lang="es-ES" kern="50" dirty="0">
                <a:effectLst/>
                <a:latin typeface="+mj-lt"/>
                <a:ea typeface="Calibri" panose="020F0502020204030204" pitchFamily="34" charset="0"/>
                <a:cs typeface="Arial" panose="020B0604020202020204" pitchFamily="34" charset="0"/>
              </a:rPr>
              <a:t> </a:t>
            </a:r>
          </a:p>
          <a:p>
            <a:pPr marL="171450" indent="-171450" algn="just" fontAlgn="base">
              <a:lnSpc>
                <a:spcPct val="107000"/>
              </a:lnSpc>
              <a:spcAft>
                <a:spcPts val="800"/>
              </a:spcAft>
              <a:buFont typeface="Arial" panose="020B0604020202020204" pitchFamily="34" charset="0"/>
              <a:buChar char="•"/>
            </a:pPr>
            <a:r>
              <a:rPr lang="es-ES" u="sng" kern="50" dirty="0">
                <a:effectLst/>
                <a:latin typeface="+mj-lt"/>
                <a:ea typeface="Calibri" panose="020F0502020204030204" pitchFamily="34" charset="0"/>
                <a:cs typeface="Arial" panose="020B0604020202020204" pitchFamily="34" charset="0"/>
              </a:rPr>
              <a:t>65 años o más</a:t>
            </a:r>
            <a:r>
              <a:rPr lang="es-ES" kern="50" dirty="0">
                <a:effectLst/>
                <a:latin typeface="+mj-lt"/>
                <a:ea typeface="Calibri" panose="020F0502020204030204" pitchFamily="34" charset="0"/>
                <a:cs typeface="Arial" panose="020B0604020202020204" pitchFamily="34" charset="0"/>
              </a:rPr>
              <a:t>: </a:t>
            </a:r>
            <a:r>
              <a:rPr lang="es-ES" b="1" kern="50" dirty="0">
                <a:effectLst/>
                <a:latin typeface="+mj-lt"/>
                <a:ea typeface="Calibri" panose="020F0502020204030204" pitchFamily="34" charset="0"/>
                <a:cs typeface="Arial" panose="020B0604020202020204" pitchFamily="34" charset="0"/>
              </a:rPr>
              <a:t>66%</a:t>
            </a:r>
            <a:r>
              <a:rPr lang="es-ES" kern="50" dirty="0">
                <a:effectLst/>
                <a:latin typeface="+mj-lt"/>
                <a:ea typeface="Calibri" panose="020F0502020204030204" pitchFamily="34" charset="0"/>
                <a:cs typeface="Arial" panose="020B0604020202020204" pitchFamily="34" charset="0"/>
              </a:rPr>
              <a:t>. </a:t>
            </a:r>
          </a:p>
          <a:p>
            <a:pPr marL="171450" indent="-171450" algn="just" fontAlgn="base">
              <a:lnSpc>
                <a:spcPct val="107000"/>
              </a:lnSpc>
              <a:spcAft>
                <a:spcPts val="800"/>
              </a:spcAft>
              <a:buFont typeface="Arial" panose="020B0604020202020204" pitchFamily="34" charset="0"/>
              <a:buChar char="•"/>
            </a:pPr>
            <a:r>
              <a:rPr lang="es-ES" kern="50" dirty="0">
                <a:effectLst/>
                <a:latin typeface="+mj-lt"/>
                <a:ea typeface="Calibri" panose="020F0502020204030204" pitchFamily="34" charset="0"/>
                <a:cs typeface="Arial" panose="020B0604020202020204" pitchFamily="34" charset="0"/>
              </a:rPr>
              <a:t>Los datos son </a:t>
            </a:r>
            <a:r>
              <a:rPr lang="es-ES" b="1" u="sng" kern="50" dirty="0">
                <a:solidFill>
                  <a:schemeClr val="accent6">
                    <a:lumMod val="75000"/>
                  </a:schemeClr>
                </a:solidFill>
                <a:effectLst/>
                <a:latin typeface="+mj-lt"/>
                <a:ea typeface="Calibri" panose="020F0502020204030204" pitchFamily="34" charset="0"/>
                <a:cs typeface="Arial" panose="020B0604020202020204" pitchFamily="34" charset="0"/>
              </a:rPr>
              <a:t>superiores a los de la temporada previa</a:t>
            </a:r>
            <a:r>
              <a:rPr lang="es-ES" b="1" kern="50" dirty="0">
                <a:solidFill>
                  <a:schemeClr val="accent6">
                    <a:lumMod val="75000"/>
                  </a:schemeClr>
                </a:solidFill>
                <a:effectLst/>
                <a:latin typeface="+mj-lt"/>
                <a:ea typeface="Calibri" panose="020F0502020204030204" pitchFamily="34" charset="0"/>
                <a:cs typeface="Arial" panose="020B0604020202020204" pitchFamily="34" charset="0"/>
              </a:rPr>
              <a:t> </a:t>
            </a:r>
            <a:r>
              <a:rPr lang="es-ES" kern="50" dirty="0">
                <a:effectLst/>
                <a:latin typeface="+mj-lt"/>
                <a:ea typeface="Calibri" panose="020F0502020204030204" pitchFamily="34" charset="0"/>
                <a:cs typeface="Arial" panose="020B0604020202020204" pitchFamily="34" charset="0"/>
              </a:rPr>
              <a:t>y el objetivo de vacunar al 75% para la población de más de 65 años de edad sigue sin alcanzarse. Sin embargo, el objetivo del 50% en personas de 60-64 años de edad ha estado muy cerca de alcanzarse.</a:t>
            </a:r>
            <a:endParaRPr lang="en-GB" dirty="0">
              <a:effectLst/>
              <a:latin typeface="+mj-lt"/>
              <a:ea typeface="Calibri" panose="020F0502020204030204" pitchFamily="34" charset="0"/>
              <a:cs typeface="Times New Roman" panose="02020603050405020304" pitchFamily="18" charset="0"/>
            </a:endParaRPr>
          </a:p>
          <a:p>
            <a:pPr marL="171450" indent="-171450" algn="just" fontAlgn="base">
              <a:lnSpc>
                <a:spcPct val="107000"/>
              </a:lnSpc>
              <a:spcAft>
                <a:spcPts val="800"/>
              </a:spcAft>
              <a:buFont typeface="Arial" panose="020B0604020202020204" pitchFamily="34" charset="0"/>
              <a:buChar char="•"/>
            </a:pPr>
            <a:r>
              <a:rPr lang="es-ES" b="1" dirty="0">
                <a:latin typeface="+mj-lt"/>
                <a:ea typeface="Calibri" panose="020F0502020204030204" pitchFamily="34" charset="0"/>
                <a:cs typeface="Times New Roman" panose="02020603050405020304" pitchFamily="18" charset="0"/>
              </a:rPr>
              <a:t>E</a:t>
            </a:r>
            <a:r>
              <a:rPr lang="es-ES" b="1" dirty="0">
                <a:effectLst/>
                <a:latin typeface="+mj-lt"/>
                <a:ea typeface="Calibri" panose="020F0502020204030204" pitchFamily="34" charset="0"/>
                <a:cs typeface="Times New Roman" panose="02020603050405020304" pitchFamily="18" charset="0"/>
              </a:rPr>
              <a:t>mbarazadas</a:t>
            </a:r>
            <a:r>
              <a:rPr lang="es-ES" dirty="0">
                <a:effectLst/>
                <a:latin typeface="+mj-lt"/>
                <a:ea typeface="Calibri" panose="020F0502020204030204" pitchFamily="34" charset="0"/>
                <a:cs typeface="Times New Roman" panose="02020603050405020304" pitchFamily="18" charset="0"/>
              </a:rPr>
              <a:t>: </a:t>
            </a:r>
            <a:r>
              <a:rPr lang="es-ES" b="1" dirty="0">
                <a:effectLst/>
                <a:latin typeface="+mj-lt"/>
                <a:ea typeface="Calibri" panose="020F0502020204030204" pitchFamily="34" charset="0"/>
                <a:cs typeface="Times New Roman" panose="02020603050405020304" pitchFamily="18" charset="0"/>
              </a:rPr>
              <a:t>43,8%</a:t>
            </a:r>
            <a:r>
              <a:rPr lang="es-ES" dirty="0">
                <a:effectLst/>
                <a:latin typeface="+mj-lt"/>
                <a:ea typeface="Calibri" panose="020F0502020204030204" pitchFamily="34" charset="0"/>
                <a:cs typeface="Times New Roman" panose="02020603050405020304" pitchFamily="18" charset="0"/>
              </a:rPr>
              <a:t>, no alcanzando este año el objetivo del 60</a:t>
            </a:r>
            <a:r>
              <a:rPr lang="es-ES" dirty="0">
                <a:latin typeface="+mj-lt"/>
                <a:ea typeface="Calibri" panose="020F0502020204030204" pitchFamily="34" charset="0"/>
                <a:cs typeface="Times New Roman" panose="02020603050405020304" pitchFamily="18" charset="0"/>
              </a:rPr>
              <a:t>%. El triple que la campaña pasada.</a:t>
            </a:r>
            <a:endParaRPr lang="en-GB" dirty="0">
              <a:effectLst/>
              <a:latin typeface="+mj-lt"/>
              <a:ea typeface="Calibri" panose="020F0502020204030204" pitchFamily="34" charset="0"/>
              <a:cs typeface="Times New Roman" panose="02020603050405020304" pitchFamily="18" charset="0"/>
            </a:endParaRPr>
          </a:p>
          <a:p>
            <a:pPr marL="171450" indent="-171450" algn="just" fontAlgn="base">
              <a:lnSpc>
                <a:spcPct val="107000"/>
              </a:lnSpc>
              <a:spcAft>
                <a:spcPts val="800"/>
              </a:spcAft>
              <a:buFont typeface="Arial" panose="020B0604020202020204" pitchFamily="34" charset="0"/>
              <a:buChar char="•"/>
            </a:pPr>
            <a:r>
              <a:rPr lang="es-ES" b="1" dirty="0">
                <a:latin typeface="+mj-lt"/>
                <a:ea typeface="Calibri" panose="020F0502020204030204" pitchFamily="34" charset="0"/>
                <a:cs typeface="Times New Roman" panose="02020603050405020304" pitchFamily="18" charset="0"/>
              </a:rPr>
              <a:t>T</a:t>
            </a:r>
            <a:r>
              <a:rPr lang="es-ES" b="1" dirty="0">
                <a:effectLst/>
                <a:latin typeface="+mj-lt"/>
                <a:ea typeface="Calibri" panose="020F0502020204030204" pitchFamily="34" charset="0"/>
                <a:cs typeface="Times New Roman" panose="02020603050405020304" pitchFamily="18" charset="0"/>
              </a:rPr>
              <a:t>rabajadores de centros sanitarios</a:t>
            </a:r>
            <a:r>
              <a:rPr lang="es-ES" dirty="0">
                <a:effectLst/>
                <a:latin typeface="+mj-lt"/>
                <a:ea typeface="Calibri" panose="020F0502020204030204" pitchFamily="34" charset="0"/>
                <a:cs typeface="Times New Roman" panose="02020603050405020304" pitchFamily="18" charset="0"/>
              </a:rPr>
              <a:t>: </a:t>
            </a:r>
            <a:r>
              <a:rPr lang="es-ES" b="1" dirty="0">
                <a:effectLst/>
                <a:latin typeface="+mj-lt"/>
                <a:ea typeface="Calibri" panose="020F0502020204030204" pitchFamily="34" charset="0"/>
                <a:cs typeface="Times New Roman" panose="02020603050405020304" pitchFamily="18" charset="0"/>
              </a:rPr>
              <a:t>49.7%</a:t>
            </a:r>
            <a:r>
              <a:rPr lang="es-ES" dirty="0">
                <a:effectLst/>
                <a:latin typeface="+mj-lt"/>
                <a:ea typeface="Calibri" panose="020F0502020204030204" pitchFamily="34" charset="0"/>
                <a:cs typeface="Times New Roman" panose="02020603050405020304" pitchFamily="18" charset="0"/>
              </a:rPr>
              <a:t> (10.246 vacunados), un 18.7% más que en la temporada anterior (5.946)</a:t>
            </a:r>
            <a:endParaRPr lang="en-GB"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646002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a:extLst>
              <a:ext uri="{FF2B5EF4-FFF2-40B4-BE49-F238E27FC236}">
                <a16:creationId xmlns:a16="http://schemas.microsoft.com/office/drawing/2014/main" xmlns="" id="{E03B18AF-F30D-4D41-922A-DBCBB01777BB}"/>
              </a:ext>
            </a:extLst>
          </p:cNvPr>
          <p:cNvSpPr>
            <a:spLocks noChangeArrowheads="1"/>
          </p:cNvSpPr>
          <p:nvPr/>
        </p:nvSpPr>
        <p:spPr bwMode="auto">
          <a:xfrm>
            <a:off x="647700" y="2924930"/>
            <a:ext cx="7848600" cy="1008140"/>
          </a:xfrm>
          <a:prstGeom prst="rect">
            <a:avLst/>
          </a:prstGeom>
          <a:solidFill>
            <a:schemeClr val="accent6">
              <a:lumMod val="60000"/>
              <a:lumOff val="40000"/>
            </a:schemeClr>
          </a:solidFill>
          <a:ln w="50800">
            <a:solidFill>
              <a:schemeClr val="accent6">
                <a:lumMod val="50000"/>
              </a:schemeClr>
            </a:solidFill>
            <a:miter lim="800000"/>
            <a:headEnd/>
            <a:tailEnd/>
          </a:ln>
          <a:effectLst/>
        </p:spPr>
        <p:txBody>
          <a:bodyPr anchor="ctr"/>
          <a:lstStyle/>
          <a:p>
            <a:pPr algn="ctr" eaLnBrk="0" hangingPunct="0"/>
            <a:r>
              <a:rPr lang="es-ES" altLang="es-ES" sz="2800" b="1" dirty="0">
                <a:latin typeface="Calibri Light" panose="020F0302020204030204" pitchFamily="34" charset="0"/>
                <a:cs typeface="Calibri Light" panose="020F0302020204030204" pitchFamily="34" charset="0"/>
              </a:rPr>
              <a:t>VACUNACIÓN FRENTE AL NEUMOCOCO</a:t>
            </a:r>
            <a:endParaRPr lang="es-ES_tradnl" altLang="es-ES" sz="2800" b="1" dirty="0">
              <a:latin typeface="Calibri Light" panose="020F0302020204030204" pitchFamily="34" charset="0"/>
              <a:cs typeface="Calibri Light" panose="020F0302020204030204" pitchFamily="34" charset="0"/>
            </a:endParaRPr>
          </a:p>
        </p:txBody>
      </p:sp>
      <p:pic>
        <p:nvPicPr>
          <p:cNvPr id="7" name="Imagen 6">
            <a:extLst>
              <a:ext uri="{FF2B5EF4-FFF2-40B4-BE49-F238E27FC236}">
                <a16:creationId xmlns:a16="http://schemas.microsoft.com/office/drawing/2014/main" xmlns="" id="{96DF3E2E-49FD-4ACD-B180-8BA1436417F8}"/>
              </a:ext>
            </a:extLst>
          </p:cNvPr>
          <p:cNvPicPr>
            <a:picLocks noChangeAspect="1"/>
          </p:cNvPicPr>
          <p:nvPr/>
        </p:nvPicPr>
        <p:blipFill>
          <a:blip r:embed="rId2"/>
          <a:stretch>
            <a:fillRect/>
          </a:stretch>
        </p:blipFill>
        <p:spPr>
          <a:xfrm>
            <a:off x="2884733" y="5972828"/>
            <a:ext cx="3374531" cy="665679"/>
          </a:xfrm>
          <a:prstGeom prst="rect">
            <a:avLst/>
          </a:prstGeom>
        </p:spPr>
      </p:pic>
      <p:pic>
        <p:nvPicPr>
          <p:cNvPr id="6" name="Imagen 5">
            <a:extLst>
              <a:ext uri="{FF2B5EF4-FFF2-40B4-BE49-F238E27FC236}">
                <a16:creationId xmlns:a16="http://schemas.microsoft.com/office/drawing/2014/main" xmlns="" id="{2A61E9B1-037E-48F6-9310-09B5E22E2AEB}"/>
              </a:ext>
            </a:extLst>
          </p:cNvPr>
          <p:cNvPicPr/>
          <p:nvPr/>
        </p:nvPicPr>
        <p:blipFill rotWithShape="1">
          <a:blip r:embed="rId3"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47678668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435727" y="620610"/>
            <a:ext cx="2272545" cy="584775"/>
          </a:xfrm>
          <a:prstGeom prst="rect">
            <a:avLst/>
          </a:prstGeom>
          <a:noFill/>
        </p:spPr>
        <p:txBody>
          <a:bodyPr wrap="none" rtlCol="0">
            <a:spAutoFit/>
          </a:bodyPr>
          <a:lstStyle/>
          <a:p>
            <a:r>
              <a:rPr lang="es-ES_tradnl" sz="3200" b="1" dirty="0">
                <a:latin typeface="Calibri Light" panose="020F0302020204030204" pitchFamily="34" charset="0"/>
                <a:cs typeface="Calibri Light" panose="020F0302020204030204" pitchFamily="34" charset="0"/>
              </a:rPr>
              <a:t>Introducción</a:t>
            </a:r>
            <a:endParaRPr lang="es-ES" sz="3200" b="1" dirty="0">
              <a:latin typeface="Calibri Light" panose="020F0302020204030204" pitchFamily="34" charset="0"/>
              <a:cs typeface="Calibri Light" panose="020F0302020204030204" pitchFamily="34" charset="0"/>
            </a:endParaRPr>
          </a:p>
        </p:txBody>
      </p:sp>
      <p:sp>
        <p:nvSpPr>
          <p:cNvPr id="9" name="CuadroTexto 8">
            <a:extLst>
              <a:ext uri="{FF2B5EF4-FFF2-40B4-BE49-F238E27FC236}">
                <a16:creationId xmlns:a16="http://schemas.microsoft.com/office/drawing/2014/main" xmlns="" id="{F88C701C-3609-4AF3-B946-637FBD69A75B}"/>
              </a:ext>
            </a:extLst>
          </p:cNvPr>
          <p:cNvSpPr txBox="1"/>
          <p:nvPr/>
        </p:nvSpPr>
        <p:spPr>
          <a:xfrm>
            <a:off x="570202" y="1484730"/>
            <a:ext cx="8003595" cy="2843471"/>
          </a:xfrm>
          <a:prstGeom prst="rect">
            <a:avLst/>
          </a:prstGeom>
          <a:noFill/>
        </p:spPr>
        <p:txBody>
          <a:bodyPr wrap="square" rtlCol="0">
            <a:spAutoFit/>
          </a:bodyPr>
          <a:lstStyle/>
          <a:p>
            <a:pPr algn="just">
              <a:lnSpc>
                <a:spcPts val="2700"/>
              </a:lnSpc>
            </a:pPr>
            <a:r>
              <a:rPr lang="es-ES" sz="2000" dirty="0">
                <a:latin typeface="Calibri Light" panose="020F0302020204030204" pitchFamily="34" charset="0"/>
                <a:cs typeface="Calibri Light" panose="020F0302020204030204" pitchFamily="34" charset="0"/>
              </a:rPr>
              <a:t>Durante la temporada 2021-2022 se va a realizar una captación, mediante carta personalizada, de las personas que </a:t>
            </a:r>
            <a:r>
              <a:rPr lang="es-ES" sz="2000" dirty="0">
                <a:solidFill>
                  <a:schemeClr val="accent6">
                    <a:lumMod val="75000"/>
                  </a:schemeClr>
                </a:solidFill>
                <a:latin typeface="Calibri Light" panose="020F0302020204030204" pitchFamily="34" charset="0"/>
                <a:cs typeface="Calibri Light" panose="020F0302020204030204" pitchFamily="34" charset="0"/>
              </a:rPr>
              <a:t>durante este año 2021 cumplen 60 años y recuerdo mediante envío de SMS a las mayores de 60 años. </a:t>
            </a:r>
          </a:p>
          <a:p>
            <a:pPr algn="just">
              <a:lnSpc>
                <a:spcPts val="2700"/>
              </a:lnSpc>
            </a:pPr>
            <a:endParaRPr lang="es-ES" sz="2000" dirty="0">
              <a:latin typeface="Calibri Light" panose="020F0302020204030204" pitchFamily="34" charset="0"/>
              <a:cs typeface="Calibri Light" panose="020F0302020204030204" pitchFamily="34" charset="0"/>
            </a:endParaRPr>
          </a:p>
          <a:p>
            <a:pPr algn="just">
              <a:lnSpc>
                <a:spcPts val="2700"/>
              </a:lnSpc>
            </a:pPr>
            <a:r>
              <a:rPr lang="es-ES" sz="2000" dirty="0">
                <a:latin typeface="Calibri Light" panose="020F0302020204030204" pitchFamily="34" charset="0"/>
                <a:cs typeface="Calibri Light" panose="020F0302020204030204" pitchFamily="34" charset="0"/>
              </a:rPr>
              <a:t>Además, en los puestos de vacunación, tanto públicos como privados, se ofrecerá la vacuna a aquellas personas de 60 o más años no vacunados con anterioridad y las personas que se vacunaron al cumplir los 60 años durante el año 2015, deberán recibir una única dosis de recuerdo. </a:t>
            </a:r>
          </a:p>
        </p:txBody>
      </p:sp>
      <p:pic>
        <p:nvPicPr>
          <p:cNvPr id="10" name="Imagen 9">
            <a:extLst>
              <a:ext uri="{FF2B5EF4-FFF2-40B4-BE49-F238E27FC236}">
                <a16:creationId xmlns:a16="http://schemas.microsoft.com/office/drawing/2014/main" xmlns="" id="{27A0DF6D-01A7-41C1-BC93-405D6B690B43}"/>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6" name="Imagen 5">
            <a:extLst>
              <a:ext uri="{FF2B5EF4-FFF2-40B4-BE49-F238E27FC236}">
                <a16:creationId xmlns:a16="http://schemas.microsoft.com/office/drawing/2014/main" xmlns="" id="{3143455A-9A60-492F-AEFD-27B3EF074025}"/>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39988221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uadroTexto 1"/>
          <p:cNvSpPr txBox="1"/>
          <p:nvPr/>
        </p:nvSpPr>
        <p:spPr>
          <a:xfrm>
            <a:off x="3435727" y="620610"/>
            <a:ext cx="2272545" cy="584775"/>
          </a:xfrm>
          <a:prstGeom prst="rect">
            <a:avLst/>
          </a:prstGeom>
          <a:noFill/>
        </p:spPr>
        <p:txBody>
          <a:bodyPr wrap="none" rtlCol="0">
            <a:spAutoFit/>
          </a:bodyPr>
          <a:lstStyle/>
          <a:p>
            <a:r>
              <a:rPr lang="es-ES_tradnl" sz="3200" b="1" dirty="0" smtClean="0">
                <a:latin typeface="Calibri Light" panose="020F0302020204030204" pitchFamily="34" charset="0"/>
                <a:cs typeface="Calibri Light" panose="020F0302020204030204" pitchFamily="34" charset="0"/>
              </a:rPr>
              <a:t>Introducción</a:t>
            </a:r>
            <a:endParaRPr lang="es-ES" sz="3200" b="1" dirty="0">
              <a:latin typeface="Calibri Light" panose="020F0302020204030204" pitchFamily="34" charset="0"/>
              <a:cs typeface="Calibri Light" panose="020F0302020204030204" pitchFamily="34" charset="0"/>
            </a:endParaRPr>
          </a:p>
        </p:txBody>
      </p:sp>
      <p:sp>
        <p:nvSpPr>
          <p:cNvPr id="9" name="CuadroTexto 8">
            <a:extLst>
              <a:ext uri="{FF2B5EF4-FFF2-40B4-BE49-F238E27FC236}">
                <a16:creationId xmlns:a16="http://schemas.microsoft.com/office/drawing/2014/main" xmlns="" id="{F88C701C-3609-4AF3-B946-637FBD69A75B}"/>
              </a:ext>
            </a:extLst>
          </p:cNvPr>
          <p:cNvSpPr txBox="1"/>
          <p:nvPr/>
        </p:nvSpPr>
        <p:spPr>
          <a:xfrm>
            <a:off x="611450" y="1439412"/>
            <a:ext cx="4362348" cy="400110"/>
          </a:xfrm>
          <a:prstGeom prst="rect">
            <a:avLst/>
          </a:prstGeom>
          <a:noFill/>
        </p:spPr>
        <p:txBody>
          <a:bodyPr wrap="none" rtlCol="0">
            <a:spAutoFit/>
          </a:bodyPr>
          <a:lstStyle/>
          <a:p>
            <a:r>
              <a:rPr lang="es-ES" sz="2000" dirty="0" smtClean="0">
                <a:latin typeface="Calibri Light" panose="020F0302020204030204" pitchFamily="34" charset="0"/>
                <a:cs typeface="Calibri Light" panose="020F0302020204030204" pitchFamily="34" charset="0"/>
              </a:rPr>
              <a:t>Campaña </a:t>
            </a:r>
            <a:r>
              <a:rPr lang="es-ES" sz="2000" dirty="0">
                <a:latin typeface="Calibri Light" panose="020F0302020204030204" pitchFamily="34" charset="0"/>
                <a:cs typeface="Calibri Light" panose="020F0302020204030204" pitchFamily="34" charset="0"/>
              </a:rPr>
              <a:t>de vacunación frente a la gripe</a:t>
            </a:r>
          </a:p>
        </p:txBody>
      </p:sp>
      <p:sp>
        <p:nvSpPr>
          <p:cNvPr id="11" name="CuadroTexto 10">
            <a:extLst>
              <a:ext uri="{FF2B5EF4-FFF2-40B4-BE49-F238E27FC236}">
                <a16:creationId xmlns:a16="http://schemas.microsoft.com/office/drawing/2014/main" xmlns="" id="{098982CC-A618-47C2-A787-895A727C8CEF}"/>
              </a:ext>
            </a:extLst>
          </p:cNvPr>
          <p:cNvSpPr txBox="1"/>
          <p:nvPr/>
        </p:nvSpPr>
        <p:spPr>
          <a:xfrm>
            <a:off x="611450" y="2168545"/>
            <a:ext cx="7849090" cy="707886"/>
          </a:xfrm>
          <a:prstGeom prst="rect">
            <a:avLst/>
          </a:prstGeom>
          <a:noFill/>
        </p:spPr>
        <p:txBody>
          <a:bodyPr wrap="square" rtlCol="0">
            <a:spAutoFit/>
          </a:bodyPr>
          <a:lstStyle>
            <a:defPPr>
              <a:defRPr lang="en-US"/>
            </a:defPPr>
            <a:lvl1pPr>
              <a:defRPr sz="2000">
                <a:latin typeface="Calibri Light" panose="020F0302020204030204" pitchFamily="34" charset="0"/>
                <a:cs typeface="Calibri Light" panose="020F0302020204030204" pitchFamily="34" charset="0"/>
              </a:defRPr>
            </a:lvl1pPr>
          </a:lstStyle>
          <a:p>
            <a:pPr algn="just"/>
            <a:r>
              <a:rPr lang="es-ES" dirty="0" smtClean="0"/>
              <a:t>Actividades </a:t>
            </a:r>
            <a:r>
              <a:rPr lang="es-ES" dirty="0">
                <a:solidFill>
                  <a:schemeClr val="accent6">
                    <a:lumMod val="75000"/>
                  </a:schemeClr>
                </a:solidFill>
              </a:rPr>
              <a:t>conjuntas</a:t>
            </a:r>
            <a:r>
              <a:rPr lang="es-ES" dirty="0"/>
              <a:t> entre la </a:t>
            </a:r>
            <a:r>
              <a:rPr lang="es-ES" u="sng" dirty="0"/>
              <a:t>Dirección General de Salud Pública y Adicciones de la Consejería de Salud y el Servicio Murciano de Salud</a:t>
            </a:r>
          </a:p>
        </p:txBody>
      </p:sp>
      <p:sp>
        <p:nvSpPr>
          <p:cNvPr id="13" name="CuadroTexto 12">
            <a:extLst>
              <a:ext uri="{FF2B5EF4-FFF2-40B4-BE49-F238E27FC236}">
                <a16:creationId xmlns:a16="http://schemas.microsoft.com/office/drawing/2014/main" xmlns="" id="{8FF90BB1-F491-4222-A72A-54B74597385C}"/>
              </a:ext>
            </a:extLst>
          </p:cNvPr>
          <p:cNvSpPr txBox="1"/>
          <p:nvPr/>
        </p:nvSpPr>
        <p:spPr>
          <a:xfrm>
            <a:off x="611450" y="3295639"/>
            <a:ext cx="7849090" cy="1323439"/>
          </a:xfrm>
          <a:prstGeom prst="rect">
            <a:avLst/>
          </a:prstGeom>
          <a:noFill/>
        </p:spPr>
        <p:txBody>
          <a:bodyPr wrap="square" rtlCol="0">
            <a:spAutoFit/>
          </a:bodyPr>
          <a:lstStyle>
            <a:defPPr>
              <a:defRPr lang="en-US"/>
            </a:defPPr>
            <a:lvl1pPr>
              <a:defRPr sz="2000">
                <a:latin typeface="Calibri Light" panose="020F0302020204030204" pitchFamily="34" charset="0"/>
                <a:cs typeface="Calibri Light" panose="020F0302020204030204" pitchFamily="34" charset="0"/>
              </a:defRPr>
            </a:lvl1pPr>
          </a:lstStyle>
          <a:p>
            <a:pPr algn="just"/>
            <a:r>
              <a:rPr lang="es-ES_tradnl" dirty="0"/>
              <a:t>Conseguir unas coberturas adecuadas en la población con riesgo de padecer complicaciones relacionadas con la gripe, puede reducir la morbimortalidad y los costes socio-económicos asociados al padecimiento de esta enfermedad.</a:t>
            </a:r>
            <a:endParaRPr lang="es-ES" dirty="0"/>
          </a:p>
        </p:txBody>
      </p:sp>
      <p:pic>
        <p:nvPicPr>
          <p:cNvPr id="14" name="Imagen 13">
            <a:extLst>
              <a:ext uri="{FF2B5EF4-FFF2-40B4-BE49-F238E27FC236}">
                <a16:creationId xmlns:a16="http://schemas.microsoft.com/office/drawing/2014/main" xmlns="" id="{B8FBD8E5-E006-46CB-839A-B1DA56E2B1FD}"/>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12" name="Imagen 11">
            <a:extLst>
              <a:ext uri="{FF2B5EF4-FFF2-40B4-BE49-F238E27FC236}">
                <a16:creationId xmlns:a16="http://schemas.microsoft.com/office/drawing/2014/main" xmlns="" id="{E7C6ED4A-E282-425C-8B82-BFDC0DA14BD4}"/>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696156" y="620610"/>
            <a:ext cx="1739964" cy="584775"/>
          </a:xfrm>
          <a:prstGeom prst="rect">
            <a:avLst/>
          </a:prstGeom>
          <a:noFill/>
        </p:spPr>
        <p:txBody>
          <a:bodyPr wrap="none" rtlCol="0">
            <a:spAutoFit/>
          </a:bodyPr>
          <a:lstStyle/>
          <a:p>
            <a:r>
              <a:rPr lang="es-ES_tradnl" sz="3200" b="1" dirty="0">
                <a:latin typeface="Calibri Light" panose="020F0302020204030204" pitchFamily="34" charset="0"/>
                <a:cs typeface="Calibri Light" panose="020F0302020204030204" pitchFamily="34" charset="0"/>
              </a:rPr>
              <a:t>Objetivos</a:t>
            </a:r>
            <a:endParaRPr lang="es-ES" sz="3200" b="1" dirty="0">
              <a:latin typeface="Calibri Light" panose="020F0302020204030204" pitchFamily="34" charset="0"/>
              <a:cs typeface="Calibri Light" panose="020F0302020204030204" pitchFamily="34" charset="0"/>
            </a:endParaRPr>
          </a:p>
        </p:txBody>
      </p:sp>
      <p:sp>
        <p:nvSpPr>
          <p:cNvPr id="9" name="CuadroTexto 8">
            <a:extLst>
              <a:ext uri="{FF2B5EF4-FFF2-40B4-BE49-F238E27FC236}">
                <a16:creationId xmlns:a16="http://schemas.microsoft.com/office/drawing/2014/main" xmlns="" id="{F88C701C-3609-4AF3-B946-637FBD69A75B}"/>
              </a:ext>
            </a:extLst>
          </p:cNvPr>
          <p:cNvSpPr txBox="1"/>
          <p:nvPr/>
        </p:nvSpPr>
        <p:spPr>
          <a:xfrm>
            <a:off x="564340" y="1205385"/>
            <a:ext cx="8003595" cy="2490425"/>
          </a:xfrm>
          <a:prstGeom prst="rect">
            <a:avLst/>
          </a:prstGeom>
          <a:noFill/>
        </p:spPr>
        <p:txBody>
          <a:bodyPr wrap="square" rtlCol="0">
            <a:spAutoFit/>
          </a:bodyPr>
          <a:lstStyle/>
          <a:p>
            <a:pPr algn="just">
              <a:lnSpc>
                <a:spcPts val="2700"/>
              </a:lnSpc>
            </a:pPr>
            <a:r>
              <a:rPr lang="es-ES" dirty="0">
                <a:latin typeface="Calibri Light" panose="020F0302020204030204" pitchFamily="34" charset="0"/>
                <a:cs typeface="Calibri Light" panose="020F0302020204030204" pitchFamily="34" charset="0"/>
              </a:rPr>
              <a:t>Disminuir la morbimortalidad por neumococo en la Región de Murcia, mediante la vacunación de las personas incluidas en los grupos de riesgo</a:t>
            </a:r>
          </a:p>
          <a:p>
            <a:pPr algn="just">
              <a:lnSpc>
                <a:spcPts val="2700"/>
              </a:lnSpc>
            </a:pPr>
            <a:endParaRPr lang="es-ES" dirty="0">
              <a:latin typeface="Calibri Light" panose="020F0302020204030204" pitchFamily="34" charset="0"/>
              <a:cs typeface="Calibri Light" panose="020F0302020204030204" pitchFamily="34" charset="0"/>
            </a:endParaRPr>
          </a:p>
          <a:p>
            <a:pPr marL="342900" indent="-342900" algn="just">
              <a:lnSpc>
                <a:spcPts val="2700"/>
              </a:lnSpc>
              <a:buFont typeface="Arial" panose="020B0604020202020204" pitchFamily="34" charset="0"/>
              <a:buChar char="•"/>
            </a:pPr>
            <a:r>
              <a:rPr lang="es-ES" dirty="0">
                <a:latin typeface="Calibri Light" panose="020F0302020204030204" pitchFamily="34" charset="0"/>
                <a:cs typeface="Calibri Light" panose="020F0302020204030204" pitchFamily="34" charset="0"/>
              </a:rPr>
              <a:t>Obtener una cobertura en la población de 60 o más años de edad, de al menos el </a:t>
            </a:r>
            <a:r>
              <a:rPr lang="es-ES" b="1" dirty="0">
                <a:solidFill>
                  <a:srgbClr val="FF6600"/>
                </a:solidFill>
                <a:latin typeface="Calibri Light" panose="020F0302020204030204" pitchFamily="34" charset="0"/>
                <a:cs typeface="Calibri Light" panose="020F0302020204030204" pitchFamily="34" charset="0"/>
              </a:rPr>
              <a:t>30%</a:t>
            </a:r>
            <a:endParaRPr lang="es-ES" b="1" dirty="0">
              <a:latin typeface="Calibri Light" panose="020F0302020204030204" pitchFamily="34" charset="0"/>
              <a:cs typeface="Calibri Light" panose="020F0302020204030204" pitchFamily="34" charset="0"/>
            </a:endParaRPr>
          </a:p>
          <a:p>
            <a:pPr marL="342900" indent="-342900" algn="just">
              <a:lnSpc>
                <a:spcPts val="2700"/>
              </a:lnSpc>
              <a:buFont typeface="Arial" panose="020B0604020202020204" pitchFamily="34" charset="0"/>
              <a:buChar char="•"/>
            </a:pPr>
            <a:r>
              <a:rPr lang="es-ES" dirty="0">
                <a:latin typeface="Calibri Light" panose="020F0302020204030204" pitchFamily="34" charset="0"/>
                <a:cs typeface="Calibri Light" panose="020F0302020204030204" pitchFamily="34" charset="0"/>
              </a:rPr>
              <a:t>Obtener una cobertura vacunal en las personas de 65 años o más con una o más dosis de vacuna anti-neumocócica de la menos el </a:t>
            </a:r>
            <a:r>
              <a:rPr lang="es-ES" b="1" dirty="0">
                <a:solidFill>
                  <a:srgbClr val="FF6600"/>
                </a:solidFill>
                <a:latin typeface="Calibri Light" panose="020F0302020204030204" pitchFamily="34" charset="0"/>
                <a:cs typeface="Calibri Light" panose="020F0302020204030204" pitchFamily="34" charset="0"/>
              </a:rPr>
              <a:t>40%</a:t>
            </a:r>
          </a:p>
        </p:txBody>
      </p:sp>
      <p:pic>
        <p:nvPicPr>
          <p:cNvPr id="10" name="Imagen 9">
            <a:extLst>
              <a:ext uri="{FF2B5EF4-FFF2-40B4-BE49-F238E27FC236}">
                <a16:creationId xmlns:a16="http://schemas.microsoft.com/office/drawing/2014/main" xmlns="" id="{12CFAB48-496D-4675-9E97-820D698F990F}"/>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6" name="Imagen 5">
            <a:extLst>
              <a:ext uri="{FF2B5EF4-FFF2-40B4-BE49-F238E27FC236}">
                <a16:creationId xmlns:a16="http://schemas.microsoft.com/office/drawing/2014/main" xmlns="" id="{4B7C3109-7996-4648-8D08-BEF15C4A7765}"/>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
        <p:nvSpPr>
          <p:cNvPr id="7" name="CuadroTexto 6">
            <a:extLst>
              <a:ext uri="{FF2B5EF4-FFF2-40B4-BE49-F238E27FC236}">
                <a16:creationId xmlns:a16="http://schemas.microsoft.com/office/drawing/2014/main" xmlns="" id="{90903CB8-22B4-43D7-9473-E90C26EE6347}"/>
              </a:ext>
            </a:extLst>
          </p:cNvPr>
          <p:cNvSpPr txBox="1">
            <a:spLocks/>
          </p:cNvSpPr>
          <p:nvPr/>
        </p:nvSpPr>
        <p:spPr>
          <a:xfrm>
            <a:off x="713602" y="4490322"/>
            <a:ext cx="7705070" cy="1728240"/>
          </a:xfrm>
          <a:prstGeom prst="rect">
            <a:avLst/>
          </a:prstGeom>
          <a:noFill/>
        </p:spPr>
        <p:txBody>
          <a:bodyPr wrap="square" rtlCol="0">
            <a:noAutofit/>
          </a:bodyPr>
          <a:lstStyle/>
          <a:p>
            <a:pPr marL="342900" lvl="0" indent="-342900" algn="just">
              <a:spcAft>
                <a:spcPts val="600"/>
              </a:spcAft>
              <a:buFont typeface="Symbol" panose="05050102010706020507" pitchFamily="18" charset="2"/>
              <a:buChar char=""/>
            </a:pPr>
            <a:r>
              <a:rPr lang="es-ES" dirty="0">
                <a:latin typeface="Calibri Light" panose="020F0302020204030204" pitchFamily="34" charset="0"/>
                <a:ea typeface="Times New Roman" panose="02020603050405020304" pitchFamily="18" charset="0"/>
                <a:cs typeface="Calibri Light" panose="020F0302020204030204" pitchFamily="34" charset="0"/>
              </a:rPr>
              <a:t>30,000</a:t>
            </a:r>
            <a:r>
              <a:rPr lang="es-ES" dirty="0">
                <a:effectLst/>
                <a:latin typeface="Calibri Light" panose="020F0302020204030204" pitchFamily="34" charset="0"/>
                <a:ea typeface="Times New Roman" panose="02020603050405020304" pitchFamily="18" charset="0"/>
                <a:cs typeface="Calibri Light" panose="020F0302020204030204" pitchFamily="34" charset="0"/>
              </a:rPr>
              <a:t> dosis de vacuna antineumocócica polisacárida de 23 serotipos (</a:t>
            </a:r>
            <a:r>
              <a:rPr lang="es-ES" dirty="0">
                <a:solidFill>
                  <a:srgbClr val="0070C0"/>
                </a:solidFill>
                <a:effectLst/>
                <a:latin typeface="Calibri Light" panose="020F0302020204030204" pitchFamily="34" charset="0"/>
                <a:ea typeface="Times New Roman" panose="02020603050405020304" pitchFamily="18" charset="0"/>
                <a:cs typeface="Calibri Light" panose="020F0302020204030204" pitchFamily="34" charset="0"/>
              </a:rPr>
              <a:t>Pneumovax-23</a:t>
            </a:r>
            <a:r>
              <a:rPr lang="es-ES" dirty="0">
                <a:effectLst/>
                <a:latin typeface="Calibri Light" panose="020F0302020204030204" pitchFamily="34" charset="0"/>
                <a:ea typeface="Times New Roman" panose="02020603050405020304" pitchFamily="18" charset="0"/>
                <a:cs typeface="Calibri Light" panose="020F0302020204030204" pitchFamily="34" charset="0"/>
              </a:rPr>
              <a:t>®)</a:t>
            </a:r>
          </a:p>
          <a:p>
            <a:pPr marL="342900" lvl="0" indent="-342900" algn="just">
              <a:spcAft>
                <a:spcPts val="600"/>
              </a:spcAft>
              <a:buFont typeface="Symbol" panose="05050102010706020507" pitchFamily="18" charset="2"/>
              <a:buChar char=""/>
            </a:pPr>
            <a:r>
              <a:rPr lang="es-ES" dirty="0">
                <a:effectLst/>
                <a:latin typeface="Calibri Light" panose="020F0302020204030204" pitchFamily="34" charset="0"/>
                <a:ea typeface="Times New Roman" panose="02020603050405020304" pitchFamily="18" charset="0"/>
                <a:cs typeface="Calibri Light" panose="020F0302020204030204" pitchFamily="34" charset="0"/>
              </a:rPr>
              <a:t>5.000 dosis más que en la temporada anterior</a:t>
            </a:r>
          </a:p>
        </p:txBody>
      </p:sp>
      <p:sp>
        <p:nvSpPr>
          <p:cNvPr id="8" name="CuadroTexto 7">
            <a:extLst>
              <a:ext uri="{FF2B5EF4-FFF2-40B4-BE49-F238E27FC236}">
                <a16:creationId xmlns:a16="http://schemas.microsoft.com/office/drawing/2014/main" xmlns="" id="{B1295D53-2342-4242-9016-4FD3BEFE8BD4}"/>
              </a:ext>
            </a:extLst>
          </p:cNvPr>
          <p:cNvSpPr txBox="1"/>
          <p:nvPr/>
        </p:nvSpPr>
        <p:spPr>
          <a:xfrm>
            <a:off x="2699740" y="3777989"/>
            <a:ext cx="4542013" cy="584775"/>
          </a:xfrm>
          <a:prstGeom prst="rect">
            <a:avLst/>
          </a:prstGeom>
          <a:noFill/>
        </p:spPr>
        <p:txBody>
          <a:bodyPr wrap="none" rtlCol="0">
            <a:spAutoFit/>
          </a:bodyPr>
          <a:lstStyle/>
          <a:p>
            <a:r>
              <a:rPr lang="es-ES_tradnl" sz="3200" b="1" dirty="0">
                <a:latin typeface="Calibri Light" panose="020F0302020204030204" pitchFamily="34" charset="0"/>
                <a:cs typeface="Calibri Light" panose="020F0302020204030204" pitchFamily="34" charset="0"/>
              </a:rPr>
              <a:t>Disponibilidad de  vacunas</a:t>
            </a:r>
            <a:endParaRPr lang="es-ES" sz="3200" b="1"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6567941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2212499" y="251865"/>
            <a:ext cx="4723024" cy="584775"/>
          </a:xfrm>
          <a:prstGeom prst="rect">
            <a:avLst/>
          </a:prstGeom>
          <a:noFill/>
        </p:spPr>
        <p:txBody>
          <a:bodyPr wrap="none" rtlCol="0">
            <a:spAutoFit/>
          </a:bodyPr>
          <a:lstStyle/>
          <a:p>
            <a:r>
              <a:rPr lang="es-ES_tradnl" sz="3200" b="1" dirty="0">
                <a:latin typeface="Calibri Light" panose="020F0302020204030204" pitchFamily="34" charset="0"/>
                <a:cs typeface="Calibri Light" panose="020F0302020204030204" pitchFamily="34" charset="0"/>
              </a:rPr>
              <a:t>Datos técnicos de la vacuna</a:t>
            </a:r>
            <a:endParaRPr lang="es-ES" sz="3200" b="1" dirty="0">
              <a:latin typeface="Calibri Light" panose="020F0302020204030204" pitchFamily="34" charset="0"/>
              <a:cs typeface="Calibri Light" panose="020F0302020204030204" pitchFamily="34" charset="0"/>
            </a:endParaRPr>
          </a:p>
        </p:txBody>
      </p:sp>
      <p:sp>
        <p:nvSpPr>
          <p:cNvPr id="6" name="CuadroTexto 5">
            <a:extLst>
              <a:ext uri="{FF2B5EF4-FFF2-40B4-BE49-F238E27FC236}">
                <a16:creationId xmlns:a16="http://schemas.microsoft.com/office/drawing/2014/main" xmlns="" id="{3F2A3477-A61D-47AE-B20C-E7F5C341C4D1}"/>
              </a:ext>
            </a:extLst>
          </p:cNvPr>
          <p:cNvSpPr txBox="1"/>
          <p:nvPr/>
        </p:nvSpPr>
        <p:spPr>
          <a:xfrm>
            <a:off x="507049" y="1107817"/>
            <a:ext cx="8129897" cy="3539430"/>
          </a:xfrm>
          <a:prstGeom prst="rect">
            <a:avLst/>
          </a:prstGeom>
          <a:noFill/>
        </p:spPr>
        <p:txBody>
          <a:bodyPr wrap="square">
            <a:spAutoFit/>
          </a:bodyPr>
          <a:lstStyle/>
          <a:p>
            <a:pPr marL="282575" indent="-282575" algn="just">
              <a:buFont typeface="Arial" panose="020B0604020202020204" pitchFamily="34" charset="0"/>
              <a:buChar char="•"/>
              <a:defRPr/>
            </a:pPr>
            <a:r>
              <a:rPr lang="es-ES" sz="1600" b="1" u="sng" dirty="0">
                <a:latin typeface="Calibri Light" panose="020F0302020204030204" pitchFamily="34" charset="0"/>
                <a:cs typeface="Calibri Light" panose="020F0302020204030204" pitchFamily="34" charset="0"/>
              </a:rPr>
              <a:t>Vacuna </a:t>
            </a:r>
            <a:r>
              <a:rPr lang="es-ES" sz="1600" b="1" u="sng" dirty="0" err="1">
                <a:latin typeface="Calibri Light" panose="020F0302020204030204" pitchFamily="34" charset="0"/>
                <a:cs typeface="Calibri Light" panose="020F0302020204030204" pitchFamily="34" charset="0"/>
              </a:rPr>
              <a:t>neumocócica</a:t>
            </a:r>
            <a:r>
              <a:rPr lang="es-ES" sz="1600" b="1" u="sng" dirty="0">
                <a:latin typeface="Calibri Light" panose="020F0302020204030204" pitchFamily="34" charset="0"/>
                <a:cs typeface="Calibri Light" panose="020F0302020204030204" pitchFamily="34" charset="0"/>
              </a:rPr>
              <a:t> </a:t>
            </a:r>
            <a:r>
              <a:rPr lang="es-ES" sz="1600" b="1" u="sng" dirty="0" err="1">
                <a:latin typeface="Calibri Light" panose="020F0302020204030204" pitchFamily="34" charset="0"/>
                <a:cs typeface="Calibri Light" panose="020F0302020204030204" pitchFamily="34" charset="0"/>
              </a:rPr>
              <a:t>polisacárida</a:t>
            </a:r>
            <a:r>
              <a:rPr lang="es-ES" sz="1600" b="1" u="sng" dirty="0">
                <a:latin typeface="Calibri Light" panose="020F0302020204030204" pitchFamily="34" charset="0"/>
                <a:cs typeface="Calibri Light" panose="020F0302020204030204" pitchFamily="34" charset="0"/>
              </a:rPr>
              <a:t> (</a:t>
            </a:r>
            <a:r>
              <a:rPr lang="es-ES" sz="1600" b="1" u="sng" dirty="0" err="1">
                <a:latin typeface="Calibri Light" panose="020F0302020204030204" pitchFamily="34" charset="0"/>
                <a:cs typeface="Calibri Light" panose="020F0302020204030204" pitchFamily="34" charset="0"/>
              </a:rPr>
              <a:t>Pneumovax</a:t>
            </a:r>
            <a:r>
              <a:rPr lang="es-ES" sz="1600" b="1" u="sng" dirty="0">
                <a:latin typeface="Calibri Light" panose="020F0302020204030204" pitchFamily="34" charset="0"/>
                <a:cs typeface="Calibri Light" panose="020F0302020204030204" pitchFamily="34" charset="0"/>
              </a:rPr>
              <a:t> 23®)</a:t>
            </a:r>
            <a:r>
              <a:rPr lang="es-ES" sz="1600" b="1" dirty="0">
                <a:latin typeface="Calibri Light" panose="020F0302020204030204" pitchFamily="34" charset="0"/>
                <a:cs typeface="Calibri Light" panose="020F0302020204030204" pitchFamily="34" charset="0"/>
              </a:rPr>
              <a:t>: </a:t>
            </a:r>
            <a:r>
              <a:rPr lang="es-ES" sz="1600" dirty="0">
                <a:latin typeface="Calibri Light" panose="020F0302020204030204" pitchFamily="34" charset="0"/>
                <a:cs typeface="Calibri Light" panose="020F0302020204030204" pitchFamily="34" charset="0"/>
              </a:rPr>
              <a:t>contiene 23 </a:t>
            </a:r>
            <a:r>
              <a:rPr lang="es-ES_tradnl" sz="1600" dirty="0">
                <a:latin typeface="Calibri Light" panose="020F0302020204030204" pitchFamily="34" charset="0"/>
                <a:cs typeface="Calibri Light" panose="020F0302020204030204" pitchFamily="34" charset="0"/>
              </a:rPr>
              <a:t>antígenos polisacáridos capsulares purificados del </a:t>
            </a:r>
            <a:r>
              <a:rPr lang="es-ES_tradnl" sz="1600" i="1" dirty="0" err="1">
                <a:latin typeface="Calibri Light" panose="020F0302020204030204" pitchFamily="34" charset="0"/>
                <a:cs typeface="Calibri Light" panose="020F0302020204030204" pitchFamily="34" charset="0"/>
              </a:rPr>
              <a:t>Streptoccocus</a:t>
            </a:r>
            <a:r>
              <a:rPr lang="es-ES_tradnl" sz="1600" i="1" dirty="0">
                <a:latin typeface="Calibri Light" panose="020F0302020204030204" pitchFamily="34" charset="0"/>
                <a:cs typeface="Calibri Light" panose="020F0302020204030204" pitchFamily="34" charset="0"/>
              </a:rPr>
              <a:t> </a:t>
            </a:r>
            <a:r>
              <a:rPr lang="es-ES_tradnl" sz="1600" i="1" dirty="0" err="1">
                <a:latin typeface="Calibri Light" panose="020F0302020204030204" pitchFamily="34" charset="0"/>
                <a:cs typeface="Calibri Light" panose="020F0302020204030204" pitchFamily="34" charset="0"/>
              </a:rPr>
              <a:t>pneumoniae</a:t>
            </a:r>
            <a:r>
              <a:rPr lang="es-ES_tradnl" sz="1600" dirty="0">
                <a:latin typeface="Calibri Light" panose="020F0302020204030204" pitchFamily="34" charset="0"/>
                <a:cs typeface="Calibri Light" panose="020F0302020204030204" pitchFamily="34" charset="0"/>
              </a:rPr>
              <a:t> de los serotipos (1, 2, 3, 4, 5, 6B, 7F, 8, 9N, 9V, 10A, 11A, 12F, 14, 15B, 17F, 18C, 19A, 20, 22F, 23F y 33F).</a:t>
            </a:r>
            <a:r>
              <a:rPr lang="es-ES" sz="1600" dirty="0">
                <a:latin typeface="Calibri Light" panose="020F0302020204030204" pitchFamily="34" charset="0"/>
                <a:cs typeface="Calibri Light" panose="020F0302020204030204" pitchFamily="34" charset="0"/>
              </a:rPr>
              <a:t> </a:t>
            </a:r>
            <a:r>
              <a:rPr lang="es-ES_tradnl" sz="1600" dirty="0">
                <a:latin typeface="Calibri Light" panose="020F0302020204030204" pitchFamily="34" charset="0"/>
                <a:cs typeface="Calibri Light" panose="020F0302020204030204" pitchFamily="34" charset="0"/>
              </a:rPr>
              <a:t>Cada dosis de 0,5 cm</a:t>
            </a:r>
            <a:r>
              <a:rPr lang="es-ES_tradnl" sz="1600" baseline="30000" dirty="0">
                <a:latin typeface="Calibri Light" panose="020F0302020204030204" pitchFamily="34" charset="0"/>
                <a:cs typeface="Calibri Light" panose="020F0302020204030204" pitchFamily="34" charset="0"/>
              </a:rPr>
              <a:t>3</a:t>
            </a:r>
            <a:r>
              <a:rPr lang="es-ES_tradnl" sz="1600" dirty="0">
                <a:latin typeface="Calibri Light" panose="020F0302020204030204" pitchFamily="34" charset="0"/>
                <a:cs typeface="Calibri Light" panose="020F0302020204030204" pitchFamily="34" charset="0"/>
              </a:rPr>
              <a:t> contiene 25 microgramos de cada polisacárido capsular disuelto en suero salino isotónico y fenol. </a:t>
            </a:r>
            <a:r>
              <a:rPr lang="es-ES" sz="1600" dirty="0">
                <a:latin typeface="Calibri Light" panose="020F0302020204030204" pitchFamily="34" charset="0"/>
                <a:cs typeface="Calibri Light" panose="020F0302020204030204" pitchFamily="34" charset="0"/>
              </a:rPr>
              <a:t>Se puede administrar simultáneamente con otras vacunas rutinarias del adulto, como tétanos y difteria tipo adulto.</a:t>
            </a:r>
          </a:p>
          <a:p>
            <a:pPr marL="282575" indent="-282575" algn="just" eaLnBrk="1" fontAlgn="auto" hangingPunct="1">
              <a:spcBef>
                <a:spcPts val="0"/>
              </a:spcBef>
              <a:spcAft>
                <a:spcPts val="0"/>
              </a:spcAft>
              <a:buFont typeface="Arial" panose="020B0604020202020204" pitchFamily="34" charset="0"/>
              <a:buChar char="•"/>
              <a:defRPr/>
            </a:pPr>
            <a:endParaRPr lang="es-ES_tradnl" sz="1600" dirty="0">
              <a:latin typeface="Calibri Light" panose="020F0302020204030204" pitchFamily="34" charset="0"/>
              <a:cs typeface="Calibri Light" panose="020F0302020204030204" pitchFamily="34" charset="0"/>
            </a:endParaRPr>
          </a:p>
          <a:p>
            <a:pPr marL="282575" indent="-282575" algn="just" eaLnBrk="1" fontAlgn="auto" hangingPunct="1">
              <a:spcBef>
                <a:spcPts val="0"/>
              </a:spcBef>
              <a:spcAft>
                <a:spcPts val="0"/>
              </a:spcAft>
              <a:buFont typeface="Arial" panose="020B0604020202020204" pitchFamily="34" charset="0"/>
              <a:buChar char="•"/>
              <a:defRPr/>
            </a:pPr>
            <a:endParaRPr lang="es-ES" sz="1600" dirty="0">
              <a:solidFill>
                <a:schemeClr val="tx1">
                  <a:lumMod val="75000"/>
                  <a:lumOff val="25000"/>
                </a:schemeClr>
              </a:solidFill>
              <a:latin typeface="Calibri Light" panose="020F0302020204030204" pitchFamily="34" charset="0"/>
              <a:cs typeface="Calibri Light" panose="020F0302020204030204" pitchFamily="34" charset="0"/>
            </a:endParaRPr>
          </a:p>
          <a:p>
            <a:pPr marL="276225" indent="-276225" algn="just" eaLnBrk="1" fontAlgn="auto" hangingPunct="1">
              <a:spcBef>
                <a:spcPts val="0"/>
              </a:spcBef>
              <a:spcAft>
                <a:spcPts val="0"/>
              </a:spcAft>
              <a:buFont typeface="Arial" panose="020B0604020202020204" pitchFamily="34" charset="0"/>
              <a:buChar char="•"/>
              <a:defRPr/>
            </a:pPr>
            <a:r>
              <a:rPr lang="es-ES_tradnl" sz="1600" b="1" u="sng" dirty="0">
                <a:latin typeface="Calibri Light" panose="020F0302020204030204" pitchFamily="34" charset="0"/>
                <a:cs typeface="Calibri Light" panose="020F0302020204030204" pitchFamily="34" charset="0"/>
              </a:rPr>
              <a:t>Vacuna neumocócica conjugada (</a:t>
            </a:r>
            <a:r>
              <a:rPr lang="es-ES_tradnl" sz="1600" b="1" u="sng" dirty="0" err="1">
                <a:latin typeface="Calibri Light" panose="020F0302020204030204" pitchFamily="34" charset="0"/>
                <a:cs typeface="Calibri Light" panose="020F0302020204030204" pitchFamily="34" charset="0"/>
              </a:rPr>
              <a:t>Prevenar</a:t>
            </a:r>
            <a:r>
              <a:rPr lang="es-ES_tradnl" sz="1600" b="1" u="sng" dirty="0">
                <a:latin typeface="Calibri Light" panose="020F0302020204030204" pitchFamily="34" charset="0"/>
                <a:cs typeface="Calibri Light" panose="020F0302020204030204" pitchFamily="34" charset="0"/>
              </a:rPr>
              <a:t> 13®)</a:t>
            </a:r>
            <a:r>
              <a:rPr lang="es-ES_tradnl" sz="1600" b="1" dirty="0">
                <a:latin typeface="Calibri Light" panose="020F0302020204030204" pitchFamily="34" charset="0"/>
                <a:cs typeface="Calibri Light" panose="020F0302020204030204" pitchFamily="34" charset="0"/>
              </a:rPr>
              <a:t>: </a:t>
            </a:r>
            <a:r>
              <a:rPr lang="es-ES_tradnl" sz="1600" dirty="0">
                <a:latin typeface="Calibri Light" panose="020F0302020204030204" pitchFamily="34" charset="0"/>
                <a:cs typeface="Calibri Light" panose="020F0302020204030204" pitchFamily="34" charset="0"/>
              </a:rPr>
              <a:t>contiene 13 antígenos polisacáridos del </a:t>
            </a:r>
            <a:r>
              <a:rPr lang="es-ES_tradnl" sz="1600" dirty="0" err="1">
                <a:latin typeface="Calibri Light" panose="020F0302020204030204" pitchFamily="34" charset="0"/>
                <a:cs typeface="Calibri Light" panose="020F0302020204030204" pitchFamily="34" charset="0"/>
              </a:rPr>
              <a:t>Streptoccocus</a:t>
            </a:r>
            <a:r>
              <a:rPr lang="es-ES_tradnl" sz="1600" dirty="0">
                <a:latin typeface="Calibri Light" panose="020F0302020204030204" pitchFamily="34" charset="0"/>
                <a:cs typeface="Calibri Light" panose="020F0302020204030204" pitchFamily="34" charset="0"/>
              </a:rPr>
              <a:t> </a:t>
            </a:r>
            <a:r>
              <a:rPr lang="es-ES_tradnl" sz="1600" dirty="0" err="1">
                <a:latin typeface="Calibri Light" panose="020F0302020204030204" pitchFamily="34" charset="0"/>
                <a:cs typeface="Calibri Light" panose="020F0302020204030204" pitchFamily="34" charset="0"/>
              </a:rPr>
              <a:t>pneumoniae</a:t>
            </a:r>
            <a:r>
              <a:rPr lang="es-ES_tradnl" sz="1600" dirty="0">
                <a:latin typeface="Calibri Light" panose="020F0302020204030204" pitchFamily="34" charset="0"/>
                <a:cs typeface="Calibri Light" panose="020F0302020204030204" pitchFamily="34" charset="0"/>
              </a:rPr>
              <a:t> de los serotipos (1, 3, 4, 5, 6A, 6B, 7F, 9V, 14, 18C, 19A, 19F y 23F) conjugados con la proteína transportadora CRM197 y adsorbidos en fosfato de aluminio (0,125 mg de aluminio). </a:t>
            </a:r>
            <a:r>
              <a:rPr lang="es-ES" sz="1600" dirty="0">
                <a:latin typeface="Calibri Light" panose="020F0302020204030204" pitchFamily="34" charset="0"/>
                <a:cs typeface="Calibri Light" panose="020F0302020204030204" pitchFamily="34" charset="0"/>
              </a:rPr>
              <a:t>Se aconseja dejar pasar un intervalo de 2 semanas con la vacunación antigripal siempre que se prevea que el paciente va a volver a consulta.</a:t>
            </a:r>
          </a:p>
          <a:p>
            <a:pPr marL="457200" indent="-457200" algn="just" eaLnBrk="1" fontAlgn="auto" hangingPunct="1">
              <a:spcBef>
                <a:spcPts val="0"/>
              </a:spcBef>
              <a:spcAft>
                <a:spcPts val="0"/>
              </a:spcAft>
              <a:buFont typeface="Arial" panose="020B0604020202020204" pitchFamily="34" charset="0"/>
              <a:buChar char="•"/>
              <a:defRPr/>
            </a:pPr>
            <a:endParaRPr lang="es-ES" sz="1600" dirty="0">
              <a:latin typeface="Calibri Light" panose="020F0302020204030204" pitchFamily="34" charset="0"/>
              <a:cs typeface="Calibri Light" panose="020F0302020204030204" pitchFamily="34" charset="0"/>
            </a:endParaRPr>
          </a:p>
        </p:txBody>
      </p:sp>
      <p:pic>
        <p:nvPicPr>
          <p:cNvPr id="10" name="Imagen 9">
            <a:extLst>
              <a:ext uri="{FF2B5EF4-FFF2-40B4-BE49-F238E27FC236}">
                <a16:creationId xmlns:a16="http://schemas.microsoft.com/office/drawing/2014/main" xmlns="" id="{5CB751EA-6E61-43EE-A0CC-BD876417C22F}"/>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1026" name="Picture 2" descr="PNEUMOVAX 23 | CDI - Centro de Atención y Diagnóstico de Enfermedades  Infecciosas">
            <a:extLst>
              <a:ext uri="{FF2B5EF4-FFF2-40B4-BE49-F238E27FC236}">
                <a16:creationId xmlns:a16="http://schemas.microsoft.com/office/drawing/2014/main" xmlns="" id="{C27F552B-93A4-453D-AC7A-0A3B3A86AFA9}"/>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7450" r="19550"/>
          <a:stretch/>
        </p:blipFill>
        <p:spPr bwMode="auto">
          <a:xfrm>
            <a:off x="7164360" y="4542333"/>
            <a:ext cx="1224170" cy="19431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Prevenar 13, la vacuna del neumococo, formará parte por fin del calendario  de vacunas">
            <a:extLst>
              <a:ext uri="{FF2B5EF4-FFF2-40B4-BE49-F238E27FC236}">
                <a16:creationId xmlns:a16="http://schemas.microsoft.com/office/drawing/2014/main" xmlns="" id="{BB2F3E4B-AD9C-4327-8BF7-ACB83AEBF81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44700" y="4993572"/>
            <a:ext cx="2375525" cy="1553228"/>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n 8">
            <a:extLst>
              <a:ext uri="{FF2B5EF4-FFF2-40B4-BE49-F238E27FC236}">
                <a16:creationId xmlns:a16="http://schemas.microsoft.com/office/drawing/2014/main" xmlns="" id="{50A5F4AE-9B50-4CF4-986D-2F7291B04EC7}"/>
              </a:ext>
            </a:extLst>
          </p:cNvPr>
          <p:cNvPicPr/>
          <p:nvPr/>
        </p:nvPicPr>
        <p:blipFill rotWithShape="1">
          <a:blip r:embed="rId6"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37198776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726629" y="1196690"/>
            <a:ext cx="7705070" cy="5256730"/>
          </a:xfrm>
          <a:prstGeom prst="rect">
            <a:avLst/>
          </a:prstGeom>
          <a:noFill/>
        </p:spPr>
        <p:txBody>
          <a:bodyPr wrap="square" rtlCol="0">
            <a:noAutofit/>
          </a:bodyPr>
          <a:lstStyle/>
          <a:p>
            <a:pPr lvl="0" algn="just">
              <a:spcAft>
                <a:spcPts val="600"/>
              </a:spcAft>
            </a:pPr>
            <a:r>
              <a:rPr lang="es-ES" sz="2000" dirty="0">
                <a:latin typeface="Calibri Light" panose="020F0302020204030204" pitchFamily="34" charset="0"/>
                <a:ea typeface="Times New Roman" panose="02020603050405020304" pitchFamily="18" charset="0"/>
                <a:cs typeface="Calibri Light" panose="020F0302020204030204" pitchFamily="34" charset="0"/>
              </a:rPr>
              <a:t>La </a:t>
            </a:r>
            <a:r>
              <a:rPr lang="es-ES" sz="2000" b="1" dirty="0">
                <a:latin typeface="Calibri Light" panose="020F0302020204030204" pitchFamily="34" charset="0"/>
                <a:ea typeface="Times New Roman" panose="02020603050405020304" pitchFamily="18" charset="0"/>
                <a:cs typeface="Calibri Light" panose="020F0302020204030204" pitchFamily="34" charset="0"/>
              </a:rPr>
              <a:t>población diana de la vacuna antineumocócica polisacárida de 23 serotipos</a:t>
            </a:r>
            <a:r>
              <a:rPr lang="es-ES" sz="2000" dirty="0">
                <a:latin typeface="Calibri Light" panose="020F0302020204030204" pitchFamily="34" charset="0"/>
                <a:ea typeface="Times New Roman" panose="02020603050405020304" pitchFamily="18" charset="0"/>
                <a:cs typeface="Calibri Light" panose="020F0302020204030204" pitchFamily="34" charset="0"/>
              </a:rPr>
              <a:t>, es la incluida en alguno de los siguientes grupos:</a:t>
            </a:r>
            <a:endParaRPr lang="es-ES" sz="2000" dirty="0">
              <a:effectLst/>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Aft>
                <a:spcPts val="600"/>
              </a:spcAft>
              <a:buFont typeface="Symbol" panose="05050102010706020507" pitchFamily="18" charset="2"/>
              <a:buChar char=""/>
            </a:pPr>
            <a:endParaRPr lang="es-ES" sz="2000" dirty="0">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Personas de </a:t>
            </a:r>
            <a:r>
              <a:rPr lang="es-ES" sz="2000" b="1" dirty="0">
                <a:solidFill>
                  <a:schemeClr val="accent6">
                    <a:lumMod val="75000"/>
                  </a:schemeClr>
                </a:solidFill>
                <a:latin typeface="Calibri Light" panose="020F0302020204030204" pitchFamily="34" charset="0"/>
                <a:ea typeface="Times New Roman" panose="02020603050405020304" pitchFamily="18" charset="0"/>
                <a:cs typeface="Calibri Light" panose="020F0302020204030204" pitchFamily="34" charset="0"/>
              </a:rPr>
              <a:t>60 o más años sin patología </a:t>
            </a:r>
            <a:r>
              <a:rPr lang="es-ES" sz="2000" dirty="0">
                <a:latin typeface="Calibri Light" panose="020F0302020204030204" pitchFamily="34" charset="0"/>
                <a:ea typeface="Times New Roman" panose="02020603050405020304" pitchFamily="18" charset="0"/>
                <a:cs typeface="Calibri Light" panose="020F0302020204030204" pitchFamily="34" charset="0"/>
              </a:rPr>
              <a:t>de alto riesgo de enfermedad neumocócica invasiva.</a:t>
            </a:r>
            <a:endParaRPr lang="es-ES" sz="2000" dirty="0">
              <a:effectLst/>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Personas de </a:t>
            </a:r>
            <a:r>
              <a:rPr lang="es-ES" sz="2000" b="1" dirty="0">
                <a:solidFill>
                  <a:schemeClr val="accent6">
                    <a:lumMod val="75000"/>
                  </a:schemeClr>
                </a:solidFill>
                <a:latin typeface="Calibri Light" panose="020F0302020204030204" pitchFamily="34" charset="0"/>
                <a:cs typeface="Calibri Light" panose="020F0302020204030204" pitchFamily="34" charset="0"/>
              </a:rPr>
              <a:t>2- 59 años</a:t>
            </a:r>
            <a:r>
              <a:rPr lang="es-ES" sz="2000" dirty="0">
                <a:latin typeface="Calibri Light" panose="020F0302020204030204" pitchFamily="34" charset="0"/>
                <a:ea typeface="Times New Roman" panose="02020603050405020304" pitchFamily="18" charset="0"/>
                <a:cs typeface="Calibri Light" panose="020F0302020204030204" pitchFamily="34" charset="0"/>
              </a:rPr>
              <a:t>, con las siguientes condiciones:</a:t>
            </a:r>
          </a:p>
          <a:p>
            <a:pPr marL="717550" lvl="1" indent="-263525" algn="just">
              <a:spcAft>
                <a:spcPts val="60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enfermedad cardiovascular crónica</a:t>
            </a:r>
          </a:p>
          <a:p>
            <a:pPr marL="717550" lvl="1" indent="-263525" algn="just">
              <a:spcAft>
                <a:spcPts val="60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enfermedad respiratoria crónica, incluida asma</a:t>
            </a:r>
          </a:p>
          <a:p>
            <a:pPr marL="717550" lvl="1" indent="-263525" algn="just">
              <a:spcAft>
                <a:spcPts val="60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diabetes mellitus</a:t>
            </a:r>
          </a:p>
          <a:p>
            <a:pPr marL="717550" lvl="1" indent="-263525" algn="just">
              <a:spcAft>
                <a:spcPts val="60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enfermedad celiaca (sólo a partir de 18 años de edad)</a:t>
            </a:r>
          </a:p>
          <a:p>
            <a:pPr marL="717550" lvl="1" indent="-263525" algn="just">
              <a:spcAft>
                <a:spcPts val="60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hepatopatía crónica no cirrótica (incluyendo esteatosis hepática)</a:t>
            </a:r>
          </a:p>
          <a:p>
            <a:pPr marL="717550" lvl="1" indent="-263525" algn="just">
              <a:spcAft>
                <a:spcPts val="60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enfermedad neurológica y neuromuscular u otros trastornos que dificulten la movilización de secreciones respiratorias o aumenten el riesgo de aspiración</a:t>
            </a:r>
          </a:p>
          <a:p>
            <a:pPr marL="717550" lvl="1" indent="-263525" algn="just">
              <a:spcAft>
                <a:spcPts val="60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personas institucionalizadas (residencias de personas mayores, centros de discapacidad, centros de acogida, instituciones penitenciarias…)</a:t>
            </a:r>
          </a:p>
          <a:p>
            <a:pPr marL="342900" lvl="0" indent="-342900" algn="just">
              <a:spcAft>
                <a:spcPts val="600"/>
              </a:spcAft>
              <a:buFont typeface="Symbol" panose="05050102010706020507" pitchFamily="18" charset="2"/>
              <a:buChar char=""/>
            </a:pPr>
            <a:endParaRPr lang="es-ES" sz="2000" dirty="0">
              <a:effectLst/>
              <a:latin typeface="Calibri Light" panose="020F0302020204030204" pitchFamily="34" charset="0"/>
              <a:ea typeface="Times New Roman" panose="02020603050405020304" pitchFamily="18" charset="0"/>
              <a:cs typeface="Calibri Light" panose="020F0302020204030204" pitchFamily="34" charset="0"/>
            </a:endParaRP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179098" y="404580"/>
            <a:ext cx="2790123" cy="584775"/>
          </a:xfrm>
          <a:prstGeom prst="rect">
            <a:avLst/>
          </a:prstGeom>
          <a:noFill/>
        </p:spPr>
        <p:txBody>
          <a:bodyPr wrap="none" rtlCol="0">
            <a:spAutoFit/>
          </a:bodyPr>
          <a:lstStyle/>
          <a:p>
            <a:r>
              <a:rPr lang="es-ES_tradnl" sz="3200" b="1" dirty="0">
                <a:latin typeface="Calibri Light" panose="020F0302020204030204" pitchFamily="34" charset="0"/>
                <a:cs typeface="Calibri Light" panose="020F0302020204030204" pitchFamily="34" charset="0"/>
              </a:rPr>
              <a:t>Población diana</a:t>
            </a:r>
            <a:endParaRPr lang="es-ES" sz="3200" b="1" dirty="0">
              <a:latin typeface="Calibri Light" panose="020F0302020204030204" pitchFamily="34" charset="0"/>
              <a:cs typeface="Calibri Light" panose="020F0302020204030204" pitchFamily="34" charset="0"/>
            </a:endParaRPr>
          </a:p>
        </p:txBody>
      </p:sp>
      <p:pic>
        <p:nvPicPr>
          <p:cNvPr id="10" name="Imagen 9">
            <a:extLst>
              <a:ext uri="{FF2B5EF4-FFF2-40B4-BE49-F238E27FC236}">
                <a16:creationId xmlns:a16="http://schemas.microsoft.com/office/drawing/2014/main" xmlns="" id="{E1CD47A3-4E8B-47C9-9D6B-95696E41F4DF}"/>
              </a:ext>
            </a:extLst>
          </p:cNvPr>
          <p:cNvPicPr>
            <a:picLocks noChangeAspect="1"/>
          </p:cNvPicPr>
          <p:nvPr/>
        </p:nvPicPr>
        <p:blipFill>
          <a:blip r:embed="rId3"/>
          <a:stretch>
            <a:fillRect/>
          </a:stretch>
        </p:blipFill>
        <p:spPr>
          <a:xfrm>
            <a:off x="2884733" y="6075781"/>
            <a:ext cx="3374531" cy="665679"/>
          </a:xfrm>
          <a:prstGeom prst="rect">
            <a:avLst/>
          </a:prstGeom>
        </p:spPr>
      </p:pic>
      <p:pic>
        <p:nvPicPr>
          <p:cNvPr id="6" name="Imagen 5">
            <a:extLst>
              <a:ext uri="{FF2B5EF4-FFF2-40B4-BE49-F238E27FC236}">
                <a16:creationId xmlns:a16="http://schemas.microsoft.com/office/drawing/2014/main" xmlns="" id="{8246E156-B36C-4BD2-9449-736A07A8CBC9}"/>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308005066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xmlns="" id="{89D4BCB9-7B8E-47A1-ABCF-B62D434590B3}"/>
              </a:ext>
            </a:extLst>
          </p:cNvPr>
          <p:cNvPicPr/>
          <p:nvPr/>
        </p:nvPicPr>
        <p:blipFill rotWithShape="1">
          <a:blip r:embed="rId3"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graphicFrame>
        <p:nvGraphicFramePr>
          <p:cNvPr id="2" name="Tabla 2">
            <a:extLst>
              <a:ext uri="{FF2B5EF4-FFF2-40B4-BE49-F238E27FC236}">
                <a16:creationId xmlns:a16="http://schemas.microsoft.com/office/drawing/2014/main" xmlns="" id="{B66C69AE-8ADB-45E8-BAE2-92CD49DC6806}"/>
              </a:ext>
            </a:extLst>
          </p:cNvPr>
          <p:cNvGraphicFramePr>
            <a:graphicFrameLocks noGrp="1"/>
          </p:cNvGraphicFramePr>
          <p:nvPr>
            <p:extLst>
              <p:ext uri="{D42A27DB-BD31-4B8C-83A1-F6EECF244321}">
                <p14:modId xmlns:p14="http://schemas.microsoft.com/office/powerpoint/2010/main" val="262817275"/>
              </p:ext>
            </p:extLst>
          </p:nvPr>
        </p:nvGraphicFramePr>
        <p:xfrm>
          <a:off x="162955" y="1778000"/>
          <a:ext cx="8810006" cy="4335479"/>
        </p:xfrm>
        <a:graphic>
          <a:graphicData uri="http://schemas.openxmlformats.org/drawingml/2006/table">
            <a:tbl>
              <a:tblPr firstRow="1" bandRow="1">
                <a:tableStyleId>{2A488322-F2BA-4B5B-9748-0D474271808F}</a:tableStyleId>
              </a:tblPr>
              <a:tblGrid>
                <a:gridCol w="4697085">
                  <a:extLst>
                    <a:ext uri="{9D8B030D-6E8A-4147-A177-3AD203B41FA5}">
                      <a16:colId xmlns:a16="http://schemas.microsoft.com/office/drawing/2014/main" xmlns="" val="2126192822"/>
                    </a:ext>
                  </a:extLst>
                </a:gridCol>
                <a:gridCol w="4112921">
                  <a:extLst>
                    <a:ext uri="{9D8B030D-6E8A-4147-A177-3AD203B41FA5}">
                      <a16:colId xmlns:a16="http://schemas.microsoft.com/office/drawing/2014/main" xmlns="" val="759926985"/>
                    </a:ext>
                  </a:extLst>
                </a:gridCol>
              </a:tblGrid>
              <a:tr h="474679">
                <a:tc gridSpan="2">
                  <a:txBody>
                    <a:bodyPr/>
                    <a:lstStyle/>
                    <a:p>
                      <a:pPr algn="ctr"/>
                      <a:r>
                        <a:rPr lang="es-ES" sz="1400" dirty="0"/>
                        <a:t>Vacuna antineumocócica conjugada (13-S) (dispensación gratuita)</a:t>
                      </a:r>
                      <a:endParaRPr lang="en-GB" sz="1400" dirty="0"/>
                    </a:p>
                  </a:txBody>
                  <a:tcPr anchor="ctr"/>
                </a:tc>
                <a:tc hMerge="1">
                  <a:txBody>
                    <a:bodyPr/>
                    <a:lstStyle/>
                    <a:p>
                      <a:pPr algn="ctr"/>
                      <a:endParaRPr lang="en-GB" sz="1400" dirty="0"/>
                    </a:p>
                  </a:txBody>
                  <a:tcPr/>
                </a:tc>
                <a:extLst>
                  <a:ext uri="{0D108BD9-81ED-4DB2-BD59-A6C34878D82A}">
                    <a16:rowId xmlns:a16="http://schemas.microsoft.com/office/drawing/2014/main" xmlns="" val="4099639902"/>
                  </a:ext>
                </a:extLst>
              </a:tr>
              <a:tr h="2717239">
                <a:tc>
                  <a:txBody>
                    <a:bodyPr/>
                    <a:lstStyle/>
                    <a:p>
                      <a:pPr marL="180975" indent="-161925" eaLnBrk="1" fontAlgn="auto" hangingPunct="1">
                        <a:lnSpc>
                          <a:spcPts val="2000"/>
                        </a:lnSpc>
                        <a:spcBef>
                          <a:spcPts val="0"/>
                        </a:spcBef>
                        <a:spcAft>
                          <a:spcPts val="0"/>
                        </a:spcAft>
                        <a:buFont typeface="Arial" panose="020B0604020202020204" pitchFamily="34" charset="0"/>
                        <a:buChar char="•"/>
                        <a:defRPr/>
                      </a:pPr>
                      <a:r>
                        <a:rPr lang="es-ES" sz="1400" dirty="0"/>
                        <a:t>Menores de 1 año</a:t>
                      </a:r>
                    </a:p>
                    <a:p>
                      <a:pPr marL="180975" indent="-161925" eaLnBrk="1" fontAlgn="auto" hangingPunct="1">
                        <a:lnSpc>
                          <a:spcPts val="2000"/>
                        </a:lnSpc>
                        <a:spcBef>
                          <a:spcPts val="0"/>
                        </a:spcBef>
                        <a:spcAft>
                          <a:spcPts val="0"/>
                        </a:spcAft>
                        <a:buFont typeface="Arial" panose="020B0604020202020204" pitchFamily="34" charset="0"/>
                        <a:buChar char="•"/>
                        <a:defRPr/>
                      </a:pPr>
                      <a:r>
                        <a:rPr lang="es-ES" sz="1400" dirty="0"/>
                        <a:t>Personas de 5 o más años con:</a:t>
                      </a:r>
                    </a:p>
                    <a:p>
                      <a:pPr marL="523875" lvl="1" indent="-161925" eaLnBrk="1" fontAlgn="auto" hangingPunct="1">
                        <a:lnSpc>
                          <a:spcPts val="2000"/>
                        </a:lnSpc>
                        <a:spcBef>
                          <a:spcPts val="0"/>
                        </a:spcBef>
                        <a:spcAft>
                          <a:spcPts val="0"/>
                        </a:spcAft>
                        <a:buFont typeface="Arial" panose="020B0604020202020204" pitchFamily="34" charset="0"/>
                        <a:buChar char="•"/>
                        <a:defRPr/>
                      </a:pPr>
                      <a:r>
                        <a:rPr lang="es-ES" sz="1400" dirty="0"/>
                        <a:t>Enfermedad de Hodgkin, leucemia, linfoma y mieloma múltiple</a:t>
                      </a:r>
                    </a:p>
                    <a:p>
                      <a:pPr marL="523875" lvl="1" indent="-161925" eaLnBrk="1" fontAlgn="auto" hangingPunct="1">
                        <a:lnSpc>
                          <a:spcPts val="2000"/>
                        </a:lnSpc>
                        <a:spcBef>
                          <a:spcPts val="0"/>
                        </a:spcBef>
                        <a:spcAft>
                          <a:spcPts val="0"/>
                        </a:spcAft>
                        <a:buFont typeface="Arial" panose="020B0604020202020204" pitchFamily="34" charset="0"/>
                        <a:buChar char="•"/>
                        <a:defRPr/>
                      </a:pPr>
                      <a:r>
                        <a:rPr lang="es-ES" sz="1400" dirty="0"/>
                        <a:t>Cáncer e inmunosupresión (incluida la causada por medicamentos).</a:t>
                      </a:r>
                    </a:p>
                    <a:p>
                      <a:pPr marL="523875" lvl="1" indent="-161925" eaLnBrk="1" fontAlgn="auto" hangingPunct="1">
                        <a:lnSpc>
                          <a:spcPts val="2000"/>
                        </a:lnSpc>
                        <a:spcBef>
                          <a:spcPts val="0"/>
                        </a:spcBef>
                        <a:spcAft>
                          <a:spcPts val="0"/>
                        </a:spcAft>
                        <a:buFont typeface="Arial" panose="020B0604020202020204" pitchFamily="34" charset="0"/>
                        <a:buChar char="•"/>
                        <a:defRPr/>
                      </a:pPr>
                      <a:r>
                        <a:rPr lang="es-ES" sz="1400" dirty="0"/>
                        <a:t>Quimio-radioterapia</a:t>
                      </a:r>
                    </a:p>
                    <a:p>
                      <a:pPr marL="523875" lvl="1" indent="-161925" eaLnBrk="1" fontAlgn="auto" hangingPunct="1">
                        <a:lnSpc>
                          <a:spcPts val="2000"/>
                        </a:lnSpc>
                        <a:spcBef>
                          <a:spcPts val="0"/>
                        </a:spcBef>
                        <a:spcAft>
                          <a:spcPts val="0"/>
                        </a:spcAft>
                        <a:buFont typeface="Arial" panose="020B0604020202020204" pitchFamily="34" charset="0"/>
                        <a:buChar char="•"/>
                        <a:defRPr/>
                      </a:pPr>
                      <a:r>
                        <a:rPr lang="es-ES" sz="1400" dirty="0"/>
                        <a:t>Asplenia anatómica o funcional, disfunción esplénica (drepanocitosis homocigota) y tratamiento con </a:t>
                      </a:r>
                      <a:r>
                        <a:rPr lang="es-ES" sz="1400" dirty="0" err="1"/>
                        <a:t>eculizumab</a:t>
                      </a:r>
                      <a:endParaRPr lang="es-ES" sz="1400" dirty="0"/>
                    </a:p>
                    <a:p>
                      <a:pPr marL="523875" lvl="1" indent="-161925" eaLnBrk="1" fontAlgn="auto" hangingPunct="1">
                        <a:lnSpc>
                          <a:spcPts val="2000"/>
                        </a:lnSpc>
                        <a:spcBef>
                          <a:spcPts val="0"/>
                        </a:spcBef>
                        <a:spcAft>
                          <a:spcPts val="0"/>
                        </a:spcAft>
                        <a:buFont typeface="Arial" panose="020B0604020202020204" pitchFamily="34" charset="0"/>
                        <a:buChar char="•"/>
                        <a:defRPr/>
                      </a:pPr>
                      <a:r>
                        <a:rPr lang="es-ES" sz="1400" dirty="0"/>
                        <a:t>Inmunodeficiencias de células B o T, deficiencias de complemento y trastornos de la fagocitosis</a:t>
                      </a:r>
                    </a:p>
                    <a:p>
                      <a:pPr marL="523875" lvl="1" indent="-161925" eaLnBrk="1" fontAlgn="auto" hangingPunct="1">
                        <a:lnSpc>
                          <a:spcPts val="2000"/>
                        </a:lnSpc>
                        <a:spcBef>
                          <a:spcPts val="0"/>
                        </a:spcBef>
                        <a:spcAft>
                          <a:spcPts val="0"/>
                        </a:spcAft>
                        <a:buFont typeface="Arial" panose="020B0604020202020204" pitchFamily="34" charset="0"/>
                        <a:buChar char="•"/>
                        <a:defRPr/>
                      </a:pPr>
                      <a:r>
                        <a:rPr lang="es-ES" sz="1400" dirty="0"/>
                        <a:t>Infección por VIH</a:t>
                      </a:r>
                    </a:p>
                  </a:txBody>
                  <a:tcPr/>
                </a:tc>
                <a:tc>
                  <a:txBody>
                    <a:bodyPr/>
                    <a:lstStyle/>
                    <a:p>
                      <a:pPr marL="523875" lvl="1" indent="-161925" eaLnBrk="1" fontAlgn="auto" hangingPunct="1">
                        <a:lnSpc>
                          <a:spcPts val="2000"/>
                        </a:lnSpc>
                        <a:spcBef>
                          <a:spcPts val="0"/>
                        </a:spcBef>
                        <a:spcAft>
                          <a:spcPts val="0"/>
                        </a:spcAft>
                        <a:buFont typeface="Arial" panose="020B0604020202020204" pitchFamily="34" charset="0"/>
                        <a:buChar char="•"/>
                        <a:defRPr/>
                      </a:pPr>
                      <a:r>
                        <a:rPr lang="es-ES" sz="1400" dirty="0"/>
                        <a:t>Insuficiencia renal crónica avanzada, síndrome nefrótico y diálisis</a:t>
                      </a:r>
                    </a:p>
                    <a:p>
                      <a:pPr marL="523875" lvl="1" indent="-161925" eaLnBrk="1" fontAlgn="auto" hangingPunct="1">
                        <a:lnSpc>
                          <a:spcPts val="2000"/>
                        </a:lnSpc>
                        <a:spcBef>
                          <a:spcPts val="0"/>
                        </a:spcBef>
                        <a:spcAft>
                          <a:spcPts val="0"/>
                        </a:spcAft>
                        <a:buFont typeface="Arial" panose="020B0604020202020204" pitchFamily="34" charset="0"/>
                        <a:buChar char="•"/>
                        <a:defRPr/>
                      </a:pPr>
                      <a:r>
                        <a:rPr lang="es-ES" sz="1400" dirty="0"/>
                        <a:t>Perdidas de líquido cefalorraquídeo</a:t>
                      </a:r>
                    </a:p>
                    <a:p>
                      <a:pPr marL="523875" lvl="1" indent="-161925" eaLnBrk="1" fontAlgn="auto" hangingPunct="1">
                        <a:lnSpc>
                          <a:spcPts val="2000"/>
                        </a:lnSpc>
                        <a:spcBef>
                          <a:spcPts val="0"/>
                        </a:spcBef>
                        <a:spcAft>
                          <a:spcPts val="0"/>
                        </a:spcAft>
                        <a:buFont typeface="Arial" panose="020B0604020202020204" pitchFamily="34" charset="0"/>
                        <a:buChar char="•"/>
                        <a:defRPr/>
                      </a:pPr>
                      <a:r>
                        <a:rPr lang="es-ES" sz="1400" dirty="0"/>
                        <a:t>Personas con implantes cocleares o en espera del mismo</a:t>
                      </a:r>
                    </a:p>
                    <a:p>
                      <a:pPr marL="523875" lvl="1" indent="-161925" eaLnBrk="1" fontAlgn="auto" hangingPunct="1">
                        <a:lnSpc>
                          <a:spcPts val="2000"/>
                        </a:lnSpc>
                        <a:spcBef>
                          <a:spcPts val="0"/>
                        </a:spcBef>
                        <a:spcAft>
                          <a:spcPts val="0"/>
                        </a:spcAft>
                        <a:buFont typeface="Arial" panose="020B0604020202020204" pitchFamily="34" charset="0"/>
                        <a:buChar char="•"/>
                        <a:defRPr/>
                      </a:pPr>
                      <a:r>
                        <a:rPr lang="es-ES" sz="1400" dirty="0"/>
                        <a:t>Alcoholismo crónico y cirrosis</a:t>
                      </a:r>
                    </a:p>
                    <a:p>
                      <a:pPr marL="523875" lvl="1" indent="-161925" eaLnBrk="1" fontAlgn="auto" hangingPunct="1">
                        <a:lnSpc>
                          <a:spcPts val="2000"/>
                        </a:lnSpc>
                        <a:spcBef>
                          <a:spcPts val="0"/>
                        </a:spcBef>
                        <a:spcAft>
                          <a:spcPts val="0"/>
                        </a:spcAft>
                        <a:buFont typeface="Arial" panose="020B0604020202020204" pitchFamily="34" charset="0"/>
                        <a:buChar char="•"/>
                        <a:defRPr/>
                      </a:pPr>
                      <a:r>
                        <a:rPr lang="es-ES" sz="1400" dirty="0"/>
                        <a:t>Enfermedad inflamatoria crónica</a:t>
                      </a:r>
                    </a:p>
                    <a:p>
                      <a:pPr marL="523875" lvl="1" indent="-161925" eaLnBrk="1" fontAlgn="auto" hangingPunct="1">
                        <a:lnSpc>
                          <a:spcPts val="2000"/>
                        </a:lnSpc>
                        <a:spcBef>
                          <a:spcPts val="0"/>
                        </a:spcBef>
                        <a:spcAft>
                          <a:spcPts val="0"/>
                        </a:spcAft>
                        <a:buFont typeface="Arial" panose="020B0604020202020204" pitchFamily="34" charset="0"/>
                        <a:buChar char="•"/>
                        <a:defRPr/>
                      </a:pPr>
                      <a:r>
                        <a:rPr lang="es-ES" sz="1400" dirty="0"/>
                        <a:t>Trasplante de órgano sólido y progenitores hematopoyéticos</a:t>
                      </a:r>
                    </a:p>
                    <a:p>
                      <a:pPr marL="523875" lvl="1" indent="-161925" eaLnBrk="1" fontAlgn="auto" hangingPunct="1">
                        <a:lnSpc>
                          <a:spcPts val="2000"/>
                        </a:lnSpc>
                        <a:spcBef>
                          <a:spcPts val="0"/>
                        </a:spcBef>
                        <a:spcAft>
                          <a:spcPts val="0"/>
                        </a:spcAft>
                        <a:buFont typeface="Arial" panose="020B0604020202020204" pitchFamily="34" charset="0"/>
                        <a:buChar char="•"/>
                        <a:defRPr/>
                      </a:pPr>
                      <a:r>
                        <a:rPr lang="es-ES" sz="1400" dirty="0"/>
                        <a:t>Fibrosis quística</a:t>
                      </a:r>
                    </a:p>
                    <a:p>
                      <a:pPr marL="523875" lvl="1" indent="-161925" eaLnBrk="1" fontAlgn="auto" hangingPunct="1">
                        <a:lnSpc>
                          <a:spcPts val="2000"/>
                        </a:lnSpc>
                        <a:spcBef>
                          <a:spcPts val="0"/>
                        </a:spcBef>
                        <a:spcAft>
                          <a:spcPts val="0"/>
                        </a:spcAft>
                        <a:buFont typeface="Arial" panose="020B0604020202020204" pitchFamily="34" charset="0"/>
                        <a:buChar char="•"/>
                        <a:defRPr/>
                      </a:pPr>
                      <a:r>
                        <a:rPr lang="es-ES" sz="1400" dirty="0"/>
                        <a:t>Síndrome de Down</a:t>
                      </a:r>
                    </a:p>
                    <a:p>
                      <a:pPr marL="523875" lvl="1" indent="-161925" eaLnBrk="1" fontAlgn="auto" hangingPunct="1">
                        <a:lnSpc>
                          <a:spcPts val="2000"/>
                        </a:lnSpc>
                        <a:spcBef>
                          <a:spcPts val="0"/>
                        </a:spcBef>
                        <a:spcAft>
                          <a:spcPts val="0"/>
                        </a:spcAft>
                        <a:buFont typeface="Arial" panose="020B0604020202020204" pitchFamily="34" charset="0"/>
                        <a:buChar char="•"/>
                        <a:defRPr/>
                      </a:pPr>
                      <a:r>
                        <a:rPr lang="es-ES" sz="1400" dirty="0"/>
                        <a:t>Antecedentes de padecimiento de enfermedad invasora por S. </a:t>
                      </a:r>
                      <a:r>
                        <a:rPr lang="es-ES" sz="1400" dirty="0" err="1"/>
                        <a:t>pneumoniae</a:t>
                      </a:r>
                      <a:r>
                        <a:rPr lang="es-ES" sz="1400" dirty="0"/>
                        <a:t> confirmada por PCR o cultivo para cualquier </a:t>
                      </a:r>
                      <a:endParaRPr lang="en-GB" sz="1400" dirty="0"/>
                    </a:p>
                    <a:p>
                      <a:endParaRPr lang="en-GB" sz="1400" dirty="0"/>
                    </a:p>
                  </a:txBody>
                  <a:tcPr/>
                </a:tc>
                <a:extLst>
                  <a:ext uri="{0D108BD9-81ED-4DB2-BD59-A6C34878D82A}">
                    <a16:rowId xmlns:a16="http://schemas.microsoft.com/office/drawing/2014/main" xmlns="" val="407074749"/>
                  </a:ext>
                </a:extLst>
              </a:tr>
            </a:tbl>
          </a:graphicData>
        </a:graphic>
      </p:graphicFrame>
      <p:sp>
        <p:nvSpPr>
          <p:cNvPr id="5" name="CuadroTexto 4">
            <a:extLst>
              <a:ext uri="{FF2B5EF4-FFF2-40B4-BE49-F238E27FC236}">
                <a16:creationId xmlns:a16="http://schemas.microsoft.com/office/drawing/2014/main" xmlns="" id="{369BBA67-60BB-403C-8B1D-5ABA264E0264}"/>
              </a:ext>
            </a:extLst>
          </p:cNvPr>
          <p:cNvSpPr txBox="1"/>
          <p:nvPr/>
        </p:nvSpPr>
        <p:spPr>
          <a:xfrm>
            <a:off x="179390" y="1268700"/>
            <a:ext cx="5783058" cy="369332"/>
          </a:xfrm>
          <a:prstGeom prst="rect">
            <a:avLst/>
          </a:prstGeom>
          <a:noFill/>
        </p:spPr>
        <p:txBody>
          <a:bodyPr wrap="none" rtlCol="0">
            <a:spAutoFit/>
          </a:bodyPr>
          <a:lstStyle/>
          <a:p>
            <a:r>
              <a:rPr lang="es-ES_tradnl" b="1" dirty="0">
                <a:latin typeface="Calibri Light" panose="020F0302020204030204" pitchFamily="34" charset="0"/>
                <a:cs typeface="Calibri Light" panose="020F0302020204030204" pitchFamily="34" charset="0"/>
              </a:rPr>
              <a:t>Dispensación gratuita de vacuna antineumocócica 13-valente.</a:t>
            </a:r>
            <a:endParaRPr lang="es-ES" b="1"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95033799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xmlns="" id="{89D4BCB9-7B8E-47A1-ABCF-B62D434590B3}"/>
              </a:ext>
            </a:extLst>
          </p:cNvPr>
          <p:cNvPicPr/>
          <p:nvPr/>
        </p:nvPicPr>
        <p:blipFill rotWithShape="1">
          <a:blip r:embed="rId3"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graphicFrame>
        <p:nvGraphicFramePr>
          <p:cNvPr id="2" name="Tabla 2">
            <a:extLst>
              <a:ext uri="{FF2B5EF4-FFF2-40B4-BE49-F238E27FC236}">
                <a16:creationId xmlns:a16="http://schemas.microsoft.com/office/drawing/2014/main" xmlns="" id="{B66C69AE-8ADB-45E8-BAE2-92CD49DC6806}"/>
              </a:ext>
            </a:extLst>
          </p:cNvPr>
          <p:cNvGraphicFramePr>
            <a:graphicFrameLocks noGrp="1"/>
          </p:cNvGraphicFramePr>
          <p:nvPr>
            <p:extLst>
              <p:ext uri="{D42A27DB-BD31-4B8C-83A1-F6EECF244321}">
                <p14:modId xmlns:p14="http://schemas.microsoft.com/office/powerpoint/2010/main" val="1625291276"/>
              </p:ext>
            </p:extLst>
          </p:nvPr>
        </p:nvGraphicFramePr>
        <p:xfrm>
          <a:off x="368150" y="1654012"/>
          <a:ext cx="8452439" cy="4521708"/>
        </p:xfrm>
        <a:graphic>
          <a:graphicData uri="http://schemas.openxmlformats.org/drawingml/2006/table">
            <a:tbl>
              <a:tblPr firstRow="1" bandRow="1">
                <a:tableStyleId>{2A488322-F2BA-4B5B-9748-0D474271808F}</a:tableStyleId>
              </a:tblPr>
              <a:tblGrid>
                <a:gridCol w="8197505">
                  <a:extLst>
                    <a:ext uri="{9D8B030D-6E8A-4147-A177-3AD203B41FA5}">
                      <a16:colId xmlns:a16="http://schemas.microsoft.com/office/drawing/2014/main" xmlns="" val="2126192822"/>
                    </a:ext>
                  </a:extLst>
                </a:gridCol>
                <a:gridCol w="254934">
                  <a:extLst>
                    <a:ext uri="{9D8B030D-6E8A-4147-A177-3AD203B41FA5}">
                      <a16:colId xmlns:a16="http://schemas.microsoft.com/office/drawing/2014/main" xmlns="" val="759926985"/>
                    </a:ext>
                  </a:extLst>
                </a:gridCol>
              </a:tblGrid>
              <a:tr h="272914">
                <a:tc>
                  <a:txBody>
                    <a:bodyPr/>
                    <a:lstStyle/>
                    <a:p>
                      <a:pPr algn="ctr"/>
                      <a:r>
                        <a:rPr lang="es-ES" sz="1400" dirty="0"/>
                        <a:t>Pauta secuencial (13-S y 23-S 12 meses después)</a:t>
                      </a:r>
                      <a:endParaRPr lang="en-GB" sz="1400" dirty="0"/>
                    </a:p>
                  </a:txBody>
                  <a:tcPr/>
                </a:tc>
                <a:tc>
                  <a:txBody>
                    <a:bodyPr/>
                    <a:lstStyle/>
                    <a:p>
                      <a:pPr algn="ctr"/>
                      <a:endParaRPr lang="en-GB" sz="1400" dirty="0"/>
                    </a:p>
                  </a:txBody>
                  <a:tcPr/>
                </a:tc>
                <a:extLst>
                  <a:ext uri="{0D108BD9-81ED-4DB2-BD59-A6C34878D82A}">
                    <a16:rowId xmlns:a16="http://schemas.microsoft.com/office/drawing/2014/main" xmlns="" val="4099639902"/>
                  </a:ext>
                </a:extLst>
              </a:tr>
              <a:tr h="4166444">
                <a:tc>
                  <a:txBody>
                    <a:bodyPr/>
                    <a:lstStyle/>
                    <a:p>
                      <a:pPr marL="268288" lvl="0" indent="-255588" algn="just">
                        <a:spcAft>
                          <a:spcPts val="600"/>
                        </a:spcAft>
                        <a:buFont typeface="Symbol" panose="05050102010706020507" pitchFamily="18" charset="2"/>
                        <a:buChar char=""/>
                      </a:pPr>
                      <a:r>
                        <a:rPr lang="es-ES" sz="1400" dirty="0"/>
                        <a:t>Personas de cualquier edad con las siguientes condiciones:</a:t>
                      </a:r>
                    </a:p>
                    <a:p>
                      <a:pPr marL="449263" lvl="1" indent="-174625" algn="just">
                        <a:spcAft>
                          <a:spcPts val="600"/>
                        </a:spcAft>
                        <a:buFont typeface="Wingdings" panose="05000000000000000000" pitchFamily="2" charset="2"/>
                        <a:buChar char="§"/>
                      </a:pPr>
                      <a:endParaRPr lang="es-ES" sz="1400" dirty="0"/>
                    </a:p>
                    <a:p>
                      <a:pPr marL="449263" lvl="1" indent="-174625" algn="just">
                        <a:spcAft>
                          <a:spcPts val="600"/>
                        </a:spcAft>
                        <a:buFont typeface="Wingdings" panose="05000000000000000000" pitchFamily="2" charset="2"/>
                        <a:buChar char="§"/>
                      </a:pPr>
                      <a:r>
                        <a:rPr lang="es-ES" sz="1400" dirty="0"/>
                        <a:t>I</a:t>
                      </a:r>
                      <a:r>
                        <a:rPr lang="es-ES" sz="1400" dirty="0" smtClean="0"/>
                        <a:t>nmunodepresión</a:t>
                      </a:r>
                      <a:r>
                        <a:rPr lang="es-ES" sz="1400" dirty="0"/>
                        <a:t>, incluyendo hemopatías malignas, tratamiento inmunosupresor o infección V.I.H.</a:t>
                      </a:r>
                    </a:p>
                    <a:p>
                      <a:pPr marL="449263" lvl="1" indent="-174625" algn="just">
                        <a:spcAft>
                          <a:spcPts val="600"/>
                        </a:spcAft>
                        <a:buFont typeface="Wingdings" panose="05000000000000000000" pitchFamily="2" charset="2"/>
                        <a:buChar char="§"/>
                      </a:pPr>
                      <a:r>
                        <a:rPr lang="es-ES" sz="1400" dirty="0" err="1"/>
                        <a:t>A</a:t>
                      </a:r>
                      <a:r>
                        <a:rPr lang="es-ES" sz="1400" dirty="0" err="1" smtClean="0"/>
                        <a:t>splenia</a:t>
                      </a:r>
                      <a:r>
                        <a:rPr lang="es-ES" sz="1400" dirty="0"/>
                        <a:t>, disfunción esplénica (drepanocitosis homocigota), déficit del complemento o tratamiento con </a:t>
                      </a:r>
                      <a:r>
                        <a:rPr lang="es-ES" sz="1400" dirty="0" err="1"/>
                        <a:t>eculizumab</a:t>
                      </a:r>
                      <a:endParaRPr lang="es-ES" sz="1400" dirty="0"/>
                    </a:p>
                    <a:p>
                      <a:pPr marL="449263" lvl="1" indent="-174625" algn="just">
                        <a:spcAft>
                          <a:spcPts val="600"/>
                        </a:spcAft>
                        <a:buFont typeface="Wingdings" panose="05000000000000000000" pitchFamily="2" charset="2"/>
                        <a:buChar char="§"/>
                      </a:pPr>
                      <a:r>
                        <a:rPr lang="es-ES" sz="1400" dirty="0"/>
                        <a:t>E</a:t>
                      </a:r>
                      <a:r>
                        <a:rPr lang="es-ES" sz="1400" dirty="0" smtClean="0"/>
                        <a:t>nfermedad </a:t>
                      </a:r>
                      <a:r>
                        <a:rPr lang="es-ES" sz="1400" dirty="0"/>
                        <a:t>renal avanzada, síndrome nefrótico y hemodiálisis</a:t>
                      </a:r>
                    </a:p>
                    <a:p>
                      <a:pPr marL="449263" lvl="1" indent="-174625" algn="just">
                        <a:spcAft>
                          <a:spcPts val="600"/>
                        </a:spcAft>
                        <a:buFont typeface="Wingdings" panose="05000000000000000000" pitchFamily="2" charset="2"/>
                        <a:buChar char="§"/>
                      </a:pPr>
                      <a:r>
                        <a:rPr lang="es-ES" sz="1400" dirty="0"/>
                        <a:t>A</a:t>
                      </a:r>
                      <a:r>
                        <a:rPr lang="es-ES" sz="1400" dirty="0" smtClean="0"/>
                        <a:t>lcoholismo </a:t>
                      </a:r>
                      <a:r>
                        <a:rPr lang="es-ES" sz="1400" dirty="0"/>
                        <a:t>crónico y cirrosis</a:t>
                      </a:r>
                    </a:p>
                    <a:p>
                      <a:pPr marL="449263" lvl="1" indent="-174625" algn="just">
                        <a:spcAft>
                          <a:spcPts val="600"/>
                        </a:spcAft>
                        <a:buFont typeface="Wingdings" panose="05000000000000000000" pitchFamily="2" charset="2"/>
                        <a:buChar char="§"/>
                      </a:pPr>
                      <a:r>
                        <a:rPr lang="es-ES" sz="1400" dirty="0"/>
                        <a:t>F</a:t>
                      </a:r>
                      <a:r>
                        <a:rPr lang="es-ES" sz="1400" dirty="0" smtClean="0"/>
                        <a:t>ístula </a:t>
                      </a:r>
                      <a:r>
                        <a:rPr lang="es-ES" sz="1400" dirty="0"/>
                        <a:t>LCR e implante coclear (o en espera de realizarlo)</a:t>
                      </a:r>
                    </a:p>
                    <a:p>
                      <a:pPr marL="449263" lvl="1" indent="-174625" algn="just">
                        <a:spcAft>
                          <a:spcPts val="600"/>
                        </a:spcAft>
                        <a:buFont typeface="Wingdings" panose="05000000000000000000" pitchFamily="2" charset="2"/>
                        <a:buChar char="§"/>
                      </a:pPr>
                      <a:r>
                        <a:rPr lang="es-ES" sz="1400" dirty="0"/>
                        <a:t>E</a:t>
                      </a:r>
                      <a:r>
                        <a:rPr lang="es-ES" sz="1400" dirty="0" smtClean="0"/>
                        <a:t>nfermedad </a:t>
                      </a:r>
                      <a:r>
                        <a:rPr lang="es-ES" sz="1400" dirty="0"/>
                        <a:t>inflamatoria crónica</a:t>
                      </a:r>
                    </a:p>
                    <a:p>
                      <a:pPr marL="449263" lvl="1" indent="-174625" algn="just">
                        <a:spcAft>
                          <a:spcPts val="600"/>
                        </a:spcAft>
                        <a:buFont typeface="Wingdings" panose="05000000000000000000" pitchFamily="2" charset="2"/>
                        <a:buChar char="§"/>
                      </a:pPr>
                      <a:r>
                        <a:rPr lang="es-ES" sz="1400" dirty="0"/>
                        <a:t>F</a:t>
                      </a:r>
                      <a:r>
                        <a:rPr lang="es-ES" sz="1400" dirty="0" smtClean="0"/>
                        <a:t>ibrosis </a:t>
                      </a:r>
                      <a:r>
                        <a:rPr lang="es-ES" sz="1400" dirty="0"/>
                        <a:t>quística</a:t>
                      </a:r>
                    </a:p>
                    <a:p>
                      <a:pPr marL="449263" lvl="1" indent="-174625" algn="just">
                        <a:spcAft>
                          <a:spcPts val="600"/>
                        </a:spcAft>
                        <a:buFont typeface="Wingdings" panose="05000000000000000000" pitchFamily="2" charset="2"/>
                        <a:buChar char="§"/>
                      </a:pPr>
                      <a:r>
                        <a:rPr lang="es-ES" sz="1400" dirty="0"/>
                        <a:t>A</a:t>
                      </a:r>
                      <a:r>
                        <a:rPr lang="es-ES" sz="1400" dirty="0" smtClean="0"/>
                        <a:t>ntecedentes </a:t>
                      </a:r>
                      <a:r>
                        <a:rPr lang="es-ES" sz="1400" dirty="0"/>
                        <a:t>de enfermedad neumocócica invasiva confirmada por PCR o cultivo para cualquier serotipo (no incluye la neumonía no bacteriana)</a:t>
                      </a:r>
                    </a:p>
                    <a:p>
                      <a:pPr marL="449263" lvl="1" indent="-174625" algn="just">
                        <a:spcAft>
                          <a:spcPts val="600"/>
                        </a:spcAft>
                        <a:buFont typeface="Wingdings" panose="05000000000000000000" pitchFamily="2" charset="2"/>
                        <a:buChar char="§"/>
                      </a:pPr>
                      <a:r>
                        <a:rPr lang="es-ES" sz="1400" dirty="0"/>
                        <a:t>T</a:t>
                      </a:r>
                      <a:r>
                        <a:rPr lang="es-ES" sz="1400" dirty="0" smtClean="0"/>
                        <a:t>rasplantados </a:t>
                      </a:r>
                      <a:r>
                        <a:rPr lang="es-ES" sz="1400" dirty="0"/>
                        <a:t>(y candidatos) de órgano sólido (TOS) y progenitores hematopoyéticos (TPH)</a:t>
                      </a:r>
                    </a:p>
                    <a:p>
                      <a:pPr marL="449263" lvl="1" indent="-174625" algn="just">
                        <a:spcAft>
                          <a:spcPts val="600"/>
                        </a:spcAft>
                        <a:buFont typeface="Wingdings" panose="05000000000000000000" pitchFamily="2" charset="2"/>
                        <a:buChar char="§"/>
                      </a:pPr>
                      <a:r>
                        <a:rPr lang="es-ES" sz="1400" dirty="0"/>
                        <a:t>Síndrome de Down</a:t>
                      </a:r>
                    </a:p>
                    <a:p>
                      <a:pPr marL="180975" indent="-161925" eaLnBrk="1" fontAlgn="auto" hangingPunct="1">
                        <a:lnSpc>
                          <a:spcPts val="2000"/>
                        </a:lnSpc>
                        <a:spcBef>
                          <a:spcPts val="0"/>
                        </a:spcBef>
                        <a:spcAft>
                          <a:spcPts val="0"/>
                        </a:spcAft>
                        <a:buFont typeface="Arial" panose="020B0604020202020204" pitchFamily="34" charset="0"/>
                        <a:buChar char="•"/>
                        <a:defRPr/>
                      </a:pPr>
                      <a:endParaRPr lang="en-GB" sz="1000" dirty="0"/>
                    </a:p>
                  </a:txBody>
                  <a:tcPr/>
                </a:tc>
                <a:tc>
                  <a:txBody>
                    <a:bodyPr/>
                    <a:lstStyle/>
                    <a:p>
                      <a:endParaRPr lang="en-GB" sz="1000" dirty="0"/>
                    </a:p>
                  </a:txBody>
                  <a:tcPr/>
                </a:tc>
                <a:extLst>
                  <a:ext uri="{0D108BD9-81ED-4DB2-BD59-A6C34878D82A}">
                    <a16:rowId xmlns:a16="http://schemas.microsoft.com/office/drawing/2014/main" xmlns="" val="407074749"/>
                  </a:ext>
                </a:extLst>
              </a:tr>
            </a:tbl>
          </a:graphicData>
        </a:graphic>
      </p:graphicFrame>
      <p:sp>
        <p:nvSpPr>
          <p:cNvPr id="4" name="CuadroTexto 3">
            <a:extLst>
              <a:ext uri="{FF2B5EF4-FFF2-40B4-BE49-F238E27FC236}">
                <a16:creationId xmlns:a16="http://schemas.microsoft.com/office/drawing/2014/main" xmlns="" id="{2D92B4EC-8CB8-4333-A4F3-D8D93665FEBE}"/>
              </a:ext>
            </a:extLst>
          </p:cNvPr>
          <p:cNvSpPr txBox="1"/>
          <p:nvPr/>
        </p:nvSpPr>
        <p:spPr>
          <a:xfrm>
            <a:off x="179390" y="1268700"/>
            <a:ext cx="7355347" cy="369332"/>
          </a:xfrm>
          <a:prstGeom prst="rect">
            <a:avLst/>
          </a:prstGeom>
          <a:noFill/>
        </p:spPr>
        <p:txBody>
          <a:bodyPr wrap="none" rtlCol="0">
            <a:spAutoFit/>
          </a:bodyPr>
          <a:lstStyle/>
          <a:p>
            <a:r>
              <a:rPr lang="es-ES_tradnl" b="1" dirty="0">
                <a:latin typeface="Calibri Light" panose="020F0302020204030204" pitchFamily="34" charset="0"/>
                <a:cs typeface="Calibri Light" panose="020F0302020204030204" pitchFamily="34" charset="0"/>
              </a:rPr>
              <a:t>Administración secuencial de vacuna antineumocócica 13-valente y 23-valente.</a:t>
            </a:r>
            <a:endParaRPr lang="es-ES" b="1"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25236759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xmlns="" id="{09B495E1-3659-4913-86D9-1149CAF1C3DE}"/>
              </a:ext>
            </a:extLst>
          </p:cNvPr>
          <p:cNvSpPr txBox="1">
            <a:spLocks/>
          </p:cNvSpPr>
          <p:nvPr/>
        </p:nvSpPr>
        <p:spPr>
          <a:xfrm>
            <a:off x="539440" y="1052670"/>
            <a:ext cx="7705070" cy="1152160"/>
          </a:xfrm>
          <a:prstGeom prst="rect">
            <a:avLst/>
          </a:prstGeom>
          <a:noFill/>
        </p:spPr>
        <p:txBody>
          <a:bodyPr wrap="square" rtlCol="0">
            <a:noAutofit/>
          </a:bodyPr>
          <a:lstStyle/>
          <a:p>
            <a:pPr marL="304800" lvl="2" indent="-285750" algn="just" defTabSz="449263">
              <a:spcAft>
                <a:spcPts val="600"/>
              </a:spcAft>
              <a:buFont typeface="Arial" panose="020B0604020202020204" pitchFamily="34" charset="0"/>
              <a:buChar char="•"/>
              <a:tabLst>
                <a:tab pos="361950" algn="l"/>
              </a:tabLst>
            </a:pPr>
            <a:r>
              <a:rPr lang="es-ES" dirty="0">
                <a:latin typeface="Calibri Light" panose="020F0302020204030204" pitchFamily="34" charset="0"/>
                <a:ea typeface="Times New Roman" panose="02020603050405020304" pitchFamily="18" charset="0"/>
                <a:cs typeface="Calibri Light" panose="020F0302020204030204" pitchFamily="34" charset="0"/>
              </a:rPr>
              <a:t>Persona mayor de 65 años: deberá recibir </a:t>
            </a:r>
            <a:r>
              <a:rPr lang="es-ES" b="1" dirty="0">
                <a:solidFill>
                  <a:srgbClr val="FF0000"/>
                </a:solidFill>
                <a:latin typeface="Calibri Light" panose="020F0302020204030204" pitchFamily="34" charset="0"/>
                <a:ea typeface="Times New Roman" panose="02020603050405020304" pitchFamily="18" charset="0"/>
                <a:cs typeface="Calibri Light" panose="020F0302020204030204" pitchFamily="34" charset="0"/>
              </a:rPr>
              <a:t>una dosis de recuerdo solamente </a:t>
            </a:r>
            <a:r>
              <a:rPr lang="es-ES" dirty="0">
                <a:latin typeface="Calibri Light" panose="020F0302020204030204" pitchFamily="34" charset="0"/>
                <a:ea typeface="Times New Roman" panose="02020603050405020304" pitchFamily="18" charset="0"/>
                <a:cs typeface="Calibri Light" panose="020F0302020204030204" pitchFamily="34" charset="0"/>
              </a:rPr>
              <a:t>si vacunada &gt;5 años antes y siempre que la primera dosis la recibiera con una edad inferior a los 65 años. </a:t>
            </a:r>
            <a:r>
              <a:rPr lang="es-ES" b="1" dirty="0">
                <a:latin typeface="Calibri Light" panose="020F0302020204030204" pitchFamily="34" charset="0"/>
                <a:ea typeface="Times New Roman" panose="02020603050405020304" pitchFamily="18" charset="0"/>
                <a:cs typeface="Calibri Light" panose="020F0302020204030204" pitchFamily="34" charset="0"/>
              </a:rPr>
              <a:t>Todas las personas &gt;65 años institucionalizadas</a:t>
            </a:r>
            <a:r>
              <a:rPr lang="es-ES" dirty="0">
                <a:latin typeface="Calibri Light" panose="020F0302020204030204" pitchFamily="34" charset="0"/>
                <a:ea typeface="Times New Roman" panose="02020603050405020304" pitchFamily="18" charset="0"/>
                <a:cs typeface="Calibri Light" panose="020F0302020204030204" pitchFamily="34" charset="0"/>
              </a:rPr>
              <a:t> </a:t>
            </a:r>
            <a:r>
              <a:rPr lang="es-ES" b="1" dirty="0">
                <a:latin typeface="Calibri Light" panose="020F0302020204030204" pitchFamily="34" charset="0"/>
                <a:ea typeface="Times New Roman" panose="02020603050405020304" pitchFamily="18" charset="0"/>
                <a:cs typeface="Calibri Light" panose="020F0302020204030204" pitchFamily="34" charset="0"/>
              </a:rPr>
              <a:t>recibirán una dosis de vacuna conjugada si no la ha recibido previamente.</a:t>
            </a:r>
            <a:endParaRPr lang="es-ES" b="1" dirty="0">
              <a:solidFill>
                <a:schemeClr val="accent6">
                  <a:lumMod val="75000"/>
                </a:schemeClr>
              </a:solidFill>
              <a:latin typeface="Calibri Light" panose="020F0302020204030204" pitchFamily="34" charset="0"/>
              <a:ea typeface="Times New Roman" panose="02020603050405020304" pitchFamily="18" charset="0"/>
              <a:cs typeface="Calibri Light" panose="020F0302020204030204" pitchFamily="34" charset="0"/>
            </a:endParaRPr>
          </a:p>
          <a:p>
            <a:pPr marL="19050" lvl="2" algn="just" defTabSz="449263">
              <a:spcAft>
                <a:spcPts val="600"/>
              </a:spcAft>
              <a:tabLst>
                <a:tab pos="361950" algn="l"/>
              </a:tabLst>
            </a:pPr>
            <a:r>
              <a:rPr lang="es-ES" dirty="0">
                <a:solidFill>
                  <a:schemeClr val="accent6">
                    <a:lumMod val="75000"/>
                  </a:schemeClr>
                </a:solidFill>
                <a:latin typeface="Calibri Light" panose="020F0302020204030204" pitchFamily="34" charset="0"/>
                <a:ea typeface="Times New Roman" panose="02020603050405020304" pitchFamily="18" charset="0"/>
                <a:cs typeface="Calibri Light" panose="020F0302020204030204" pitchFamily="34" charset="0"/>
              </a:rPr>
              <a:t>Solo en los siguientes grupos de riesgo está indicada la revacunación a los 5 años </a:t>
            </a:r>
            <a:r>
              <a:rPr lang="es-ES" dirty="0">
                <a:latin typeface="Calibri Light" panose="020F0302020204030204" pitchFamily="34" charset="0"/>
                <a:ea typeface="Times New Roman" panose="02020603050405020304" pitchFamily="18" charset="0"/>
                <a:cs typeface="Calibri Light" panose="020F0302020204030204" pitchFamily="34" charset="0"/>
              </a:rPr>
              <a:t>de la primera </a:t>
            </a:r>
            <a:r>
              <a:rPr lang="es-ES" b="1" dirty="0">
                <a:latin typeface="Calibri Light" panose="020F0302020204030204" pitchFamily="34" charset="0"/>
                <a:ea typeface="Times New Roman" panose="02020603050405020304" pitchFamily="18" charset="0"/>
                <a:cs typeface="Calibri Light" panose="020F0302020204030204" pitchFamily="34" charset="0"/>
              </a:rPr>
              <a:t>independientemente de la edad </a:t>
            </a:r>
            <a:r>
              <a:rPr lang="es-ES" dirty="0">
                <a:latin typeface="Calibri Light" panose="020F0302020204030204" pitchFamily="34" charset="0"/>
                <a:ea typeface="Times New Roman" panose="02020603050405020304" pitchFamily="18" charset="0"/>
                <a:cs typeface="Calibri Light" panose="020F0302020204030204" pitchFamily="34" charset="0"/>
              </a:rPr>
              <a:t>a la que se administrara la primera dosis:</a:t>
            </a:r>
          </a:p>
        </p:txBody>
      </p:sp>
      <p:sp>
        <p:nvSpPr>
          <p:cNvPr id="4" name="CuadroTexto 3">
            <a:extLst>
              <a:ext uri="{FF2B5EF4-FFF2-40B4-BE49-F238E27FC236}">
                <a16:creationId xmlns:a16="http://schemas.microsoft.com/office/drawing/2014/main" xmlns="" id="{91EF7E58-29AC-4481-9ADF-0FB7D926CEAB}"/>
              </a:ext>
            </a:extLst>
          </p:cNvPr>
          <p:cNvSpPr txBox="1"/>
          <p:nvPr/>
        </p:nvSpPr>
        <p:spPr>
          <a:xfrm>
            <a:off x="1021499" y="3118392"/>
            <a:ext cx="7712234" cy="3046988"/>
          </a:xfrm>
          <a:prstGeom prst="rect">
            <a:avLst/>
          </a:prstGeom>
          <a:noFill/>
        </p:spPr>
        <p:txBody>
          <a:bodyPr wrap="square">
            <a:spAutoFit/>
          </a:bodyPr>
          <a:lstStyle/>
          <a:p>
            <a:pPr marL="342900" indent="-342900" eaLnBrk="1" fontAlgn="auto" hangingPunct="1">
              <a:spcBef>
                <a:spcPts val="0"/>
              </a:spcBef>
              <a:spcAft>
                <a:spcPts val="0"/>
              </a:spcAft>
              <a:buFont typeface="Arial" panose="020B0604020202020204" pitchFamily="34" charset="0"/>
              <a:buChar char="•"/>
              <a:defRPr/>
            </a:pPr>
            <a:r>
              <a:rPr lang="es-ES_tradnl" sz="1600" dirty="0">
                <a:latin typeface="Calibri Light" panose="020F0302020204030204" pitchFamily="34" charset="0"/>
                <a:cs typeface="Calibri Light" panose="020F0302020204030204" pitchFamily="34" charset="0"/>
              </a:rPr>
              <a:t>Enfermedad de Hodgkin, leucemia, linfoma y mieloma múltiple.</a:t>
            </a:r>
            <a:endParaRPr lang="es-ES" sz="1600" dirty="0">
              <a:latin typeface="Calibri Light" panose="020F0302020204030204" pitchFamily="34" charset="0"/>
              <a:cs typeface="Calibri Light" panose="020F0302020204030204" pitchFamily="34" charset="0"/>
            </a:endParaRPr>
          </a:p>
          <a:p>
            <a:pPr marL="342900" indent="-342900" eaLnBrk="1" fontAlgn="auto" hangingPunct="1">
              <a:spcBef>
                <a:spcPts val="0"/>
              </a:spcBef>
              <a:spcAft>
                <a:spcPts val="0"/>
              </a:spcAft>
              <a:buFont typeface="Arial" panose="020B0604020202020204" pitchFamily="34" charset="0"/>
              <a:buChar char="•"/>
              <a:defRPr/>
            </a:pPr>
            <a:r>
              <a:rPr lang="es-ES_tradnl" sz="1600" dirty="0">
                <a:latin typeface="Calibri Light" panose="020F0302020204030204" pitchFamily="34" charset="0"/>
                <a:cs typeface="Calibri Light" panose="020F0302020204030204" pitchFamily="34" charset="0"/>
              </a:rPr>
              <a:t>Quimio-radioterapia-Inmunosupresión.</a:t>
            </a:r>
            <a:endParaRPr lang="es-ES" sz="1600" dirty="0">
              <a:latin typeface="Calibri Light" panose="020F0302020204030204" pitchFamily="34" charset="0"/>
              <a:cs typeface="Calibri Light" panose="020F0302020204030204" pitchFamily="34" charset="0"/>
            </a:endParaRPr>
          </a:p>
          <a:p>
            <a:pPr marL="342900" indent="-342900" eaLnBrk="1" fontAlgn="auto" hangingPunct="1">
              <a:spcBef>
                <a:spcPts val="0"/>
              </a:spcBef>
              <a:spcAft>
                <a:spcPts val="0"/>
              </a:spcAft>
              <a:buFont typeface="Arial" panose="020B0604020202020204" pitchFamily="34" charset="0"/>
              <a:buChar char="•"/>
              <a:defRPr/>
            </a:pPr>
            <a:r>
              <a:rPr lang="es-ES_tradnl" sz="1600" dirty="0">
                <a:latin typeface="Calibri Light" panose="020F0302020204030204" pitchFamily="34" charset="0"/>
                <a:cs typeface="Calibri Light" panose="020F0302020204030204" pitchFamily="34" charset="0"/>
              </a:rPr>
              <a:t>Infección por VIH.</a:t>
            </a:r>
            <a:endParaRPr lang="es-ES" sz="1600" dirty="0">
              <a:latin typeface="Calibri Light" panose="020F0302020204030204" pitchFamily="34" charset="0"/>
              <a:cs typeface="Calibri Light" panose="020F0302020204030204" pitchFamily="34" charset="0"/>
            </a:endParaRPr>
          </a:p>
          <a:p>
            <a:pPr marL="342900" indent="-342900" eaLnBrk="1" fontAlgn="auto" hangingPunct="1">
              <a:spcBef>
                <a:spcPts val="0"/>
              </a:spcBef>
              <a:spcAft>
                <a:spcPts val="0"/>
              </a:spcAft>
              <a:buFont typeface="Arial" panose="020B0604020202020204" pitchFamily="34" charset="0"/>
              <a:buChar char="•"/>
              <a:defRPr/>
            </a:pPr>
            <a:r>
              <a:rPr lang="es-ES_tradnl" sz="1600" dirty="0">
                <a:latin typeface="Calibri Light" panose="020F0302020204030204" pitchFamily="34" charset="0"/>
                <a:cs typeface="Calibri Light" panose="020F0302020204030204" pitchFamily="34" charset="0"/>
              </a:rPr>
              <a:t>Inmunodeficiencia congénita o adquirida.</a:t>
            </a:r>
            <a:endParaRPr lang="es-ES" sz="1600" dirty="0">
              <a:latin typeface="Calibri Light" panose="020F0302020204030204" pitchFamily="34" charset="0"/>
              <a:cs typeface="Calibri Light" panose="020F0302020204030204" pitchFamily="34" charset="0"/>
            </a:endParaRPr>
          </a:p>
          <a:p>
            <a:pPr marL="342900" indent="-342900" eaLnBrk="1" fontAlgn="auto" hangingPunct="1">
              <a:spcBef>
                <a:spcPts val="0"/>
              </a:spcBef>
              <a:spcAft>
                <a:spcPts val="0"/>
              </a:spcAft>
              <a:buFont typeface="Arial" panose="020B0604020202020204" pitchFamily="34" charset="0"/>
              <a:buChar char="•"/>
              <a:defRPr/>
            </a:pPr>
            <a:r>
              <a:rPr lang="es-ES_tradnl" sz="1600" dirty="0">
                <a:latin typeface="Calibri Light" panose="020F0302020204030204" pitchFamily="34" charset="0"/>
                <a:cs typeface="Calibri Light" panose="020F0302020204030204" pitchFamily="34" charset="0"/>
              </a:rPr>
              <a:t>Asplenia anatómica o funcional y disfunción esplénica (drepanocitosis homocigota).</a:t>
            </a:r>
            <a:endParaRPr lang="es-ES" sz="1600" dirty="0">
              <a:latin typeface="Calibri Light" panose="020F0302020204030204" pitchFamily="34" charset="0"/>
              <a:cs typeface="Calibri Light" panose="020F0302020204030204" pitchFamily="34" charset="0"/>
            </a:endParaRPr>
          </a:p>
          <a:p>
            <a:pPr marL="342900" indent="-342900" eaLnBrk="1" fontAlgn="auto" hangingPunct="1">
              <a:spcBef>
                <a:spcPts val="0"/>
              </a:spcBef>
              <a:spcAft>
                <a:spcPts val="0"/>
              </a:spcAft>
              <a:buFont typeface="Arial" panose="020B0604020202020204" pitchFamily="34" charset="0"/>
              <a:buChar char="•"/>
              <a:defRPr/>
            </a:pPr>
            <a:r>
              <a:rPr lang="es-ES_tradnl" sz="1600" dirty="0">
                <a:latin typeface="Calibri Light" panose="020F0302020204030204" pitchFamily="34" charset="0"/>
                <a:cs typeface="Calibri Light" panose="020F0302020204030204" pitchFamily="34" charset="0"/>
              </a:rPr>
              <a:t>Insuficiencia renal crónica y síndrome nefrótico.</a:t>
            </a:r>
            <a:endParaRPr lang="es-ES" sz="1600" dirty="0">
              <a:latin typeface="Calibri Light" panose="020F0302020204030204" pitchFamily="34" charset="0"/>
              <a:cs typeface="Calibri Light" panose="020F0302020204030204" pitchFamily="34" charset="0"/>
            </a:endParaRPr>
          </a:p>
          <a:p>
            <a:pPr marL="342900" indent="-342900" eaLnBrk="1" fontAlgn="auto" hangingPunct="1">
              <a:spcBef>
                <a:spcPts val="0"/>
              </a:spcBef>
              <a:spcAft>
                <a:spcPts val="0"/>
              </a:spcAft>
              <a:buFont typeface="Arial" panose="020B0604020202020204" pitchFamily="34" charset="0"/>
              <a:buChar char="•"/>
              <a:defRPr/>
            </a:pPr>
            <a:r>
              <a:rPr lang="es-ES_tradnl" sz="1600" dirty="0">
                <a:latin typeface="Calibri Light" panose="020F0302020204030204" pitchFamily="34" charset="0"/>
                <a:cs typeface="Calibri Light" panose="020F0302020204030204" pitchFamily="34" charset="0"/>
              </a:rPr>
              <a:t>Alcoholismo crónico y cirrosis.</a:t>
            </a:r>
          </a:p>
          <a:p>
            <a:pPr marL="342900" indent="-342900" eaLnBrk="1" fontAlgn="auto" hangingPunct="1">
              <a:spcBef>
                <a:spcPts val="0"/>
              </a:spcBef>
              <a:spcAft>
                <a:spcPts val="0"/>
              </a:spcAft>
              <a:buFont typeface="Arial" panose="020B0604020202020204" pitchFamily="34" charset="0"/>
              <a:buChar char="•"/>
              <a:defRPr/>
            </a:pPr>
            <a:r>
              <a:rPr lang="es-ES" sz="1600" dirty="0">
                <a:latin typeface="Calibri Light" panose="020F0302020204030204" pitchFamily="34" charset="0"/>
                <a:cs typeface="Calibri Light" panose="020F0302020204030204" pitchFamily="34" charset="0"/>
              </a:rPr>
              <a:t>Fístula LCR e implante coclear (o en espera de realizarlo)</a:t>
            </a:r>
          </a:p>
          <a:p>
            <a:pPr marL="342900" indent="-342900" eaLnBrk="1" fontAlgn="auto" hangingPunct="1">
              <a:spcBef>
                <a:spcPts val="0"/>
              </a:spcBef>
              <a:spcAft>
                <a:spcPts val="0"/>
              </a:spcAft>
              <a:buFont typeface="Arial" panose="020B0604020202020204" pitchFamily="34" charset="0"/>
              <a:buChar char="•"/>
              <a:defRPr/>
            </a:pPr>
            <a:r>
              <a:rPr lang="es-ES" sz="1600" dirty="0">
                <a:latin typeface="Calibri Light" panose="020F0302020204030204" pitchFamily="34" charset="0"/>
                <a:cs typeface="Calibri Light" panose="020F0302020204030204" pitchFamily="34" charset="0"/>
              </a:rPr>
              <a:t>Enfermedad inflamatoria crónica. </a:t>
            </a:r>
          </a:p>
          <a:p>
            <a:pPr marL="342900" indent="-342900" eaLnBrk="1" fontAlgn="auto" hangingPunct="1">
              <a:spcBef>
                <a:spcPts val="0"/>
              </a:spcBef>
              <a:spcAft>
                <a:spcPts val="0"/>
              </a:spcAft>
              <a:buFont typeface="Arial" panose="020B0604020202020204" pitchFamily="34" charset="0"/>
              <a:buChar char="•"/>
              <a:defRPr/>
            </a:pPr>
            <a:r>
              <a:rPr lang="es-ES_tradnl" sz="1600" dirty="0">
                <a:latin typeface="Calibri Light" panose="020F0302020204030204" pitchFamily="34" charset="0"/>
                <a:cs typeface="Calibri Light" panose="020F0302020204030204" pitchFamily="34" charset="0"/>
              </a:rPr>
              <a:t>Trasplante de órgano sólido y progenitores hematopoyéticos (en tratamiento inmunosupresor).</a:t>
            </a:r>
            <a:endParaRPr lang="es-ES" sz="1600" dirty="0">
              <a:latin typeface="Calibri Light" panose="020F0302020204030204" pitchFamily="34" charset="0"/>
              <a:cs typeface="Calibri Light" panose="020F0302020204030204" pitchFamily="34" charset="0"/>
            </a:endParaRPr>
          </a:p>
          <a:p>
            <a:pPr eaLnBrk="1" fontAlgn="auto" hangingPunct="1">
              <a:spcBef>
                <a:spcPts val="0"/>
              </a:spcBef>
              <a:spcAft>
                <a:spcPts val="0"/>
              </a:spcAft>
              <a:defRPr/>
            </a:pPr>
            <a:endParaRPr lang="es-ES" sz="1600" dirty="0">
              <a:latin typeface="+mn-lt"/>
            </a:endParaRPr>
          </a:p>
        </p:txBody>
      </p:sp>
      <p:sp>
        <p:nvSpPr>
          <p:cNvPr id="8" name="CuadroTexto 7">
            <a:extLst>
              <a:ext uri="{FF2B5EF4-FFF2-40B4-BE49-F238E27FC236}">
                <a16:creationId xmlns:a16="http://schemas.microsoft.com/office/drawing/2014/main" xmlns="" id="{E199B170-D5C0-4D97-9ED1-447C569500D0}"/>
              </a:ext>
            </a:extLst>
          </p:cNvPr>
          <p:cNvSpPr txBox="1"/>
          <p:nvPr/>
        </p:nvSpPr>
        <p:spPr>
          <a:xfrm>
            <a:off x="3344741" y="341392"/>
            <a:ext cx="2454518" cy="584775"/>
          </a:xfrm>
          <a:prstGeom prst="rect">
            <a:avLst/>
          </a:prstGeom>
          <a:noFill/>
        </p:spPr>
        <p:txBody>
          <a:bodyPr wrap="none" rtlCol="0">
            <a:spAutoFit/>
          </a:bodyPr>
          <a:lstStyle/>
          <a:p>
            <a:r>
              <a:rPr lang="es-ES_tradnl" sz="3200" b="1" dirty="0">
                <a:latin typeface="Calibri Light" panose="020F0302020204030204" pitchFamily="34" charset="0"/>
                <a:cs typeface="Calibri Light" panose="020F0302020204030204" pitchFamily="34" charset="0"/>
              </a:rPr>
              <a:t>Revacunación</a:t>
            </a:r>
            <a:endParaRPr lang="es-ES" sz="3200" b="1" dirty="0">
              <a:latin typeface="Calibri Light" panose="020F0302020204030204" pitchFamily="34" charset="0"/>
              <a:cs typeface="Calibri Light" panose="020F0302020204030204" pitchFamily="34" charset="0"/>
            </a:endParaRPr>
          </a:p>
        </p:txBody>
      </p:sp>
      <p:pic>
        <p:nvPicPr>
          <p:cNvPr id="11" name="Imagen 10">
            <a:extLst>
              <a:ext uri="{FF2B5EF4-FFF2-40B4-BE49-F238E27FC236}">
                <a16:creationId xmlns:a16="http://schemas.microsoft.com/office/drawing/2014/main" xmlns="" id="{022070D8-3CE8-44C6-B9CD-130EE95DD664}"/>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7" name="Imagen 6">
            <a:extLst>
              <a:ext uri="{FF2B5EF4-FFF2-40B4-BE49-F238E27FC236}">
                <a16:creationId xmlns:a16="http://schemas.microsoft.com/office/drawing/2014/main" xmlns="" id="{BCE9100E-387B-4B2F-9218-DEC1FD2BFC65}"/>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238469499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65564B41-47C3-4708-8346-3BA3D63FAB60}"/>
              </a:ext>
            </a:extLst>
          </p:cNvPr>
          <p:cNvPicPr>
            <a:picLocks noChangeAspect="1"/>
          </p:cNvPicPr>
          <p:nvPr/>
        </p:nvPicPr>
        <p:blipFill>
          <a:blip r:embed="rId3"/>
          <a:stretch>
            <a:fillRect/>
          </a:stretch>
        </p:blipFill>
        <p:spPr>
          <a:xfrm>
            <a:off x="1286736" y="1126542"/>
            <a:ext cx="6570528" cy="3318315"/>
          </a:xfrm>
          <a:prstGeom prst="rect">
            <a:avLst/>
          </a:prstGeom>
        </p:spPr>
      </p:pic>
      <p:sp>
        <p:nvSpPr>
          <p:cNvPr id="7" name="CuadroTexto 6">
            <a:extLst>
              <a:ext uri="{FF2B5EF4-FFF2-40B4-BE49-F238E27FC236}">
                <a16:creationId xmlns:a16="http://schemas.microsoft.com/office/drawing/2014/main" xmlns="" id="{EC3B0B4F-D41A-4010-B64F-82600717AC9E}"/>
              </a:ext>
            </a:extLst>
          </p:cNvPr>
          <p:cNvSpPr txBox="1"/>
          <p:nvPr/>
        </p:nvSpPr>
        <p:spPr>
          <a:xfrm>
            <a:off x="2555720" y="4486172"/>
            <a:ext cx="3696846" cy="400110"/>
          </a:xfrm>
          <a:prstGeom prst="rect">
            <a:avLst/>
          </a:prstGeom>
          <a:noFill/>
        </p:spPr>
        <p:txBody>
          <a:bodyPr wrap="none" rtlCol="0">
            <a:spAutoFit/>
          </a:bodyPr>
          <a:lstStyle/>
          <a:p>
            <a:pPr algn="l"/>
            <a:r>
              <a:rPr lang="es-ES" sz="1000" baseline="30000" dirty="0">
                <a:latin typeface="Calibri Light" panose="020F0302020204030204" pitchFamily="34" charset="0"/>
                <a:cs typeface="Calibri Light" panose="020F0302020204030204" pitchFamily="34" charset="0"/>
              </a:rPr>
              <a:t>1</a:t>
            </a:r>
            <a:r>
              <a:rPr lang="es-ES" sz="1000" dirty="0">
                <a:latin typeface="Calibri Light" panose="020F0302020204030204" pitchFamily="34" charset="0"/>
                <a:cs typeface="Calibri Light" panose="020F0302020204030204" pitchFamily="34" charset="0"/>
              </a:rPr>
              <a:t> El intervalo entre dos dosis de PnPS23 nunca será inferior a 5 años</a:t>
            </a:r>
          </a:p>
          <a:p>
            <a:pPr algn="l"/>
            <a:r>
              <a:rPr lang="es-ES" sz="1000" baseline="30000" dirty="0">
                <a:latin typeface="Calibri Light" panose="020F0302020204030204" pitchFamily="34" charset="0"/>
                <a:cs typeface="Calibri Light" panose="020F0302020204030204" pitchFamily="34" charset="0"/>
              </a:rPr>
              <a:t>2</a:t>
            </a:r>
            <a:r>
              <a:rPr lang="es-ES" sz="1000" dirty="0">
                <a:latin typeface="Calibri Light" panose="020F0302020204030204" pitchFamily="34" charset="0"/>
                <a:cs typeface="Calibri Light" panose="020F0302020204030204" pitchFamily="34" charset="0"/>
              </a:rPr>
              <a:t> El intervalo entre dos dosis de PnPS23 nunca será inferior a 5 años</a:t>
            </a:r>
          </a:p>
        </p:txBody>
      </p:sp>
      <p:pic>
        <p:nvPicPr>
          <p:cNvPr id="12" name="Imagen 11">
            <a:extLst>
              <a:ext uri="{FF2B5EF4-FFF2-40B4-BE49-F238E27FC236}">
                <a16:creationId xmlns:a16="http://schemas.microsoft.com/office/drawing/2014/main" xmlns="" id="{B8823695-5266-49EF-8D45-14F92B8C0F1B}"/>
              </a:ext>
            </a:extLst>
          </p:cNvPr>
          <p:cNvPicPr>
            <a:picLocks noChangeAspect="1"/>
          </p:cNvPicPr>
          <p:nvPr/>
        </p:nvPicPr>
        <p:blipFill>
          <a:blip r:embed="rId4"/>
          <a:stretch>
            <a:fillRect/>
          </a:stretch>
        </p:blipFill>
        <p:spPr>
          <a:xfrm>
            <a:off x="1847850" y="5169483"/>
            <a:ext cx="5448300" cy="1123950"/>
          </a:xfrm>
          <a:prstGeom prst="rect">
            <a:avLst/>
          </a:prstGeom>
        </p:spPr>
      </p:pic>
      <p:pic>
        <p:nvPicPr>
          <p:cNvPr id="9" name="Imagen 8">
            <a:extLst>
              <a:ext uri="{FF2B5EF4-FFF2-40B4-BE49-F238E27FC236}">
                <a16:creationId xmlns:a16="http://schemas.microsoft.com/office/drawing/2014/main" xmlns="" id="{68C3FC25-BB57-4453-8835-5243030B00AE}"/>
              </a:ext>
            </a:extLst>
          </p:cNvPr>
          <p:cNvPicPr/>
          <p:nvPr/>
        </p:nvPicPr>
        <p:blipFill rotWithShape="1">
          <a:blip r:embed="rId5"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186780525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726629" y="836640"/>
            <a:ext cx="7705070" cy="432060"/>
          </a:xfrm>
          <a:prstGeom prst="rect">
            <a:avLst/>
          </a:prstGeom>
          <a:noFill/>
        </p:spPr>
        <p:txBody>
          <a:bodyPr wrap="square" rtlCol="0">
            <a:noAutofit/>
          </a:bodyPr>
          <a:lstStyle/>
          <a:p>
            <a:pPr algn="just">
              <a:spcAft>
                <a:spcPts val="600"/>
              </a:spcAft>
            </a:pPr>
            <a:r>
              <a:rPr lang="es-ES" sz="2000" b="1" i="1" dirty="0">
                <a:latin typeface="Calibri Light" panose="020F0302020204030204" pitchFamily="34" charset="0"/>
                <a:ea typeface="Times New Roman" panose="02020603050405020304" pitchFamily="18" charset="0"/>
                <a:cs typeface="Calibri Light" panose="020F0302020204030204" pitchFamily="34" charset="0"/>
              </a:rPr>
              <a:t>La captación de la población se realizará a través de:</a:t>
            </a: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659519" y="260560"/>
            <a:ext cx="1826141" cy="584775"/>
          </a:xfrm>
          <a:prstGeom prst="rect">
            <a:avLst/>
          </a:prstGeom>
          <a:noFill/>
        </p:spPr>
        <p:txBody>
          <a:bodyPr wrap="none" rtlCol="0">
            <a:spAutoFit/>
          </a:bodyPr>
          <a:lstStyle/>
          <a:p>
            <a:r>
              <a:rPr lang="es-ES_tradnl" sz="3200" b="1" dirty="0">
                <a:latin typeface="Calibri Light" panose="020F0302020204030204" pitchFamily="34" charset="0"/>
                <a:cs typeface="Calibri Light" panose="020F0302020204030204" pitchFamily="34" charset="0"/>
              </a:rPr>
              <a:t>Captación</a:t>
            </a:r>
            <a:endParaRPr lang="es-ES" sz="3200" b="1" dirty="0">
              <a:latin typeface="Calibri Light" panose="020F0302020204030204" pitchFamily="34" charset="0"/>
              <a:cs typeface="Calibri Light" panose="020F0302020204030204" pitchFamily="34" charset="0"/>
            </a:endParaRPr>
          </a:p>
        </p:txBody>
      </p:sp>
      <p:sp>
        <p:nvSpPr>
          <p:cNvPr id="6" name="CuadroTexto 5">
            <a:extLst>
              <a:ext uri="{FF2B5EF4-FFF2-40B4-BE49-F238E27FC236}">
                <a16:creationId xmlns:a16="http://schemas.microsoft.com/office/drawing/2014/main" xmlns="" id="{09B495E1-3659-4913-86D9-1149CAF1C3DE}"/>
              </a:ext>
            </a:extLst>
          </p:cNvPr>
          <p:cNvSpPr txBox="1">
            <a:spLocks/>
          </p:cNvSpPr>
          <p:nvPr/>
        </p:nvSpPr>
        <p:spPr>
          <a:xfrm>
            <a:off x="719465" y="1425890"/>
            <a:ext cx="7705070" cy="4348493"/>
          </a:xfrm>
          <a:prstGeom prst="rect">
            <a:avLst/>
          </a:prstGeom>
          <a:noFill/>
        </p:spPr>
        <p:txBody>
          <a:bodyPr wrap="square" rtlCol="0">
            <a:noAutofit/>
          </a:bodyPr>
          <a:lstStyle/>
          <a:p>
            <a:pPr marL="268288" lvl="0" indent="-255588" algn="just">
              <a:lnSpc>
                <a:spcPct val="150000"/>
              </a:lnSpc>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Atención Primaria.</a:t>
            </a:r>
          </a:p>
          <a:p>
            <a:pPr marL="268288" lvl="0" indent="-255588" algn="just">
              <a:lnSpc>
                <a:spcPct val="150000"/>
              </a:lnSpc>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Consulta Especializada.</a:t>
            </a:r>
          </a:p>
          <a:p>
            <a:pPr marL="268288" lvl="0" indent="-255588" algn="just">
              <a:lnSpc>
                <a:spcPct val="150000"/>
              </a:lnSpc>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Servicios de Prevención de Riesgos Laborales y de Medicina Preventiva.</a:t>
            </a:r>
          </a:p>
          <a:p>
            <a:pPr marL="268288" lvl="0" indent="-255588" algn="just">
              <a:lnSpc>
                <a:spcPct val="150000"/>
              </a:lnSpc>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Residencias de la tercera edad, centros de discapacidad y otros centros de personas con factores de riesgo e institucionalizadas.</a:t>
            </a:r>
          </a:p>
          <a:p>
            <a:pPr marL="268288" lvl="0" indent="-255588" algn="just">
              <a:lnSpc>
                <a:spcPct val="150000"/>
              </a:lnSpc>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Hogares de pensionistas y clubes de la tercera edad.</a:t>
            </a:r>
          </a:p>
          <a:p>
            <a:pPr marL="268288" lvl="0" indent="-255588" algn="just">
              <a:lnSpc>
                <a:spcPct val="150000"/>
              </a:lnSpc>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Asociaciones y organizaciones de enfermos crónicos.</a:t>
            </a:r>
          </a:p>
          <a:p>
            <a:pPr marL="268288" lvl="0" indent="-255588" algn="just">
              <a:lnSpc>
                <a:spcPct val="150000"/>
              </a:lnSpc>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Murcia Salud</a:t>
            </a:r>
          </a:p>
        </p:txBody>
      </p:sp>
      <p:pic>
        <p:nvPicPr>
          <p:cNvPr id="11" name="Imagen 10">
            <a:extLst>
              <a:ext uri="{FF2B5EF4-FFF2-40B4-BE49-F238E27FC236}">
                <a16:creationId xmlns:a16="http://schemas.microsoft.com/office/drawing/2014/main" xmlns="" id="{A6442EBC-C10E-4C5B-89E5-C7B2FC568754}"/>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7" name="Imagen 6">
            <a:extLst>
              <a:ext uri="{FF2B5EF4-FFF2-40B4-BE49-F238E27FC236}">
                <a16:creationId xmlns:a16="http://schemas.microsoft.com/office/drawing/2014/main" xmlns="" id="{2F27B111-F8AC-40E9-9B88-3AB7D7C967A1}"/>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218639100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726629" y="836640"/>
            <a:ext cx="7705070" cy="432060"/>
          </a:xfrm>
          <a:prstGeom prst="rect">
            <a:avLst/>
          </a:prstGeom>
          <a:noFill/>
        </p:spPr>
        <p:txBody>
          <a:bodyPr wrap="square" rtlCol="0">
            <a:noAutofit/>
          </a:bodyPr>
          <a:lstStyle/>
          <a:p>
            <a:pPr algn="just">
              <a:spcAft>
                <a:spcPts val="600"/>
              </a:spcAft>
            </a:pPr>
            <a:r>
              <a:rPr lang="es-ES" sz="2000" b="1" i="1" dirty="0">
                <a:latin typeface="Calibri Light" panose="020F0302020204030204" pitchFamily="34" charset="0"/>
                <a:ea typeface="Times New Roman" panose="02020603050405020304" pitchFamily="18" charset="0"/>
                <a:cs typeface="Calibri Light" panose="020F0302020204030204" pitchFamily="34" charset="0"/>
              </a:rPr>
              <a:t>Registro de las dosis:</a:t>
            </a: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813342" y="260560"/>
            <a:ext cx="1518173" cy="584775"/>
          </a:xfrm>
          <a:prstGeom prst="rect">
            <a:avLst/>
          </a:prstGeom>
          <a:noFill/>
        </p:spPr>
        <p:txBody>
          <a:bodyPr wrap="none" rtlCol="0">
            <a:spAutoFit/>
          </a:bodyPr>
          <a:lstStyle/>
          <a:p>
            <a:r>
              <a:rPr lang="es-ES_tradnl" sz="3200" b="1" dirty="0">
                <a:latin typeface="Calibri Light" panose="020F0302020204030204" pitchFamily="34" charset="0"/>
                <a:cs typeface="Calibri Light" panose="020F0302020204030204" pitchFamily="34" charset="0"/>
              </a:rPr>
              <a:t>Registro</a:t>
            </a:r>
            <a:endParaRPr lang="es-ES" sz="3200" b="1" dirty="0">
              <a:latin typeface="Calibri Light" panose="020F0302020204030204" pitchFamily="34" charset="0"/>
              <a:cs typeface="Calibri Light" panose="020F0302020204030204" pitchFamily="34" charset="0"/>
            </a:endParaRPr>
          </a:p>
        </p:txBody>
      </p:sp>
      <p:sp>
        <p:nvSpPr>
          <p:cNvPr id="6" name="CuadroTexto 5">
            <a:extLst>
              <a:ext uri="{FF2B5EF4-FFF2-40B4-BE49-F238E27FC236}">
                <a16:creationId xmlns:a16="http://schemas.microsoft.com/office/drawing/2014/main" xmlns="" id="{09B495E1-3659-4913-86D9-1149CAF1C3DE}"/>
              </a:ext>
            </a:extLst>
          </p:cNvPr>
          <p:cNvSpPr txBox="1">
            <a:spLocks/>
          </p:cNvSpPr>
          <p:nvPr/>
        </p:nvSpPr>
        <p:spPr>
          <a:xfrm>
            <a:off x="395420" y="1425890"/>
            <a:ext cx="8425170" cy="4739490"/>
          </a:xfrm>
          <a:prstGeom prst="rect">
            <a:avLst/>
          </a:prstGeom>
          <a:noFill/>
        </p:spPr>
        <p:txBody>
          <a:bodyPr wrap="square" rtlCol="0">
            <a:noAutofit/>
          </a:bodyPr>
          <a:lstStyle/>
          <a:p>
            <a:pPr marL="298450" lvl="0" indent="-285750" algn="just">
              <a:lnSpc>
                <a:spcPct val="150000"/>
              </a:lnSpc>
              <a:spcAft>
                <a:spcPts val="600"/>
              </a:spcAft>
              <a:buFont typeface="Arial" panose="020B0604020202020204" pitchFamily="34" charset="0"/>
              <a:buChar char="•"/>
            </a:pPr>
            <a:r>
              <a:rPr lang="es-ES" sz="1400" b="1" dirty="0">
                <a:latin typeface="Calibri Light" panose="020F0302020204030204" pitchFamily="34" charset="0"/>
                <a:ea typeface="Times New Roman" panose="02020603050405020304" pitchFamily="18" charset="0"/>
                <a:cs typeface="Calibri Light" panose="020F0302020204030204" pitchFamily="34" charset="0"/>
              </a:rPr>
              <a:t>Atención Primaria</a:t>
            </a:r>
            <a:r>
              <a:rPr lang="es-ES" sz="1400" dirty="0">
                <a:latin typeface="Calibri Light" panose="020F0302020204030204" pitchFamily="34" charset="0"/>
                <a:ea typeface="Times New Roman" panose="02020603050405020304" pitchFamily="18" charset="0"/>
                <a:cs typeface="Calibri Light" panose="020F0302020204030204" pitchFamily="34" charset="0"/>
              </a:rPr>
              <a:t>.</a:t>
            </a:r>
          </a:p>
          <a:p>
            <a:pPr marL="12700" lvl="0" algn="just" defTabSz="449263">
              <a:lnSpc>
                <a:spcPct val="150000"/>
              </a:lnSpc>
              <a:spcAft>
                <a:spcPts val="600"/>
              </a:spcAft>
            </a:pPr>
            <a:r>
              <a:rPr lang="es-ES" sz="1400" dirty="0">
                <a:latin typeface="Calibri Light" panose="020F0302020204030204" pitchFamily="34" charset="0"/>
                <a:ea typeface="Times New Roman" panose="02020603050405020304" pitchFamily="18" charset="0"/>
                <a:cs typeface="Calibri Light" panose="020F0302020204030204" pitchFamily="34" charset="0"/>
              </a:rPr>
              <a:t>	Aquellos que trabajen con OMI-AP, registrarán la dosis de cada persona en su campo correspondiente, el código y el laboratorio:</a:t>
            </a:r>
          </a:p>
          <a:p>
            <a:pPr marL="717550" lvl="1" indent="-268288" algn="just" defTabSz="449263">
              <a:lnSpc>
                <a:spcPct val="150000"/>
              </a:lnSpc>
              <a:spcAft>
                <a:spcPts val="600"/>
              </a:spcAft>
              <a:buFont typeface="Wingdings" panose="05000000000000000000" pitchFamily="2" charset="2"/>
              <a:buChar char="§"/>
            </a:pPr>
            <a:r>
              <a:rPr lang="pt-BR" sz="1400" dirty="0">
                <a:latin typeface="Calibri Light" panose="020F0302020204030204" pitchFamily="34" charset="0"/>
                <a:ea typeface="Times New Roman" panose="02020603050405020304" pitchFamily="18" charset="0"/>
                <a:cs typeface="Calibri Light" panose="020F0302020204030204" pitchFamily="34" charset="0"/>
              </a:rPr>
              <a:t>Neumocócica polisacárida (Pneumovax 23®):</a:t>
            </a:r>
          </a:p>
          <a:p>
            <a:pPr marL="1060450" lvl="2" indent="-342900" algn="just" defTabSz="449263">
              <a:lnSpc>
                <a:spcPct val="150000"/>
              </a:lnSpc>
              <a:spcAft>
                <a:spcPts val="600"/>
              </a:spcAft>
              <a:buFont typeface="Wingdings" panose="05000000000000000000" pitchFamily="2" charset="2"/>
              <a:buChar char="ü"/>
            </a:pPr>
            <a:r>
              <a:rPr lang="pt-BR" sz="1400" dirty="0">
                <a:latin typeface="Calibri Light" panose="020F0302020204030204" pitchFamily="34" charset="0"/>
                <a:ea typeface="Times New Roman" panose="02020603050405020304" pitchFamily="18" charset="0"/>
                <a:cs typeface="Calibri Light" panose="020F0302020204030204" pitchFamily="34" charset="0"/>
              </a:rPr>
              <a:t>12-A (personas de 60 años o más)</a:t>
            </a:r>
          </a:p>
          <a:p>
            <a:pPr marL="1060450" lvl="2" indent="-342900" algn="just" defTabSz="449263">
              <a:lnSpc>
                <a:spcPct val="150000"/>
              </a:lnSpc>
              <a:spcAft>
                <a:spcPts val="600"/>
              </a:spcAft>
              <a:buFont typeface="Wingdings" panose="05000000000000000000" pitchFamily="2" charset="2"/>
              <a:buChar char="ü"/>
            </a:pPr>
            <a:r>
              <a:rPr lang="es-ES_tradnl" sz="1400" dirty="0">
                <a:latin typeface="Calibri Light" panose="020F0302020204030204" pitchFamily="34" charset="0"/>
                <a:ea typeface="Times New Roman" panose="02020603050405020304" pitchFamily="18" charset="0"/>
                <a:cs typeface="Calibri Light" panose="020F0302020204030204" pitchFamily="34" charset="0"/>
              </a:rPr>
              <a:t>12-B (</a:t>
            </a:r>
            <a:r>
              <a:rPr lang="es-ES" sz="1400" dirty="0">
                <a:latin typeface="Calibri Light" panose="020F0302020204030204" pitchFamily="34" charset="0"/>
                <a:ea typeface="Times New Roman" panose="02020603050405020304" pitchFamily="18" charset="0"/>
                <a:cs typeface="Calibri Light" panose="020F0302020204030204" pitchFamily="34" charset="0"/>
              </a:rPr>
              <a:t>menores de 60 años con patología crónica). </a:t>
            </a:r>
            <a:r>
              <a:rPr lang="it-IT" sz="1400" b="1" dirty="0">
                <a:latin typeface="+mj-lt"/>
                <a:ea typeface="Times New Roman" panose="02020603050405020304" pitchFamily="18" charset="0"/>
                <a:cs typeface="Calibri Light" panose="020F0302020204030204" pitchFamily="34" charset="0"/>
              </a:rPr>
              <a:t>Laboratorio Merck Sharp &amp; Dohme (</a:t>
            </a:r>
            <a:r>
              <a:rPr lang="it-IT" sz="1400" b="1" dirty="0">
                <a:solidFill>
                  <a:schemeClr val="accent6">
                    <a:lumMod val="75000"/>
                  </a:schemeClr>
                </a:solidFill>
                <a:latin typeface="+mj-lt"/>
                <a:ea typeface="Times New Roman" panose="02020603050405020304" pitchFamily="18" charset="0"/>
                <a:cs typeface="Calibri Light" panose="020F0302020204030204" pitchFamily="34" charset="0"/>
              </a:rPr>
              <a:t>MSD</a:t>
            </a:r>
            <a:r>
              <a:rPr lang="it-IT" sz="1400" b="1" dirty="0">
                <a:latin typeface="+mj-lt"/>
                <a:ea typeface="Times New Roman" panose="02020603050405020304" pitchFamily="18" charset="0"/>
                <a:cs typeface="Calibri Light" panose="020F0302020204030204" pitchFamily="34" charset="0"/>
              </a:rPr>
              <a:t>).</a:t>
            </a:r>
          </a:p>
          <a:p>
            <a:pPr marL="717550" lvl="2" indent="-285750" algn="just" defTabSz="449263">
              <a:lnSpc>
                <a:spcPct val="150000"/>
              </a:lnSpc>
              <a:spcAft>
                <a:spcPts val="600"/>
              </a:spcAft>
              <a:buFont typeface="Wingdings" panose="05000000000000000000" pitchFamily="2" charset="2"/>
              <a:buChar char="§"/>
            </a:pPr>
            <a:r>
              <a:rPr lang="pt-BR" sz="1400" dirty="0" err="1">
                <a:latin typeface="Calibri Light" panose="020F0302020204030204" pitchFamily="34" charset="0"/>
                <a:cs typeface="Calibri Light" panose="020F0302020204030204" pitchFamily="34" charset="0"/>
              </a:rPr>
              <a:t>Neumocócica</a:t>
            </a:r>
            <a:r>
              <a:rPr lang="pt-BR" sz="1400" dirty="0">
                <a:latin typeface="Calibri Light" panose="020F0302020204030204" pitchFamily="34" charset="0"/>
                <a:cs typeface="Calibri Light" panose="020F0302020204030204" pitchFamily="34" charset="0"/>
              </a:rPr>
              <a:t> conjugada (Prevenar-13®): código </a:t>
            </a:r>
            <a:r>
              <a:rPr lang="pt-BR" sz="1400" b="1" dirty="0">
                <a:latin typeface="Calibri Light" panose="020F0302020204030204" pitchFamily="34" charset="0"/>
                <a:cs typeface="Calibri Light" panose="020F0302020204030204" pitchFamily="34" charset="0"/>
              </a:rPr>
              <a:t>34</a:t>
            </a:r>
            <a:r>
              <a:rPr lang="pt-BR" sz="1400" dirty="0">
                <a:latin typeface="Calibri Light" panose="020F0302020204030204" pitchFamily="34" charset="0"/>
                <a:cs typeface="Calibri Light" panose="020F0302020204030204" pitchFamily="34" charset="0"/>
              </a:rPr>
              <a:t> y laboratório </a:t>
            </a:r>
            <a:r>
              <a:rPr lang="pt-BR" sz="1400" b="1" dirty="0">
                <a:latin typeface="Calibri Light" panose="020F0302020204030204" pitchFamily="34" charset="0"/>
                <a:cs typeface="Calibri Light" panose="020F0302020204030204" pitchFamily="34" charset="0"/>
              </a:rPr>
              <a:t>Pfizer (</a:t>
            </a:r>
            <a:r>
              <a:rPr lang="pt-BR" sz="1400" b="1" dirty="0">
                <a:solidFill>
                  <a:schemeClr val="accent6">
                    <a:lumMod val="75000"/>
                  </a:schemeClr>
                </a:solidFill>
                <a:latin typeface="Calibri Light" panose="020F0302020204030204" pitchFamily="34" charset="0"/>
                <a:cs typeface="Calibri Light" panose="020F0302020204030204" pitchFamily="34" charset="0"/>
              </a:rPr>
              <a:t>PFI</a:t>
            </a:r>
            <a:r>
              <a:rPr lang="pt-BR" sz="1400" b="1" dirty="0">
                <a:latin typeface="Calibri Light" panose="020F0302020204030204" pitchFamily="34" charset="0"/>
                <a:cs typeface="Calibri Light" panose="020F0302020204030204" pitchFamily="34" charset="0"/>
              </a:rPr>
              <a:t>)</a:t>
            </a:r>
            <a:endParaRPr lang="es-ES" sz="1400" b="1" dirty="0">
              <a:latin typeface="Calibri Light" panose="020F0302020204030204" pitchFamily="34" charset="0"/>
              <a:ea typeface="Times New Roman" panose="02020603050405020304" pitchFamily="18" charset="0"/>
              <a:cs typeface="Calibri Light" panose="020F0302020204030204" pitchFamily="34" charset="0"/>
            </a:endParaRPr>
          </a:p>
        </p:txBody>
      </p:sp>
      <p:pic>
        <p:nvPicPr>
          <p:cNvPr id="11" name="Imagen 10">
            <a:extLst>
              <a:ext uri="{FF2B5EF4-FFF2-40B4-BE49-F238E27FC236}">
                <a16:creationId xmlns:a16="http://schemas.microsoft.com/office/drawing/2014/main" xmlns="" id="{E5250CD2-84CC-4B69-8BFD-F8E479FDD9D0}"/>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7" name="Imagen 6">
            <a:extLst>
              <a:ext uri="{FF2B5EF4-FFF2-40B4-BE49-F238E27FC236}">
                <a16:creationId xmlns:a16="http://schemas.microsoft.com/office/drawing/2014/main" xmlns="" id="{6DE073B3-A9F1-4046-BB27-DA773F313F21}"/>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
        <p:nvSpPr>
          <p:cNvPr id="8" name="CuadroTexto 7">
            <a:extLst>
              <a:ext uri="{FF2B5EF4-FFF2-40B4-BE49-F238E27FC236}">
                <a16:creationId xmlns:a16="http://schemas.microsoft.com/office/drawing/2014/main" xmlns="" id="{8C707D53-0B77-4E2A-A54F-A47207E0BBF5}"/>
              </a:ext>
            </a:extLst>
          </p:cNvPr>
          <p:cNvSpPr txBox="1">
            <a:spLocks/>
          </p:cNvSpPr>
          <p:nvPr/>
        </p:nvSpPr>
        <p:spPr>
          <a:xfrm>
            <a:off x="611450" y="4369414"/>
            <a:ext cx="7705070" cy="1795966"/>
          </a:xfrm>
          <a:prstGeom prst="rect">
            <a:avLst/>
          </a:prstGeom>
          <a:noFill/>
        </p:spPr>
        <p:txBody>
          <a:bodyPr wrap="square" rtlCol="0">
            <a:noAutofit/>
          </a:bodyPr>
          <a:lstStyle/>
          <a:p>
            <a:pPr marL="304800" lvl="2" indent="-285750" algn="just" defTabSz="449263">
              <a:lnSpc>
                <a:spcPct val="150000"/>
              </a:lnSpc>
              <a:spcAft>
                <a:spcPts val="600"/>
              </a:spcAft>
              <a:buFont typeface="Arial" panose="020B0604020202020204" pitchFamily="34" charset="0"/>
              <a:buChar char="•"/>
              <a:tabLst>
                <a:tab pos="361950" algn="l"/>
              </a:tabLst>
            </a:pPr>
            <a:r>
              <a:rPr lang="es-ES" sz="1400" dirty="0">
                <a:latin typeface="Calibri Light" panose="020F0302020204030204" pitchFamily="34" charset="0"/>
                <a:ea typeface="Times New Roman" panose="02020603050405020304" pitchFamily="18" charset="0"/>
                <a:cs typeface="Calibri Light" panose="020F0302020204030204" pitchFamily="34" charset="0"/>
              </a:rPr>
              <a:t>Los Servicios de </a:t>
            </a:r>
            <a:r>
              <a:rPr lang="es-ES" sz="1400" b="1" dirty="0">
                <a:latin typeface="Calibri Light" panose="020F0302020204030204" pitchFamily="34" charset="0"/>
                <a:ea typeface="Times New Roman" panose="02020603050405020304" pitchFamily="18" charset="0"/>
                <a:cs typeface="Calibri Light" panose="020F0302020204030204" pitchFamily="34" charset="0"/>
              </a:rPr>
              <a:t>Prevención de Riesgos Laborales del Servicio Murciano de Salud </a:t>
            </a:r>
            <a:r>
              <a:rPr lang="es-ES" sz="1400" dirty="0">
                <a:latin typeface="Calibri Light" panose="020F0302020204030204" pitchFamily="34" charset="0"/>
                <a:ea typeface="Times New Roman" panose="02020603050405020304" pitchFamily="18" charset="0"/>
                <a:cs typeface="Calibri Light" panose="020F0302020204030204" pitchFamily="34" charset="0"/>
              </a:rPr>
              <a:t>utilizarán los registros de personal proporcionados al efecto.</a:t>
            </a:r>
          </a:p>
          <a:p>
            <a:pPr marL="361950" lvl="2" indent="-342900" algn="just" defTabSz="449263">
              <a:lnSpc>
                <a:spcPct val="150000"/>
              </a:lnSpc>
              <a:spcAft>
                <a:spcPts val="600"/>
              </a:spcAft>
              <a:buFont typeface="Arial" panose="020B0604020202020204" pitchFamily="34" charset="0"/>
              <a:buChar char="•"/>
              <a:tabLst>
                <a:tab pos="361950" algn="l"/>
              </a:tabLst>
            </a:pPr>
            <a:r>
              <a:rPr lang="es-ES" sz="1400" dirty="0">
                <a:latin typeface="Calibri Light" panose="020F0302020204030204" pitchFamily="34" charset="0"/>
                <a:ea typeface="Times New Roman" panose="02020603050405020304" pitchFamily="18" charset="0"/>
                <a:cs typeface="Calibri Light" panose="020F0302020204030204" pitchFamily="34" charset="0"/>
              </a:rPr>
              <a:t>La cobertura en trabajadores y residentes de centros sociosanitarios (residencias de mayores, centros de discapacidad) se calcula tomando en cuenta los registros nominales proporcionados por </a:t>
            </a:r>
            <a:r>
              <a:rPr lang="es-ES" sz="1400" dirty="0" err="1">
                <a:latin typeface="Calibri Light" panose="020F0302020204030204" pitchFamily="34" charset="0"/>
                <a:ea typeface="Times New Roman" panose="02020603050405020304" pitchFamily="18" charset="0"/>
                <a:cs typeface="Calibri Light" panose="020F0302020204030204" pitchFamily="34" charset="0"/>
              </a:rPr>
              <a:t>SansoNet</a:t>
            </a:r>
            <a:r>
              <a:rPr lang="es-ES" sz="1400" dirty="0">
                <a:latin typeface="Calibri Light" panose="020F0302020204030204" pitchFamily="34" charset="0"/>
                <a:ea typeface="Times New Roman" panose="02020603050405020304" pitchFamily="18" charset="0"/>
                <a:cs typeface="Calibri Light" panose="020F0302020204030204" pitchFamily="34" charset="0"/>
              </a:rPr>
              <a:t>.</a:t>
            </a:r>
          </a:p>
        </p:txBody>
      </p:sp>
    </p:spTree>
    <p:extLst>
      <p:ext uri="{BB962C8B-B14F-4D97-AF65-F5344CB8AC3E}">
        <p14:creationId xmlns:p14="http://schemas.microsoft.com/office/powerpoint/2010/main" val="45009901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xmlns="" id="{A6CA4587-6500-4BB8-B07E-4E4FA4372134}"/>
              </a:ext>
            </a:extLst>
          </p:cNvPr>
          <p:cNvSpPr txBox="1"/>
          <p:nvPr/>
        </p:nvSpPr>
        <p:spPr>
          <a:xfrm>
            <a:off x="611450" y="267840"/>
            <a:ext cx="7921100" cy="584775"/>
          </a:xfrm>
          <a:prstGeom prst="rect">
            <a:avLst/>
          </a:prstGeom>
          <a:noFill/>
        </p:spPr>
        <p:txBody>
          <a:bodyPr wrap="square" rtlCol="0">
            <a:spAutoFit/>
          </a:bodyPr>
          <a:lstStyle/>
          <a:p>
            <a:pPr algn="ctr"/>
            <a:r>
              <a:rPr lang="es-ES" sz="3200" b="1" dirty="0">
                <a:latin typeface="Calibri Light" panose="020F0302020204030204" pitchFamily="34" charset="0"/>
                <a:cs typeface="Calibri Light" panose="020F0302020204030204" pitchFamily="34" charset="0"/>
              </a:rPr>
              <a:t>Preguntas</a:t>
            </a:r>
          </a:p>
        </p:txBody>
      </p:sp>
      <p:pic>
        <p:nvPicPr>
          <p:cNvPr id="7" name="Imagen 6">
            <a:extLst>
              <a:ext uri="{FF2B5EF4-FFF2-40B4-BE49-F238E27FC236}">
                <a16:creationId xmlns:a16="http://schemas.microsoft.com/office/drawing/2014/main" xmlns="" id="{272B26E0-1B38-4975-8933-747D1B8B03CC}"/>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2050" name="Picture 2" descr="Q&amp;amp;A. Preguntas y respuestas. Curiosidades que le preguntarías a un  psicólogo. – PSICÓLOGA GIJÓN">
            <a:extLst>
              <a:ext uri="{FF2B5EF4-FFF2-40B4-BE49-F238E27FC236}">
                <a16:creationId xmlns:a16="http://schemas.microsoft.com/office/drawing/2014/main" xmlns="" id="{2AFB9152-A553-4B58-8352-EEF4597DA20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5266" y="1448555"/>
            <a:ext cx="7453463" cy="3928332"/>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xmlns="" id="{B18F9F85-D4BF-4DEE-A0AB-5691D8FA959D}"/>
              </a:ext>
            </a:extLst>
          </p:cNvPr>
          <p:cNvPicPr/>
          <p:nvPr/>
        </p:nvPicPr>
        <p:blipFill rotWithShape="1">
          <a:blip r:embed="rId5"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28390458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853168" y="1500816"/>
            <a:ext cx="7437664" cy="1944270"/>
          </a:xfrm>
          <a:prstGeom prst="rect">
            <a:avLst/>
          </a:prstGeom>
          <a:noFill/>
        </p:spPr>
        <p:txBody>
          <a:bodyPr wrap="square" rtlCol="0">
            <a:normAutofit/>
          </a:bodyPr>
          <a:lstStyle/>
          <a:p>
            <a:pPr algn="just">
              <a:lnSpc>
                <a:spcPct val="150000"/>
              </a:lnSpc>
            </a:pPr>
            <a:r>
              <a:rPr lang="es-ES_tradnl" sz="2000" dirty="0">
                <a:effectLst/>
                <a:latin typeface="+mj-lt"/>
                <a:ea typeface="Times New Roman" panose="02020603050405020304" pitchFamily="18" charset="0"/>
              </a:rPr>
              <a:t>Una gran parte de los pacientes con COVID-19 pertenecen a grupos de riesgo en los que está indicada la vacunación antigripal, habiéndose evidenciado además que la mortalidad de los pacientes con COVID-19 </a:t>
            </a:r>
            <a:r>
              <a:rPr lang="es-ES_tradnl" sz="2000" b="1" u="sng" dirty="0">
                <a:solidFill>
                  <a:srgbClr val="FF0000"/>
                </a:solidFill>
                <a:effectLst/>
                <a:latin typeface="+mj-lt"/>
                <a:ea typeface="Times New Roman" panose="02020603050405020304" pitchFamily="18" charset="0"/>
              </a:rPr>
              <a:t>se duplica </a:t>
            </a:r>
            <a:r>
              <a:rPr lang="es-ES_tradnl" sz="2000" dirty="0">
                <a:effectLst/>
                <a:latin typeface="+mj-lt"/>
                <a:ea typeface="Times New Roman" panose="02020603050405020304" pitchFamily="18" charset="0"/>
              </a:rPr>
              <a:t>cuando también están infectados por el virus de la gripe</a:t>
            </a:r>
            <a:endParaRPr lang="es-ES" sz="2000" dirty="0">
              <a:effectLst/>
              <a:latin typeface="+mj-lt"/>
              <a:ea typeface="Times New Roman" panose="02020603050405020304" pitchFamily="18" charset="0"/>
            </a:endParaRP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435727" y="620610"/>
            <a:ext cx="2272545" cy="584775"/>
          </a:xfrm>
          <a:prstGeom prst="rect">
            <a:avLst/>
          </a:prstGeom>
          <a:noFill/>
        </p:spPr>
        <p:txBody>
          <a:bodyPr wrap="none" rtlCol="0">
            <a:spAutoFit/>
          </a:bodyPr>
          <a:lstStyle/>
          <a:p>
            <a:r>
              <a:rPr lang="es-ES_tradnl" sz="3200" b="1" dirty="0">
                <a:latin typeface="Calibri Light" panose="020F0302020204030204" pitchFamily="34" charset="0"/>
                <a:cs typeface="Calibri Light" panose="020F0302020204030204" pitchFamily="34" charset="0"/>
              </a:rPr>
              <a:t>Introducción</a:t>
            </a:r>
            <a:endParaRPr lang="es-ES" sz="3200" b="1" dirty="0">
              <a:latin typeface="Calibri Light" panose="020F0302020204030204" pitchFamily="34" charset="0"/>
              <a:cs typeface="Calibri Light" panose="020F0302020204030204" pitchFamily="34" charset="0"/>
            </a:endParaRPr>
          </a:p>
        </p:txBody>
      </p:sp>
      <p:pic>
        <p:nvPicPr>
          <p:cNvPr id="10" name="Imagen 9">
            <a:extLst>
              <a:ext uri="{FF2B5EF4-FFF2-40B4-BE49-F238E27FC236}">
                <a16:creationId xmlns:a16="http://schemas.microsoft.com/office/drawing/2014/main" xmlns="" id="{04807FD5-2940-4037-8D25-52F8F971E253}"/>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6146" name="Picture 2" descr="Gripe vs Coronavirus...">
            <a:extLst>
              <a:ext uri="{FF2B5EF4-FFF2-40B4-BE49-F238E27FC236}">
                <a16:creationId xmlns:a16="http://schemas.microsoft.com/office/drawing/2014/main" xmlns="" id="{9FB12D98-2D6B-48BA-8267-F0CB9352C30C}"/>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10285" b="11762"/>
          <a:stretch/>
        </p:blipFill>
        <p:spPr bwMode="auto">
          <a:xfrm>
            <a:off x="2285998" y="3717041"/>
            <a:ext cx="4572000" cy="2088290"/>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xmlns="" id="{D8CF0F8F-F800-422D-9305-BC55A4DD699A}"/>
              </a:ext>
            </a:extLst>
          </p:cNvPr>
          <p:cNvPicPr/>
          <p:nvPr/>
        </p:nvPicPr>
        <p:blipFill rotWithShape="1">
          <a:blip r:embed="rId5"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257917467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xmlns="" id="{272B26E0-1B38-4975-8933-747D1B8B03CC}"/>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4098" name="Picture 2" descr="Las vacunas salvan vidas&amp;quot;: La nueva campaña de Sanidad">
            <a:extLst>
              <a:ext uri="{FF2B5EF4-FFF2-40B4-BE49-F238E27FC236}">
                <a16:creationId xmlns:a16="http://schemas.microsoft.com/office/drawing/2014/main" xmlns="" id="{7D2E4878-1516-4E7F-9691-292C34E7BEB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0840" y="692620"/>
            <a:ext cx="8353160" cy="4958005"/>
          </a:xfrm>
          <a:prstGeom prst="rect">
            <a:avLst/>
          </a:prstGeom>
          <a:noFill/>
          <a:extLst>
            <a:ext uri="{909E8E84-426E-40DD-AFC4-6F175D3DCCD1}">
              <a14:hiddenFill xmlns:a14="http://schemas.microsoft.com/office/drawing/2010/main">
                <a:solidFill>
                  <a:srgbClr val="FFFFFF"/>
                </a:solidFill>
              </a14:hiddenFill>
            </a:ext>
          </a:extLst>
        </p:spPr>
      </p:pic>
      <p:pic>
        <p:nvPicPr>
          <p:cNvPr id="5" name="Imagen 4">
            <a:extLst>
              <a:ext uri="{FF2B5EF4-FFF2-40B4-BE49-F238E27FC236}">
                <a16:creationId xmlns:a16="http://schemas.microsoft.com/office/drawing/2014/main" xmlns="" id="{38BAA858-67CD-4693-AB17-DEEA86827469}"/>
              </a:ext>
            </a:extLst>
          </p:cNvPr>
          <p:cNvPicPr/>
          <p:nvPr/>
        </p:nvPicPr>
        <p:blipFill rotWithShape="1">
          <a:blip r:embed="rId5"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370612063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9618" name="Picture 2" descr="gota"/>
          <p:cNvPicPr>
            <a:picLocks noChangeAspect="1" noChangeArrowheads="1"/>
          </p:cNvPicPr>
          <p:nvPr/>
        </p:nvPicPr>
        <p:blipFill>
          <a:blip r:embed="rId3">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7448500" y="6017053"/>
            <a:ext cx="766763" cy="60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9619" name="AutoShape 3"/>
          <p:cNvSpPr>
            <a:spLocks noChangeArrowheads="1"/>
          </p:cNvSpPr>
          <p:nvPr/>
        </p:nvSpPr>
        <p:spPr bwMode="auto">
          <a:xfrm rot="-5378687">
            <a:off x="1123900" y="5018515"/>
            <a:ext cx="1219200" cy="1219200"/>
          </a:xfrm>
          <a:prstGeom prst="rtTriangle">
            <a:avLst/>
          </a:prstGeom>
          <a:solidFill>
            <a:srgbClr val="D1BD5B"/>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ES" sz="2000">
              <a:latin typeface="Comic Sans MS" panose="030F0702030302020204" pitchFamily="66" charset="0"/>
            </a:endParaRPr>
          </a:p>
        </p:txBody>
      </p:sp>
      <p:sp>
        <p:nvSpPr>
          <p:cNvPr id="879620" name="Text Box 4"/>
          <p:cNvSpPr txBox="1">
            <a:spLocks noChangeArrowheads="1"/>
          </p:cNvSpPr>
          <p:nvPr/>
        </p:nvSpPr>
        <p:spPr bwMode="auto">
          <a:xfrm>
            <a:off x="971500" y="5628115"/>
            <a:ext cx="78486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s-ES_tradnl" altLang="es-ES" sz="4400" dirty="0">
                <a:solidFill>
                  <a:srgbClr val="00C800"/>
                </a:solidFill>
                <a:latin typeface="CG Times" pitchFamily="18" charset="0"/>
              </a:rPr>
              <a:t>Programa de vacunaciones</a:t>
            </a:r>
          </a:p>
        </p:txBody>
      </p:sp>
      <p:pic>
        <p:nvPicPr>
          <p:cNvPr id="3074" name="Picture 2" descr="Vacunas y antivacunas, el reto de una comunicación transparente | IDEAS LLYC">
            <a:extLst>
              <a:ext uri="{FF2B5EF4-FFF2-40B4-BE49-F238E27FC236}">
                <a16:creationId xmlns:a16="http://schemas.microsoft.com/office/drawing/2014/main" xmlns="" id="{A65F9253-E3E2-4DC6-B4EE-FE85F8DCABE0}"/>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32940" b="28378"/>
          <a:stretch/>
        </p:blipFill>
        <p:spPr bwMode="auto">
          <a:xfrm>
            <a:off x="629394" y="3356990"/>
            <a:ext cx="2129543" cy="456597"/>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a:extLst>
              <a:ext uri="{FF2B5EF4-FFF2-40B4-BE49-F238E27FC236}">
                <a16:creationId xmlns:a16="http://schemas.microsoft.com/office/drawing/2014/main" xmlns="" id="{AC10506A-B59F-4CCE-BF28-696F5E9B8B11}"/>
              </a:ext>
            </a:extLst>
          </p:cNvPr>
          <p:cNvSpPr txBox="1"/>
          <p:nvPr/>
        </p:nvSpPr>
        <p:spPr>
          <a:xfrm>
            <a:off x="2519470" y="3187775"/>
            <a:ext cx="4752660" cy="707886"/>
          </a:xfrm>
          <a:prstGeom prst="rect">
            <a:avLst/>
          </a:prstGeom>
          <a:noFill/>
        </p:spPr>
        <p:txBody>
          <a:bodyPr wrap="square" rtlCol="0">
            <a:spAutoFit/>
          </a:bodyPr>
          <a:lstStyle/>
          <a:p>
            <a:r>
              <a:rPr lang="es-ES" sz="4000" dirty="0"/>
              <a:t>¡MUCHAS GRACIAS!</a:t>
            </a:r>
            <a:endParaRPr lang="en-GB" sz="4000" dirty="0"/>
          </a:p>
        </p:txBody>
      </p:sp>
      <p:pic>
        <p:nvPicPr>
          <p:cNvPr id="15" name="Picture 2" descr="Vacunas y antivacunas, el reto de una comunicación transparente | IDEAS LLYC">
            <a:extLst>
              <a:ext uri="{FF2B5EF4-FFF2-40B4-BE49-F238E27FC236}">
                <a16:creationId xmlns:a16="http://schemas.microsoft.com/office/drawing/2014/main" xmlns="" id="{144BDEB7-6E37-4370-A43F-411B855A7042}"/>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32940" b="28378"/>
          <a:stretch/>
        </p:blipFill>
        <p:spPr bwMode="auto">
          <a:xfrm rot="10800000">
            <a:off x="6686652" y="3356990"/>
            <a:ext cx="2129543" cy="456597"/>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n 8">
            <a:extLst>
              <a:ext uri="{FF2B5EF4-FFF2-40B4-BE49-F238E27FC236}">
                <a16:creationId xmlns:a16="http://schemas.microsoft.com/office/drawing/2014/main" xmlns="" id="{844FD3EC-6B65-4074-B612-97EF31053E75}"/>
              </a:ext>
            </a:extLst>
          </p:cNvPr>
          <p:cNvPicPr/>
          <p:nvPr/>
        </p:nvPicPr>
        <p:blipFill rotWithShape="1">
          <a:blip r:embed="rId5" cstate="print">
            <a:extLst>
              <a:ext uri="{28A0092B-C50C-407E-A947-70E740481C1C}">
                <a14:useLocalDpi xmlns:a14="http://schemas.microsoft.com/office/drawing/2010/main" val="0"/>
              </a:ext>
            </a:extLst>
          </a:blip>
          <a:srcRect l="6490" t="10312" r="61983" b="23556"/>
          <a:stretch/>
        </p:blipFill>
        <p:spPr>
          <a:xfrm>
            <a:off x="629394" y="733579"/>
            <a:ext cx="2740166" cy="1253036"/>
          </a:xfrm>
          <a:prstGeom prst="rect">
            <a:avLst/>
          </a:prstGeom>
        </p:spPr>
      </p:pic>
      <p:pic>
        <p:nvPicPr>
          <p:cNvPr id="10" name="Imagen 9">
            <a:extLst>
              <a:ext uri="{FF2B5EF4-FFF2-40B4-BE49-F238E27FC236}">
                <a16:creationId xmlns:a16="http://schemas.microsoft.com/office/drawing/2014/main" xmlns="" id="{E49BAE79-2645-414D-AF4E-0F3FBB448114}"/>
              </a:ext>
            </a:extLst>
          </p:cNvPr>
          <p:cNvPicPr/>
          <p:nvPr/>
        </p:nvPicPr>
        <p:blipFill rotWithShape="1">
          <a:blip r:embed="rId6" cstate="print">
            <a:extLst>
              <a:ext uri="{28A0092B-C50C-407E-A947-70E740481C1C}">
                <a14:useLocalDpi xmlns:a14="http://schemas.microsoft.com/office/drawing/2010/main" val="0"/>
              </a:ext>
            </a:extLst>
          </a:blip>
          <a:srcRect l="41853" t="30292" r="34757" b="54467"/>
          <a:stretch/>
        </p:blipFill>
        <p:spPr>
          <a:xfrm>
            <a:off x="3733122" y="1357871"/>
            <a:ext cx="2325355" cy="342882"/>
          </a:xfrm>
          <a:prstGeom prst="rect">
            <a:avLst/>
          </a:prstGeom>
        </p:spPr>
      </p:pic>
      <p:pic>
        <p:nvPicPr>
          <p:cNvPr id="11" name="Imagen 10">
            <a:extLst>
              <a:ext uri="{FF2B5EF4-FFF2-40B4-BE49-F238E27FC236}">
                <a16:creationId xmlns:a16="http://schemas.microsoft.com/office/drawing/2014/main" xmlns="" id="{BDAF30C6-5A56-47C4-BCBB-AB2C0593999F}"/>
              </a:ext>
            </a:extLst>
          </p:cNvPr>
          <p:cNvPicPr/>
          <p:nvPr/>
        </p:nvPicPr>
        <p:blipFill rotWithShape="1">
          <a:blip r:embed="rId7" cstate="print">
            <a:extLst>
              <a:ext uri="{28A0092B-C50C-407E-A947-70E740481C1C}">
                <a14:useLocalDpi xmlns:a14="http://schemas.microsoft.com/office/drawing/2010/main" val="0"/>
              </a:ext>
            </a:extLst>
          </a:blip>
          <a:srcRect l="77072" t="19789" r="5995" b="35410"/>
          <a:stretch/>
        </p:blipFill>
        <p:spPr bwMode="auto">
          <a:xfrm>
            <a:off x="6562998" y="1013736"/>
            <a:ext cx="1771003" cy="1031151"/>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904757142"/>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879620"/>
                                        </p:tgtEl>
                                        <p:attrNameLst>
                                          <p:attrName>style.visibility</p:attrName>
                                        </p:attrNameLst>
                                      </p:cBhvr>
                                      <p:to>
                                        <p:strVal val="visible"/>
                                      </p:to>
                                    </p:set>
                                    <p:anim calcmode="lin" valueType="num">
                                      <p:cBhvr>
                                        <p:cTn id="7" dur="500" fill="hold"/>
                                        <p:tgtEl>
                                          <p:spTgt spid="879620"/>
                                        </p:tgtEl>
                                        <p:attrNameLst>
                                          <p:attrName>ppt_w</p:attrName>
                                        </p:attrNameLst>
                                      </p:cBhvr>
                                      <p:tavLst>
                                        <p:tav tm="0">
                                          <p:val>
                                            <p:fltVal val="0"/>
                                          </p:val>
                                        </p:tav>
                                        <p:tav tm="100000">
                                          <p:val>
                                            <p:strVal val="#ppt_w"/>
                                          </p:val>
                                        </p:tav>
                                      </p:tavLst>
                                    </p:anim>
                                    <p:anim calcmode="lin" valueType="num">
                                      <p:cBhvr>
                                        <p:cTn id="8" dur="500" fill="hold"/>
                                        <p:tgtEl>
                                          <p:spTgt spid="879620"/>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879619"/>
                                        </p:tgtEl>
                                        <p:attrNameLst>
                                          <p:attrName>style.visibility</p:attrName>
                                        </p:attrNameLst>
                                      </p:cBhvr>
                                      <p:to>
                                        <p:strVal val="visible"/>
                                      </p:to>
                                    </p:set>
                                    <p:anim calcmode="lin" valueType="num">
                                      <p:cBhvr additive="base">
                                        <p:cTn id="12" dur="500" fill="hold"/>
                                        <p:tgtEl>
                                          <p:spTgt spid="879619"/>
                                        </p:tgtEl>
                                        <p:attrNameLst>
                                          <p:attrName>ppt_x</p:attrName>
                                        </p:attrNameLst>
                                      </p:cBhvr>
                                      <p:tavLst>
                                        <p:tav tm="0">
                                          <p:val>
                                            <p:strVal val="1+#ppt_w/2"/>
                                          </p:val>
                                        </p:tav>
                                        <p:tav tm="100000">
                                          <p:val>
                                            <p:strVal val="#ppt_x"/>
                                          </p:val>
                                        </p:tav>
                                      </p:tavLst>
                                    </p:anim>
                                    <p:anim calcmode="lin" valueType="num">
                                      <p:cBhvr additive="base">
                                        <p:cTn id="13" dur="500" fill="hold"/>
                                        <p:tgtEl>
                                          <p:spTgt spid="879619"/>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8" fill="hold" nodeType="afterEffect">
                                  <p:stCondLst>
                                    <p:cond delay="0"/>
                                  </p:stCondLst>
                                  <p:childTnLst>
                                    <p:set>
                                      <p:cBhvr>
                                        <p:cTn id="16" dur="1" fill="hold">
                                          <p:stCondLst>
                                            <p:cond delay="0"/>
                                          </p:stCondLst>
                                        </p:cTn>
                                        <p:tgtEl>
                                          <p:spTgt spid="879618"/>
                                        </p:tgtEl>
                                        <p:attrNameLst>
                                          <p:attrName>style.visibility</p:attrName>
                                        </p:attrNameLst>
                                      </p:cBhvr>
                                      <p:to>
                                        <p:strVal val="visible"/>
                                      </p:to>
                                    </p:set>
                                    <p:anim calcmode="lin" valueType="num">
                                      <p:cBhvr additive="base">
                                        <p:cTn id="17" dur="500" fill="hold"/>
                                        <p:tgtEl>
                                          <p:spTgt spid="879618"/>
                                        </p:tgtEl>
                                        <p:attrNameLst>
                                          <p:attrName>ppt_x</p:attrName>
                                        </p:attrNameLst>
                                      </p:cBhvr>
                                      <p:tavLst>
                                        <p:tav tm="0">
                                          <p:val>
                                            <p:strVal val="0-#ppt_w/2"/>
                                          </p:val>
                                        </p:tav>
                                        <p:tav tm="100000">
                                          <p:val>
                                            <p:strVal val="#ppt_x"/>
                                          </p:val>
                                        </p:tav>
                                      </p:tavLst>
                                    </p:anim>
                                    <p:anim calcmode="lin" valueType="num">
                                      <p:cBhvr additive="base">
                                        <p:cTn id="18" dur="500" fill="hold"/>
                                        <p:tgtEl>
                                          <p:spTgt spid="8796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9619" grpId="0" animBg="1"/>
      <p:bldP spid="879620"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853168" y="1340710"/>
            <a:ext cx="7437664" cy="4680650"/>
          </a:xfrm>
          <a:prstGeom prst="rect">
            <a:avLst/>
          </a:prstGeom>
          <a:noFill/>
        </p:spPr>
        <p:txBody>
          <a:bodyPr wrap="square" rtlCol="0">
            <a:noAutofit/>
          </a:bodyPr>
          <a:lstStyle/>
          <a:p>
            <a:pPr marL="342900" lvl="0" indent="-342900" algn="just">
              <a:spcAft>
                <a:spcPts val="600"/>
              </a:spcAft>
              <a:buFont typeface="Symbol" panose="05050102010706020507" pitchFamily="18" charset="2"/>
              <a:buChar char=""/>
            </a:pP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Obtener una cobertura en la población de </a:t>
            </a:r>
            <a:r>
              <a:rPr lang="es-ES_tradnl" sz="2000" u="sng" dirty="0">
                <a:effectLst/>
                <a:latin typeface="Calibri Light" panose="020F0302020204030204" pitchFamily="34" charset="0"/>
                <a:ea typeface="Times New Roman" panose="02020603050405020304" pitchFamily="18" charset="0"/>
                <a:cs typeface="Calibri Light" panose="020F0302020204030204" pitchFamily="34" charset="0"/>
              </a:rPr>
              <a:t>65 o más años </a:t>
            </a: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de edad de al menos el </a:t>
            </a:r>
            <a:r>
              <a:rPr lang="es-ES_tradnl" sz="2000" b="1" dirty="0">
                <a:solidFill>
                  <a:srgbClr val="FF6600"/>
                </a:solidFill>
                <a:effectLst/>
                <a:latin typeface="Calibri Light" panose="020F0302020204030204" pitchFamily="34" charset="0"/>
                <a:ea typeface="Times New Roman" panose="02020603050405020304" pitchFamily="18" charset="0"/>
                <a:cs typeface="Calibri Light" panose="020F0302020204030204" pitchFamily="34" charset="0"/>
              </a:rPr>
              <a:t>75%</a:t>
            </a:r>
            <a:r>
              <a:rPr lang="es-ES_tradnl" sz="2000" dirty="0">
                <a:solidFill>
                  <a:srgbClr val="FF6600"/>
                </a:solidFill>
                <a:effectLst/>
                <a:latin typeface="Calibri Light" panose="020F0302020204030204" pitchFamily="34" charset="0"/>
                <a:ea typeface="Times New Roman" panose="02020603050405020304" pitchFamily="18" charset="0"/>
                <a:cs typeface="Calibri Light" panose="020F0302020204030204" pitchFamily="34" charset="0"/>
              </a:rPr>
              <a:t>.</a:t>
            </a:r>
            <a:endParaRPr lang="es-ES" sz="2000" dirty="0">
              <a:solidFill>
                <a:srgbClr val="FF6600"/>
              </a:solidFill>
              <a:effectLst/>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Aft>
                <a:spcPts val="600"/>
              </a:spcAft>
              <a:buFont typeface="Symbol" panose="05050102010706020507" pitchFamily="18" charset="2"/>
              <a:buChar char=""/>
            </a:pP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Obtener una cobertura en la población de </a:t>
            </a:r>
            <a:r>
              <a:rPr lang="es-ES_tradnl" sz="2000" u="sng" dirty="0">
                <a:effectLst/>
                <a:latin typeface="Calibri Light" panose="020F0302020204030204" pitchFamily="34" charset="0"/>
                <a:ea typeface="Times New Roman" panose="02020603050405020304" pitchFamily="18" charset="0"/>
                <a:cs typeface="Calibri Light" panose="020F0302020204030204" pitchFamily="34" charset="0"/>
              </a:rPr>
              <a:t>60 a 64 años </a:t>
            </a: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de edad de al menos el </a:t>
            </a:r>
            <a:r>
              <a:rPr lang="es-ES_tradnl" sz="2000" b="1" dirty="0">
                <a:solidFill>
                  <a:srgbClr val="FF6600"/>
                </a:solidFill>
                <a:effectLst/>
                <a:latin typeface="Calibri Light" panose="020F0302020204030204" pitchFamily="34" charset="0"/>
                <a:ea typeface="Times New Roman" panose="02020603050405020304" pitchFamily="18" charset="0"/>
                <a:cs typeface="Calibri Light" panose="020F0302020204030204" pitchFamily="34" charset="0"/>
              </a:rPr>
              <a:t>40%</a:t>
            </a:r>
            <a:r>
              <a:rPr lang="es-ES_tradnl" sz="2000" dirty="0">
                <a:solidFill>
                  <a:srgbClr val="FF6600"/>
                </a:solidFill>
                <a:effectLst/>
                <a:latin typeface="Calibri Light" panose="020F0302020204030204" pitchFamily="34" charset="0"/>
                <a:ea typeface="Times New Roman" panose="02020603050405020304" pitchFamily="18" charset="0"/>
                <a:cs typeface="Calibri Light" panose="020F0302020204030204" pitchFamily="34" charset="0"/>
              </a:rPr>
              <a:t>.</a:t>
            </a:r>
            <a:endParaRPr lang="es-ES" sz="2000" dirty="0">
              <a:solidFill>
                <a:srgbClr val="FF6600"/>
              </a:solidFill>
              <a:effectLst/>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Aft>
                <a:spcPts val="600"/>
              </a:spcAft>
              <a:buFont typeface="Symbol" panose="05050102010706020507" pitchFamily="18" charset="2"/>
              <a:buChar char=""/>
            </a:pP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Obtener una cobertura en la población de </a:t>
            </a:r>
            <a:r>
              <a:rPr lang="es-ES_tradnl" sz="2000" u="sng" dirty="0">
                <a:effectLst/>
                <a:latin typeface="Calibri Light" panose="020F0302020204030204" pitchFamily="34" charset="0"/>
                <a:ea typeface="Times New Roman" panose="02020603050405020304" pitchFamily="18" charset="0"/>
                <a:cs typeface="Calibri Light" panose="020F0302020204030204" pitchFamily="34" charset="0"/>
              </a:rPr>
              <a:t>65 o más años de edad de residencias</a:t>
            </a: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 de personas mayores de al menos el </a:t>
            </a:r>
            <a:r>
              <a:rPr lang="es-ES_tradnl" sz="2000" b="1" dirty="0">
                <a:solidFill>
                  <a:srgbClr val="FF6600"/>
                </a:solidFill>
                <a:effectLst/>
                <a:latin typeface="Calibri Light" panose="020F0302020204030204" pitchFamily="34" charset="0"/>
                <a:ea typeface="Times New Roman" panose="02020603050405020304" pitchFamily="18" charset="0"/>
                <a:cs typeface="Calibri Light" panose="020F0302020204030204" pitchFamily="34" charset="0"/>
              </a:rPr>
              <a:t>75%</a:t>
            </a:r>
            <a:r>
              <a:rPr lang="es-ES_tradnl" sz="2000" dirty="0">
                <a:solidFill>
                  <a:srgbClr val="FF6600"/>
                </a:solidFill>
                <a:effectLst/>
                <a:latin typeface="Calibri Light" panose="020F0302020204030204" pitchFamily="34" charset="0"/>
                <a:ea typeface="Times New Roman" panose="02020603050405020304" pitchFamily="18" charset="0"/>
                <a:cs typeface="Calibri Light" panose="020F0302020204030204" pitchFamily="34" charset="0"/>
              </a:rPr>
              <a:t>.</a:t>
            </a:r>
            <a:endParaRPr lang="es-ES" sz="2000" dirty="0">
              <a:solidFill>
                <a:srgbClr val="FF6600"/>
              </a:solidFill>
              <a:effectLst/>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Aft>
                <a:spcPts val="600"/>
              </a:spcAft>
              <a:buFont typeface="Symbol" panose="05050102010706020507" pitchFamily="18" charset="2"/>
              <a:buChar char=""/>
            </a:pP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Obtener una cobertura en la población de </a:t>
            </a:r>
            <a:r>
              <a:rPr lang="es-ES_tradnl" sz="2000" u="sng" dirty="0">
                <a:effectLst/>
                <a:latin typeface="Calibri Light" panose="020F0302020204030204" pitchFamily="34" charset="0"/>
                <a:ea typeface="Times New Roman" panose="02020603050405020304" pitchFamily="18" charset="0"/>
                <a:cs typeface="Calibri Light" panose="020F0302020204030204" pitchFamily="34" charset="0"/>
              </a:rPr>
              <a:t>60 a 64 años de edad de residencias</a:t>
            </a: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 de personas mayores de al menos el </a:t>
            </a:r>
            <a:r>
              <a:rPr lang="es-ES_tradnl" sz="2000" b="1" dirty="0">
                <a:solidFill>
                  <a:srgbClr val="FF6600"/>
                </a:solidFill>
                <a:effectLst/>
                <a:latin typeface="Calibri Light" panose="020F0302020204030204" pitchFamily="34" charset="0"/>
                <a:ea typeface="Times New Roman" panose="02020603050405020304" pitchFamily="18" charset="0"/>
                <a:cs typeface="Calibri Light" panose="020F0302020204030204" pitchFamily="34" charset="0"/>
              </a:rPr>
              <a:t>50%</a:t>
            </a:r>
            <a:r>
              <a:rPr lang="es-ES_tradnl" sz="2000" dirty="0">
                <a:solidFill>
                  <a:srgbClr val="FF6600"/>
                </a:solidFill>
                <a:effectLst/>
                <a:latin typeface="Calibri Light" panose="020F0302020204030204" pitchFamily="34" charset="0"/>
                <a:ea typeface="Times New Roman" panose="02020603050405020304" pitchFamily="18" charset="0"/>
                <a:cs typeface="Calibri Light" panose="020F0302020204030204" pitchFamily="34" charset="0"/>
              </a:rPr>
              <a:t>.</a:t>
            </a:r>
            <a:endParaRPr lang="es-ES" sz="2000" dirty="0">
              <a:solidFill>
                <a:srgbClr val="FF6600"/>
              </a:solidFill>
              <a:effectLst/>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Aft>
                <a:spcPts val="600"/>
              </a:spcAft>
              <a:buFont typeface="Symbol" panose="05050102010706020507" pitchFamily="18" charset="2"/>
              <a:buChar char=""/>
            </a:pP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Obtener una cobertura en </a:t>
            </a:r>
            <a:r>
              <a:rPr lang="es-ES_tradnl" sz="2000" u="sng" dirty="0">
                <a:effectLst/>
                <a:latin typeface="Calibri Light" panose="020F0302020204030204" pitchFamily="34" charset="0"/>
                <a:ea typeface="Times New Roman" panose="02020603050405020304" pitchFamily="18" charset="0"/>
                <a:cs typeface="Calibri Light" panose="020F0302020204030204" pitchFamily="34" charset="0"/>
              </a:rPr>
              <a:t>embarazadas</a:t>
            </a: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 de al menos el </a:t>
            </a:r>
            <a:r>
              <a:rPr lang="es-ES_tradnl" sz="2000" b="1" dirty="0">
                <a:solidFill>
                  <a:srgbClr val="FF6600"/>
                </a:solidFill>
                <a:effectLst/>
                <a:latin typeface="Calibri Light" panose="020F0302020204030204" pitchFamily="34" charset="0"/>
                <a:ea typeface="Times New Roman" panose="02020603050405020304" pitchFamily="18" charset="0"/>
                <a:cs typeface="Calibri Light" panose="020F0302020204030204" pitchFamily="34" charset="0"/>
              </a:rPr>
              <a:t>60%</a:t>
            </a:r>
            <a:r>
              <a:rPr lang="es-ES_tradnl" sz="2000" dirty="0">
                <a:solidFill>
                  <a:srgbClr val="FF6600"/>
                </a:solidFill>
                <a:effectLst/>
                <a:latin typeface="Calibri Light" panose="020F0302020204030204" pitchFamily="34" charset="0"/>
                <a:ea typeface="Times New Roman" panose="02020603050405020304" pitchFamily="18" charset="0"/>
                <a:cs typeface="Calibri Light" panose="020F0302020204030204" pitchFamily="34" charset="0"/>
              </a:rPr>
              <a:t>.</a:t>
            </a:r>
            <a:endParaRPr lang="es-ES" sz="2000" dirty="0">
              <a:solidFill>
                <a:srgbClr val="FF6600"/>
              </a:solidFill>
              <a:effectLst/>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Aft>
                <a:spcPts val="600"/>
              </a:spcAft>
              <a:buFont typeface="Symbol" panose="05050102010706020507" pitchFamily="18" charset="2"/>
              <a:buChar char=""/>
            </a:pP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Obtener una cobertura en </a:t>
            </a:r>
            <a:r>
              <a:rPr lang="es-ES_tradnl" sz="2000" u="sng" dirty="0">
                <a:effectLst/>
                <a:latin typeface="Calibri Light" panose="020F0302020204030204" pitchFamily="34" charset="0"/>
                <a:ea typeface="Times New Roman" panose="02020603050405020304" pitchFamily="18" charset="0"/>
                <a:cs typeface="Calibri Light" panose="020F0302020204030204" pitchFamily="34" charset="0"/>
              </a:rPr>
              <a:t>personal sanitario y sociosanitario </a:t>
            </a: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de al menos el </a:t>
            </a:r>
            <a:r>
              <a:rPr lang="es-ES_tradnl" sz="2000" b="1" dirty="0">
                <a:solidFill>
                  <a:srgbClr val="FF6600"/>
                </a:solidFill>
                <a:effectLst/>
                <a:latin typeface="Calibri Light" panose="020F0302020204030204" pitchFamily="34" charset="0"/>
                <a:ea typeface="Times New Roman" panose="02020603050405020304" pitchFamily="18" charset="0"/>
                <a:cs typeface="Calibri Light" panose="020F0302020204030204" pitchFamily="34" charset="0"/>
              </a:rPr>
              <a:t>75%</a:t>
            </a:r>
            <a:r>
              <a:rPr lang="es-ES_tradnl" sz="2000" dirty="0">
                <a:solidFill>
                  <a:srgbClr val="FF6600"/>
                </a:solidFill>
                <a:effectLst/>
                <a:latin typeface="Calibri Light" panose="020F0302020204030204" pitchFamily="34" charset="0"/>
                <a:ea typeface="Times New Roman" panose="02020603050405020304" pitchFamily="18" charset="0"/>
                <a:cs typeface="Calibri Light" panose="020F0302020204030204" pitchFamily="34" charset="0"/>
              </a:rPr>
              <a:t>.</a:t>
            </a:r>
          </a:p>
          <a:p>
            <a:pPr marL="342900" lvl="0" indent="-342900" algn="just">
              <a:spcAft>
                <a:spcPts val="600"/>
              </a:spcAft>
              <a:buFont typeface="Symbol" panose="05050102010706020507" pitchFamily="18" charset="2"/>
              <a:buChar char=""/>
            </a:pPr>
            <a:r>
              <a:rPr lang="es-ES_tradnl" sz="2000" dirty="0">
                <a:latin typeface="Calibri Light" panose="020F0302020204030204" pitchFamily="34" charset="0"/>
                <a:cs typeface="Calibri Light" panose="020F0302020204030204" pitchFamily="34" charset="0"/>
              </a:rPr>
              <a:t>Conseguir que al menos un </a:t>
            </a:r>
            <a:r>
              <a:rPr lang="es-ES_tradnl" sz="2000" b="1" dirty="0">
                <a:solidFill>
                  <a:srgbClr val="FF6600"/>
                </a:solidFill>
                <a:latin typeface="Calibri Light" panose="020F0302020204030204" pitchFamily="34" charset="0"/>
                <a:cs typeface="Calibri Light" panose="020F0302020204030204" pitchFamily="34" charset="0"/>
              </a:rPr>
              <a:t>90%</a:t>
            </a:r>
            <a:r>
              <a:rPr lang="es-ES_tradnl" sz="2000" dirty="0">
                <a:solidFill>
                  <a:srgbClr val="FF6600"/>
                </a:solidFill>
                <a:latin typeface="Calibri Light" panose="020F0302020204030204" pitchFamily="34" charset="0"/>
                <a:cs typeface="Calibri Light" panose="020F0302020204030204" pitchFamily="34" charset="0"/>
              </a:rPr>
              <a:t> </a:t>
            </a:r>
            <a:r>
              <a:rPr lang="es-ES_tradnl" sz="2000" dirty="0">
                <a:latin typeface="Calibri Light" panose="020F0302020204030204" pitchFamily="34" charset="0"/>
                <a:cs typeface="Calibri Light" panose="020F0302020204030204" pitchFamily="34" charset="0"/>
              </a:rPr>
              <a:t>de las dosis distribuidas sean declaradas como administradas. </a:t>
            </a:r>
            <a:endParaRPr lang="es-ES" sz="2000" dirty="0">
              <a:latin typeface="Calibri Light" panose="020F0302020204030204" pitchFamily="34" charset="0"/>
              <a:cs typeface="Calibri Light" panose="020F0302020204030204" pitchFamily="34" charset="0"/>
            </a:endParaRP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696156" y="476590"/>
            <a:ext cx="1739964" cy="584775"/>
          </a:xfrm>
          <a:prstGeom prst="rect">
            <a:avLst/>
          </a:prstGeom>
          <a:noFill/>
        </p:spPr>
        <p:txBody>
          <a:bodyPr wrap="none" rtlCol="0">
            <a:spAutoFit/>
          </a:bodyPr>
          <a:lstStyle/>
          <a:p>
            <a:r>
              <a:rPr lang="es-ES_tradnl" sz="3200" b="1" dirty="0">
                <a:latin typeface="Calibri Light" panose="020F0302020204030204" pitchFamily="34" charset="0"/>
                <a:cs typeface="Calibri Light" panose="020F0302020204030204" pitchFamily="34" charset="0"/>
              </a:rPr>
              <a:t>Objetivos</a:t>
            </a:r>
            <a:endParaRPr lang="es-ES" sz="3200" b="1" dirty="0">
              <a:latin typeface="Calibri Light" panose="020F0302020204030204" pitchFamily="34" charset="0"/>
              <a:cs typeface="Calibri Light" panose="020F0302020204030204" pitchFamily="34" charset="0"/>
            </a:endParaRPr>
          </a:p>
        </p:txBody>
      </p:sp>
      <p:pic>
        <p:nvPicPr>
          <p:cNvPr id="10" name="Imagen 9">
            <a:extLst>
              <a:ext uri="{FF2B5EF4-FFF2-40B4-BE49-F238E27FC236}">
                <a16:creationId xmlns:a16="http://schemas.microsoft.com/office/drawing/2014/main" xmlns="" id="{006BA437-199B-47D4-8B9A-E8AFE459F6D2}"/>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6" name="Imagen 5">
            <a:extLst>
              <a:ext uri="{FF2B5EF4-FFF2-40B4-BE49-F238E27FC236}">
                <a16:creationId xmlns:a16="http://schemas.microsoft.com/office/drawing/2014/main" xmlns="" id="{48858085-EC36-451B-8645-6E9B98286A0B}"/>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2509396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539440" y="1340710"/>
            <a:ext cx="8353160" cy="2520350"/>
          </a:xfrm>
          <a:prstGeom prst="rect">
            <a:avLst/>
          </a:prstGeom>
          <a:noFill/>
        </p:spPr>
        <p:txBody>
          <a:bodyPr wrap="square" rtlCol="0">
            <a:noAutofit/>
          </a:bodyPr>
          <a:lstStyle/>
          <a:p>
            <a:pPr lvl="0" algn="just">
              <a:spcAft>
                <a:spcPts val="600"/>
              </a:spcAft>
            </a:pPr>
            <a:r>
              <a:rPr lang="es-ES" sz="2000" dirty="0">
                <a:effectLst/>
                <a:latin typeface="+mj-lt"/>
                <a:ea typeface="Times New Roman" panose="02020603050405020304" pitchFamily="18" charset="0"/>
                <a:cs typeface="Calibri Light" panose="020F0302020204030204" pitchFamily="34" charset="0"/>
              </a:rPr>
              <a:t>Adquiridas por la Comuni</a:t>
            </a:r>
            <a:r>
              <a:rPr lang="es-ES" sz="2000" dirty="0">
                <a:latin typeface="+mj-lt"/>
                <a:ea typeface="Times New Roman" panose="02020603050405020304" pitchFamily="18" charset="0"/>
                <a:cs typeface="Calibri Light" panose="020F0302020204030204" pitchFamily="34" charset="0"/>
              </a:rPr>
              <a:t>dad Autónoma:</a:t>
            </a:r>
            <a:endParaRPr lang="es-ES" sz="2000" dirty="0">
              <a:effectLst/>
              <a:latin typeface="+mj-lt"/>
              <a:ea typeface="Times New Roman" panose="02020603050405020304" pitchFamily="18" charset="0"/>
              <a:cs typeface="Calibri Light" panose="020F0302020204030204" pitchFamily="34" charset="0"/>
            </a:endParaRPr>
          </a:p>
          <a:p>
            <a:pPr marL="342900" lvl="0" indent="-342900" algn="just">
              <a:lnSpc>
                <a:spcPct val="150000"/>
              </a:lnSpc>
              <a:spcAft>
                <a:spcPts val="600"/>
              </a:spcAft>
              <a:buFont typeface="Arial" panose="020B0604020202020204" pitchFamily="34" charset="0"/>
              <a:buChar char="-"/>
            </a:pPr>
            <a:r>
              <a:rPr lang="es-ES" sz="2000" dirty="0">
                <a:effectLst/>
                <a:latin typeface="+mj-lt"/>
                <a:ea typeface="Times New Roman" panose="02020603050405020304" pitchFamily="18" charset="0"/>
                <a:cs typeface="Times New Roman" panose="02020603050405020304" pitchFamily="18" charset="0"/>
              </a:rPr>
              <a:t>200.000 dosis de vacuna tetravalente de cultivo celular. (</a:t>
            </a:r>
            <a:r>
              <a:rPr lang="es-ES" sz="2000" dirty="0" err="1">
                <a:solidFill>
                  <a:schemeClr val="accent1">
                    <a:lumMod val="75000"/>
                  </a:schemeClr>
                </a:solidFill>
                <a:latin typeface="+mj-lt"/>
                <a:ea typeface="Times New Roman" panose="02020603050405020304" pitchFamily="18" charset="0"/>
                <a:cs typeface="Times New Roman" panose="02020603050405020304" pitchFamily="18" charset="0"/>
              </a:rPr>
              <a:t>Flucelvax</a:t>
            </a:r>
            <a:r>
              <a:rPr lang="es-ES" sz="2000" dirty="0">
                <a:solidFill>
                  <a:schemeClr val="accent1">
                    <a:lumMod val="75000"/>
                  </a:schemeClr>
                </a:solidFill>
                <a:latin typeface="+mj-lt"/>
                <a:ea typeface="Times New Roman" panose="02020603050405020304" pitchFamily="18" charset="0"/>
                <a:cs typeface="Times New Roman" panose="02020603050405020304" pitchFamily="18" charset="0"/>
              </a:rPr>
              <a:t> Tetra</a:t>
            </a:r>
            <a:r>
              <a:rPr lang="es-ES" sz="2000" dirty="0">
                <a:solidFill>
                  <a:schemeClr val="tx2">
                    <a:lumMod val="60000"/>
                    <a:lumOff val="40000"/>
                  </a:schemeClr>
                </a:solidFill>
                <a:effectLst/>
                <a:latin typeface="+mj-lt"/>
                <a:ea typeface="Times New Roman" panose="02020603050405020304" pitchFamily="18" charset="0"/>
                <a:cs typeface="Times New Roman" panose="02020603050405020304" pitchFamily="18" charset="0"/>
              </a:rPr>
              <a:t>®</a:t>
            </a:r>
            <a:r>
              <a:rPr lang="es-ES" sz="2000" dirty="0">
                <a:effectLst/>
                <a:latin typeface="+mj-lt"/>
                <a:ea typeface="Times New Roman" panose="02020603050405020304" pitchFamily="18" charset="0"/>
                <a:cs typeface="Times New Roman" panose="02020603050405020304" pitchFamily="18" charset="0"/>
              </a:rPr>
              <a:t>).</a:t>
            </a:r>
            <a:endParaRPr lang="en-GB" sz="2000" dirty="0">
              <a:effectLst/>
              <a:latin typeface="+mj-lt"/>
              <a:ea typeface="Times New Roman" panose="02020603050405020304" pitchFamily="18" charset="0"/>
              <a:cs typeface="Times New Roman" panose="02020603050405020304" pitchFamily="18" charset="0"/>
            </a:endParaRPr>
          </a:p>
          <a:p>
            <a:pPr marL="342900" lvl="0" indent="-342900" algn="just">
              <a:lnSpc>
                <a:spcPct val="150000"/>
              </a:lnSpc>
              <a:spcAft>
                <a:spcPts val="600"/>
              </a:spcAft>
              <a:buFont typeface="Arial" panose="020B0604020202020204" pitchFamily="34" charset="0"/>
              <a:buChar char="-"/>
            </a:pPr>
            <a:r>
              <a:rPr lang="es-ES" sz="2000" dirty="0">
                <a:effectLst/>
                <a:latin typeface="+mj-lt"/>
                <a:ea typeface="Times New Roman" panose="02020603050405020304" pitchFamily="18" charset="0"/>
                <a:cs typeface="Times New Roman" panose="02020603050405020304" pitchFamily="18" charset="0"/>
              </a:rPr>
              <a:t>150.000 dosis de vacuna trivalente adyuvadas con MF59. (</a:t>
            </a:r>
            <a:r>
              <a:rPr lang="es-ES" sz="2000" dirty="0">
                <a:solidFill>
                  <a:schemeClr val="accent1">
                    <a:lumMod val="75000"/>
                  </a:schemeClr>
                </a:solidFill>
                <a:effectLst/>
                <a:latin typeface="+mj-lt"/>
                <a:ea typeface="Times New Roman" panose="02020603050405020304" pitchFamily="18" charset="0"/>
                <a:cs typeface="Times New Roman" panose="02020603050405020304" pitchFamily="18" charset="0"/>
              </a:rPr>
              <a:t>Chiromas®</a:t>
            </a:r>
            <a:r>
              <a:rPr lang="es-ES" sz="2000" dirty="0">
                <a:effectLst/>
                <a:latin typeface="+mj-lt"/>
                <a:ea typeface="Times New Roman" panose="02020603050405020304" pitchFamily="18" charset="0"/>
                <a:cs typeface="Times New Roman" panose="02020603050405020304" pitchFamily="18" charset="0"/>
              </a:rPr>
              <a:t>)</a:t>
            </a:r>
            <a:r>
              <a:rPr lang="es-ES" sz="2000" dirty="0">
                <a:solidFill>
                  <a:schemeClr val="accent1">
                    <a:lumMod val="75000"/>
                  </a:schemeClr>
                </a:solidFill>
                <a:effectLst/>
                <a:latin typeface="+mj-lt"/>
                <a:ea typeface="Times New Roman" panose="02020603050405020304" pitchFamily="18" charset="0"/>
                <a:cs typeface="Times New Roman" panose="02020603050405020304" pitchFamily="18" charset="0"/>
              </a:rPr>
              <a:t>.</a:t>
            </a:r>
            <a:endParaRPr lang="en-GB" sz="2000" dirty="0">
              <a:solidFill>
                <a:schemeClr val="accent1">
                  <a:lumMod val="75000"/>
                </a:schemeClr>
              </a:solidFill>
              <a:effectLst/>
              <a:latin typeface="+mj-lt"/>
              <a:ea typeface="Times New Roman" panose="02020603050405020304" pitchFamily="18" charset="0"/>
              <a:cs typeface="Times New Roman" panose="02020603050405020304" pitchFamily="18" charset="0"/>
            </a:endParaRPr>
          </a:p>
          <a:p>
            <a:pPr marL="342900" lvl="0" indent="-342900" algn="just">
              <a:lnSpc>
                <a:spcPct val="150000"/>
              </a:lnSpc>
              <a:spcAft>
                <a:spcPts val="600"/>
              </a:spcAft>
              <a:buFont typeface="Arial" panose="020B0604020202020204" pitchFamily="34" charset="0"/>
              <a:buChar char="-"/>
            </a:pPr>
            <a:r>
              <a:rPr lang="es-ES" sz="2000" dirty="0">
                <a:effectLst/>
                <a:latin typeface="+mj-lt"/>
                <a:ea typeface="Times New Roman" panose="02020603050405020304" pitchFamily="18" charset="0"/>
                <a:cs typeface="Times New Roman" panose="02020603050405020304" pitchFamily="18" charset="0"/>
              </a:rPr>
              <a:t>6.000 dosis de vacuna de alta carga (</a:t>
            </a:r>
            <a:r>
              <a:rPr lang="es-ES" sz="2000" dirty="0" err="1">
                <a:solidFill>
                  <a:schemeClr val="accent1">
                    <a:lumMod val="75000"/>
                  </a:schemeClr>
                </a:solidFill>
                <a:effectLst/>
                <a:latin typeface="+mj-lt"/>
                <a:ea typeface="Times New Roman" panose="02020603050405020304" pitchFamily="18" charset="0"/>
                <a:cs typeface="Times New Roman" panose="02020603050405020304" pitchFamily="18" charset="0"/>
              </a:rPr>
              <a:t>Efluelda</a:t>
            </a:r>
            <a:r>
              <a:rPr lang="es-ES" sz="2000" dirty="0">
                <a:solidFill>
                  <a:schemeClr val="accent1">
                    <a:lumMod val="75000"/>
                  </a:schemeClr>
                </a:solidFill>
                <a:effectLst/>
                <a:latin typeface="+mj-lt"/>
                <a:ea typeface="Times New Roman" panose="02020603050405020304" pitchFamily="18" charset="0"/>
                <a:cs typeface="Times New Roman" panose="02020603050405020304" pitchFamily="18" charset="0"/>
              </a:rPr>
              <a:t>®</a:t>
            </a:r>
            <a:r>
              <a:rPr lang="es-ES" sz="2000" dirty="0">
                <a:effectLst/>
                <a:latin typeface="+mj-lt"/>
                <a:ea typeface="Times New Roman" panose="02020603050405020304" pitchFamily="18" charset="0"/>
                <a:cs typeface="Times New Roman" panose="02020603050405020304" pitchFamily="18" charset="0"/>
              </a:rPr>
              <a:t>)</a:t>
            </a:r>
            <a:r>
              <a:rPr lang="es-ES" sz="2000" dirty="0">
                <a:solidFill>
                  <a:schemeClr val="accent1">
                    <a:lumMod val="75000"/>
                  </a:schemeClr>
                </a:solidFill>
                <a:effectLst/>
                <a:latin typeface="+mj-lt"/>
                <a:ea typeface="Times New Roman" panose="02020603050405020304" pitchFamily="18" charset="0"/>
                <a:cs typeface="Times New Roman" panose="02020603050405020304" pitchFamily="18" charset="0"/>
              </a:rPr>
              <a:t>.</a:t>
            </a:r>
            <a:endParaRPr lang="en-GB" sz="2000" dirty="0">
              <a:solidFill>
                <a:schemeClr val="accent1">
                  <a:lumMod val="75000"/>
                </a:schemeClr>
              </a:solidFill>
              <a:effectLst/>
              <a:latin typeface="+mj-lt"/>
              <a:ea typeface="Times New Roman" panose="02020603050405020304" pitchFamily="18" charset="0"/>
              <a:cs typeface="Times New Roman" panose="02020603050405020304" pitchFamily="18" charset="0"/>
            </a:endParaRPr>
          </a:p>
          <a:p>
            <a:pPr marL="342900" lvl="0" indent="-342900" algn="just">
              <a:lnSpc>
                <a:spcPct val="150000"/>
              </a:lnSpc>
              <a:spcAft>
                <a:spcPts val="600"/>
              </a:spcAft>
              <a:buFont typeface="Arial" panose="020B0604020202020204" pitchFamily="34" charset="0"/>
              <a:buChar char="-"/>
            </a:pPr>
            <a:r>
              <a:rPr lang="es-ES" sz="2000" dirty="0">
                <a:effectLst/>
                <a:latin typeface="+mj-lt"/>
                <a:ea typeface="Times New Roman" panose="02020603050405020304" pitchFamily="18" charset="0"/>
                <a:cs typeface="Times New Roman" panose="02020603050405020304" pitchFamily="18" charset="0"/>
              </a:rPr>
              <a:t>2.000 dosis de vacuna inactivada </a:t>
            </a:r>
            <a:r>
              <a:rPr lang="es-ES" sz="2000" dirty="0" smtClean="0">
                <a:effectLst/>
                <a:latin typeface="+mj-lt"/>
                <a:ea typeface="Times New Roman" panose="02020603050405020304" pitchFamily="18" charset="0"/>
                <a:cs typeface="Times New Roman" panose="02020603050405020304" pitchFamily="18" charset="0"/>
              </a:rPr>
              <a:t>(</a:t>
            </a:r>
            <a:r>
              <a:rPr lang="es-ES" sz="2000" dirty="0" err="1" smtClean="0">
                <a:solidFill>
                  <a:schemeClr val="accent1">
                    <a:lumMod val="75000"/>
                  </a:schemeClr>
                </a:solidFill>
                <a:effectLst/>
                <a:latin typeface="+mj-lt"/>
                <a:ea typeface="Times New Roman" panose="02020603050405020304" pitchFamily="18" charset="0"/>
                <a:cs typeface="Times New Roman" panose="02020603050405020304" pitchFamily="18" charset="0"/>
              </a:rPr>
              <a:t>Influvac</a:t>
            </a:r>
            <a:r>
              <a:rPr lang="es-ES" sz="2000" dirty="0" smtClean="0">
                <a:solidFill>
                  <a:schemeClr val="accent1">
                    <a:lumMod val="75000"/>
                  </a:schemeClr>
                </a:solidFill>
                <a:effectLst/>
                <a:latin typeface="+mj-lt"/>
                <a:ea typeface="Times New Roman" panose="02020603050405020304" pitchFamily="18" charset="0"/>
                <a:cs typeface="Times New Roman" panose="02020603050405020304" pitchFamily="18" charset="0"/>
              </a:rPr>
              <a:t> </a:t>
            </a:r>
            <a:r>
              <a:rPr lang="es-ES" sz="2000" dirty="0">
                <a:solidFill>
                  <a:schemeClr val="accent1">
                    <a:lumMod val="75000"/>
                  </a:schemeClr>
                </a:solidFill>
                <a:effectLst/>
                <a:latin typeface="+mj-lt"/>
                <a:ea typeface="Times New Roman" panose="02020603050405020304" pitchFamily="18" charset="0"/>
                <a:cs typeface="Times New Roman" panose="02020603050405020304" pitchFamily="18" charset="0"/>
              </a:rPr>
              <a:t>Tetra®</a:t>
            </a:r>
            <a:r>
              <a:rPr lang="es-ES" sz="2000" dirty="0">
                <a:effectLst/>
                <a:latin typeface="+mj-lt"/>
                <a:ea typeface="Times New Roman" panose="02020603050405020304" pitchFamily="18" charset="0"/>
                <a:cs typeface="Times New Roman" panose="02020603050405020304" pitchFamily="18" charset="0"/>
              </a:rPr>
              <a:t>)</a:t>
            </a:r>
            <a:r>
              <a:rPr lang="es-ES" sz="2000" dirty="0">
                <a:solidFill>
                  <a:schemeClr val="accent1">
                    <a:lumMod val="75000"/>
                  </a:schemeClr>
                </a:solidFill>
                <a:effectLst/>
                <a:latin typeface="+mj-lt"/>
                <a:ea typeface="Times New Roman" panose="02020603050405020304" pitchFamily="18" charset="0"/>
                <a:cs typeface="Times New Roman" panose="02020603050405020304" pitchFamily="18" charset="0"/>
              </a:rPr>
              <a:t>.</a:t>
            </a:r>
            <a:endParaRPr lang="en-GB" sz="2000" dirty="0">
              <a:solidFill>
                <a:schemeClr val="accent1">
                  <a:lumMod val="75000"/>
                </a:schemeClr>
              </a:solidFill>
              <a:effectLst/>
              <a:latin typeface="+mj-lt"/>
              <a:ea typeface="Times New Roman" panose="02020603050405020304" pitchFamily="18" charset="0"/>
              <a:cs typeface="Times New Roman" panose="02020603050405020304" pitchFamily="18" charset="0"/>
            </a:endParaRPr>
          </a:p>
          <a:p>
            <a:pPr lvl="0" algn="just">
              <a:spcAft>
                <a:spcPts val="600"/>
              </a:spcAft>
            </a:pPr>
            <a:endParaRPr lang="es-ES" sz="1800" dirty="0">
              <a:effectLst/>
              <a:latin typeface="Calibri Light" panose="020F0302020204030204" pitchFamily="34" charset="0"/>
              <a:ea typeface="Times New Roman" panose="02020603050405020304" pitchFamily="18" charset="0"/>
              <a:cs typeface="Calibri Light" panose="020F0302020204030204" pitchFamily="34" charset="0"/>
            </a:endParaRP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2308158" y="404580"/>
            <a:ext cx="4542013" cy="584775"/>
          </a:xfrm>
          <a:prstGeom prst="rect">
            <a:avLst/>
          </a:prstGeom>
          <a:noFill/>
        </p:spPr>
        <p:txBody>
          <a:bodyPr wrap="none" rtlCol="0">
            <a:spAutoFit/>
          </a:bodyPr>
          <a:lstStyle/>
          <a:p>
            <a:r>
              <a:rPr lang="es-ES_tradnl" sz="3200" b="1" dirty="0">
                <a:latin typeface="Calibri Light" panose="020F0302020204030204" pitchFamily="34" charset="0"/>
                <a:cs typeface="Calibri Light" panose="020F0302020204030204" pitchFamily="34" charset="0"/>
              </a:rPr>
              <a:t>Disponibilidad de  vacunas</a:t>
            </a:r>
            <a:endParaRPr lang="es-ES" sz="3200" b="1" dirty="0">
              <a:latin typeface="Calibri Light" panose="020F0302020204030204" pitchFamily="34" charset="0"/>
              <a:cs typeface="Calibri Light" panose="020F0302020204030204" pitchFamily="34" charset="0"/>
            </a:endParaRPr>
          </a:p>
        </p:txBody>
      </p:sp>
      <p:sp>
        <p:nvSpPr>
          <p:cNvPr id="7" name="CuadroTexto 6">
            <a:extLst>
              <a:ext uri="{FF2B5EF4-FFF2-40B4-BE49-F238E27FC236}">
                <a16:creationId xmlns:a16="http://schemas.microsoft.com/office/drawing/2014/main" xmlns="" id="{7085814E-96E9-452D-AC09-8ADAD586BA81}"/>
              </a:ext>
            </a:extLst>
          </p:cNvPr>
          <p:cNvSpPr txBox="1">
            <a:spLocks/>
          </p:cNvSpPr>
          <p:nvPr/>
        </p:nvSpPr>
        <p:spPr>
          <a:xfrm>
            <a:off x="1367555" y="4365130"/>
            <a:ext cx="6696930" cy="576080"/>
          </a:xfrm>
          <a:prstGeom prst="rect">
            <a:avLst/>
          </a:prstGeom>
          <a:noFill/>
          <a:ln>
            <a:solidFill>
              <a:schemeClr val="accent6">
                <a:lumMod val="50000"/>
              </a:schemeClr>
            </a:solidFill>
          </a:ln>
        </p:spPr>
        <p:txBody>
          <a:bodyPr wrap="square" rtlCol="0">
            <a:noAutofit/>
          </a:bodyPr>
          <a:lstStyle/>
          <a:p>
            <a:pPr lvl="0" algn="just">
              <a:spcAft>
                <a:spcPts val="600"/>
              </a:spcAft>
            </a:pPr>
            <a:r>
              <a:rPr lang="es-ES" sz="3600" dirty="0">
                <a:effectLst/>
                <a:latin typeface="Calibri Light" panose="020F0302020204030204" pitchFamily="34" charset="0"/>
                <a:ea typeface="Times New Roman" panose="02020603050405020304" pitchFamily="18" charset="0"/>
                <a:cs typeface="Calibri Light" panose="020F0302020204030204" pitchFamily="34" charset="0"/>
              </a:rPr>
              <a:t>Total de dosis disponibles</a:t>
            </a:r>
            <a:r>
              <a:rPr lang="es-ES" sz="3600" dirty="0">
                <a:latin typeface="Calibri Light" panose="020F0302020204030204" pitchFamily="34" charset="0"/>
                <a:ea typeface="Times New Roman" panose="02020603050405020304" pitchFamily="18" charset="0"/>
                <a:cs typeface="Calibri Light" panose="020F0302020204030204" pitchFamily="34" charset="0"/>
              </a:rPr>
              <a:t>: </a:t>
            </a:r>
            <a:r>
              <a:rPr lang="es-ES" sz="3600" dirty="0">
                <a:solidFill>
                  <a:schemeClr val="accent6">
                    <a:lumMod val="50000"/>
                  </a:schemeClr>
                </a:solidFill>
                <a:latin typeface="Calibri Light" panose="020F0302020204030204" pitchFamily="34" charset="0"/>
                <a:ea typeface="Times New Roman" panose="02020603050405020304" pitchFamily="18" charset="0"/>
                <a:cs typeface="Calibri Light" panose="020F0302020204030204" pitchFamily="34" charset="0"/>
              </a:rPr>
              <a:t>358.000</a:t>
            </a:r>
            <a:endParaRPr lang="es-ES_tradnl" sz="3600" i="1" dirty="0">
              <a:solidFill>
                <a:schemeClr val="accent6">
                  <a:lumMod val="50000"/>
                </a:schemeClr>
              </a:solidFill>
              <a:effectLst/>
              <a:latin typeface="Calibri Light" panose="020F0302020204030204" pitchFamily="34" charset="0"/>
              <a:ea typeface="Times New Roman" panose="02020603050405020304" pitchFamily="18" charset="0"/>
              <a:cs typeface="Calibri Light" panose="020F0302020204030204" pitchFamily="34" charset="0"/>
            </a:endParaRPr>
          </a:p>
        </p:txBody>
      </p:sp>
      <p:pic>
        <p:nvPicPr>
          <p:cNvPr id="12" name="Imagen 11">
            <a:extLst>
              <a:ext uri="{FF2B5EF4-FFF2-40B4-BE49-F238E27FC236}">
                <a16:creationId xmlns:a16="http://schemas.microsoft.com/office/drawing/2014/main" xmlns="" id="{48158548-A824-461D-A2FB-8C68F6799C1A}"/>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13" name="Picture 2" descr="Vacunas y antivacunas, el reto de una comunicación transparente | IDEAS LLYC">
            <a:extLst>
              <a:ext uri="{FF2B5EF4-FFF2-40B4-BE49-F238E27FC236}">
                <a16:creationId xmlns:a16="http://schemas.microsoft.com/office/drawing/2014/main" xmlns="" id="{4F91850E-4F07-49A4-AC00-026888A4C094}"/>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32940" b="28378"/>
          <a:stretch/>
        </p:blipFill>
        <p:spPr bwMode="auto">
          <a:xfrm rot="10800000">
            <a:off x="3228597" y="5091133"/>
            <a:ext cx="2686805" cy="576080"/>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xmlns="" id="{A82EEAD1-FECF-49A5-9FB0-3D0940905693}"/>
              </a:ext>
            </a:extLst>
          </p:cNvPr>
          <p:cNvPicPr/>
          <p:nvPr/>
        </p:nvPicPr>
        <p:blipFill rotWithShape="1">
          <a:blip r:embed="rId5"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39433172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467430" y="1569952"/>
            <a:ext cx="7993110" cy="432060"/>
          </a:xfrm>
          <a:prstGeom prst="rect">
            <a:avLst/>
          </a:prstGeom>
          <a:solidFill>
            <a:schemeClr val="accent6">
              <a:lumMod val="60000"/>
              <a:lumOff val="40000"/>
            </a:schemeClr>
          </a:solidFill>
          <a:ln w="57150">
            <a:solidFill>
              <a:schemeClr val="accent6">
                <a:lumMod val="75000"/>
              </a:schemeClr>
            </a:solidFill>
          </a:ln>
        </p:spPr>
        <p:txBody>
          <a:bodyPr wrap="square" rtlCol="0">
            <a:noAutofit/>
          </a:bodyPr>
          <a:lstStyle/>
          <a:p>
            <a:pPr lvl="0" algn="ctr">
              <a:spcAft>
                <a:spcPts val="600"/>
              </a:spcAft>
            </a:pPr>
            <a:r>
              <a:rPr lang="es-ES" sz="2000" b="1" i="1" dirty="0">
                <a:effectLst/>
                <a:latin typeface="Calibri Light" panose="020F0302020204030204" pitchFamily="34" charset="0"/>
                <a:ea typeface="Times New Roman" panose="02020603050405020304" pitchFamily="18" charset="0"/>
                <a:cs typeface="Calibri Light" panose="020F0302020204030204" pitchFamily="34" charset="0"/>
              </a:rPr>
              <a:t>Se proporcionará un código de registro para cada grupo.</a:t>
            </a:r>
          </a:p>
          <a:p>
            <a:pPr lvl="0" algn="ctr">
              <a:spcAft>
                <a:spcPts val="600"/>
              </a:spcAft>
            </a:pPr>
            <a:endParaRPr lang="es-ES" sz="2000" b="1" i="1" dirty="0">
              <a:latin typeface="Calibri Light" panose="020F0302020204030204" pitchFamily="34" charset="0"/>
              <a:ea typeface="Times New Roman" panose="02020603050405020304" pitchFamily="18" charset="0"/>
              <a:cs typeface="Calibri Light" panose="020F0302020204030204" pitchFamily="34" charset="0"/>
            </a:endParaRPr>
          </a:p>
          <a:p>
            <a:pPr lvl="0" algn="ctr">
              <a:spcAft>
                <a:spcPts val="600"/>
              </a:spcAft>
            </a:pPr>
            <a:r>
              <a:rPr lang="es-ES" sz="2000" b="1" i="1" dirty="0">
                <a:effectLst/>
                <a:latin typeface="Calibri Light" panose="020F0302020204030204" pitchFamily="34" charset="0"/>
                <a:ea typeface="Times New Roman" panose="02020603050405020304" pitchFamily="18" charset="0"/>
                <a:cs typeface="Calibri Light" panose="020F0302020204030204" pitchFamily="34" charset="0"/>
              </a:rPr>
              <a:t>Personas con </a:t>
            </a:r>
            <a:r>
              <a:rPr lang="es-ES" sz="2000" b="1" i="1" dirty="0">
                <a:solidFill>
                  <a:srgbClr val="FF0000"/>
                </a:solidFill>
                <a:effectLst/>
                <a:latin typeface="Calibri Light" panose="020F0302020204030204" pitchFamily="34" charset="0"/>
                <a:ea typeface="Times New Roman" panose="02020603050405020304" pitchFamily="18" charset="0"/>
                <a:cs typeface="Calibri Light" panose="020F0302020204030204" pitchFamily="34" charset="0"/>
              </a:rPr>
              <a:t>alto riesgo de complicaciones </a:t>
            </a:r>
            <a:r>
              <a:rPr lang="es-ES" sz="2000" b="1" i="1" dirty="0">
                <a:effectLst/>
                <a:latin typeface="Calibri Light" panose="020F0302020204030204" pitchFamily="34" charset="0"/>
                <a:ea typeface="Times New Roman" panose="02020603050405020304" pitchFamily="18" charset="0"/>
                <a:cs typeface="Calibri Light" panose="020F0302020204030204" pitchFamily="34" charset="0"/>
              </a:rPr>
              <a:t>relacionadas </a:t>
            </a:r>
            <a:r>
              <a:rPr lang="es-ES" sz="2000" b="1" i="1" dirty="0">
                <a:latin typeface="Calibri Light" panose="020F0302020204030204" pitchFamily="34" charset="0"/>
                <a:ea typeface="Times New Roman" panose="02020603050405020304" pitchFamily="18" charset="0"/>
                <a:cs typeface="Calibri Light" panose="020F0302020204030204" pitchFamily="34" charset="0"/>
              </a:rPr>
              <a:t>con la gripe:</a:t>
            </a: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182662" y="401979"/>
            <a:ext cx="2790123" cy="584775"/>
          </a:xfrm>
          <a:prstGeom prst="rect">
            <a:avLst/>
          </a:prstGeom>
          <a:noFill/>
        </p:spPr>
        <p:txBody>
          <a:bodyPr wrap="none" rtlCol="0">
            <a:spAutoFit/>
          </a:bodyPr>
          <a:lstStyle/>
          <a:p>
            <a:r>
              <a:rPr lang="es-ES_tradnl" sz="3200" b="1" dirty="0">
                <a:latin typeface="Calibri Light" panose="020F0302020204030204" pitchFamily="34" charset="0"/>
                <a:cs typeface="Calibri Light" panose="020F0302020204030204" pitchFamily="34" charset="0"/>
              </a:rPr>
              <a:t>Población diana</a:t>
            </a:r>
            <a:endParaRPr lang="es-ES" sz="3200" b="1" dirty="0">
              <a:latin typeface="Calibri Light" panose="020F0302020204030204" pitchFamily="34" charset="0"/>
              <a:cs typeface="Calibri Light" panose="020F0302020204030204" pitchFamily="34" charset="0"/>
            </a:endParaRPr>
          </a:p>
        </p:txBody>
      </p:sp>
      <p:sp>
        <p:nvSpPr>
          <p:cNvPr id="10" name="CuadroTexto 9">
            <a:extLst>
              <a:ext uri="{FF2B5EF4-FFF2-40B4-BE49-F238E27FC236}">
                <a16:creationId xmlns:a16="http://schemas.microsoft.com/office/drawing/2014/main" xmlns="" id="{328CBFA7-BEAB-43FE-A829-47B5323DE1DF}"/>
              </a:ext>
            </a:extLst>
          </p:cNvPr>
          <p:cNvSpPr txBox="1">
            <a:spLocks/>
          </p:cNvSpPr>
          <p:nvPr/>
        </p:nvSpPr>
        <p:spPr>
          <a:xfrm>
            <a:off x="397869" y="2939959"/>
            <a:ext cx="8348258" cy="2075078"/>
          </a:xfrm>
          <a:prstGeom prst="rect">
            <a:avLst/>
          </a:prstGeom>
          <a:noFill/>
        </p:spPr>
        <p:txBody>
          <a:bodyPr wrap="square" rtlCol="0">
            <a:noAutofit/>
          </a:bodyPr>
          <a:lstStyle/>
          <a:p>
            <a:pPr marL="342900" lvl="0" indent="-342900" algn="just">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Personas de 60 años o más (</a:t>
            </a:r>
            <a:r>
              <a:rPr lang="es-ES" sz="2000" b="1" dirty="0">
                <a:latin typeface="Calibri Light" panose="020F0302020204030204" pitchFamily="34" charset="0"/>
                <a:ea typeface="Times New Roman" panose="02020603050405020304" pitchFamily="18" charset="0"/>
                <a:cs typeface="Calibri Light" panose="020F0302020204030204" pitchFamily="34" charset="0"/>
              </a:rPr>
              <a:t>código: A</a:t>
            </a:r>
            <a:r>
              <a:rPr lang="es-ES" sz="2000" dirty="0">
                <a:latin typeface="Calibri Light" panose="020F0302020204030204" pitchFamily="34" charset="0"/>
                <a:ea typeface="Times New Roman" panose="02020603050405020304" pitchFamily="18" charset="0"/>
                <a:cs typeface="Calibri Light" panose="020F0302020204030204" pitchFamily="34" charset="0"/>
              </a:rPr>
              <a:t>).</a:t>
            </a:r>
          </a:p>
          <a:p>
            <a:pPr marL="342900" lvl="0" indent="-342900" algn="just">
              <a:spcAft>
                <a:spcPts val="600"/>
              </a:spcAft>
              <a:buFont typeface="Symbol" panose="05050102010706020507" pitchFamily="18" charset="2"/>
              <a:buChar char=""/>
            </a:pPr>
            <a:r>
              <a:rPr lang="es-ES_tradnl" sz="2000" dirty="0">
                <a:latin typeface="Calibri Light" panose="020F0302020204030204" pitchFamily="34" charset="0"/>
                <a:ea typeface="Times New Roman" panose="02020603050405020304" pitchFamily="18" charset="0"/>
                <a:cs typeface="Calibri Light" panose="020F0302020204030204" pitchFamily="34" charset="0"/>
              </a:rPr>
              <a:t>Personas de cualquier edad (≥6 meses) institucionalizadas de manera prolongada (</a:t>
            </a:r>
            <a:r>
              <a:rPr lang="es-ES_tradnl" sz="2000" b="1" dirty="0">
                <a:latin typeface="Calibri Light" panose="020F0302020204030204" pitchFamily="34" charset="0"/>
                <a:ea typeface="Times New Roman" panose="02020603050405020304" pitchFamily="18" charset="0"/>
                <a:cs typeface="Calibri Light" panose="020F0302020204030204" pitchFamily="34" charset="0"/>
              </a:rPr>
              <a:t>código: B</a:t>
            </a:r>
            <a:r>
              <a:rPr lang="es-ES_tradnl" sz="2000" dirty="0">
                <a:latin typeface="Calibri Light" panose="020F0302020204030204" pitchFamily="34" charset="0"/>
                <a:ea typeface="Times New Roman" panose="02020603050405020304" pitchFamily="18" charset="0"/>
                <a:cs typeface="Calibri Light" panose="020F0302020204030204" pitchFamily="34" charset="0"/>
              </a:rPr>
              <a:t>).</a:t>
            </a:r>
          </a:p>
          <a:p>
            <a:pPr marL="342900" lvl="0" indent="-342900" algn="just">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Personas 6 meses- 59 años con patología crónica (</a:t>
            </a:r>
            <a:r>
              <a:rPr lang="es-ES" sz="2000" b="1" dirty="0">
                <a:latin typeface="Calibri Light" panose="020F0302020204030204" pitchFamily="34" charset="0"/>
                <a:ea typeface="Times New Roman" panose="02020603050405020304" pitchFamily="18" charset="0"/>
                <a:cs typeface="Calibri Light" panose="020F0302020204030204" pitchFamily="34" charset="0"/>
              </a:rPr>
              <a:t>código: B</a:t>
            </a:r>
            <a:r>
              <a:rPr lang="es-ES" sz="2000" dirty="0">
                <a:latin typeface="Calibri Light" panose="020F0302020204030204" pitchFamily="34" charset="0"/>
                <a:ea typeface="Times New Roman" panose="02020603050405020304" pitchFamily="18" charset="0"/>
                <a:cs typeface="Calibri Light" panose="020F0302020204030204" pitchFamily="34" charset="0"/>
              </a:rPr>
              <a:t>).</a:t>
            </a:r>
            <a:endParaRPr lang="es-ES" sz="2000" dirty="0">
              <a:effectLst/>
              <a:latin typeface="Calibri Light" panose="020F0302020204030204" pitchFamily="34" charset="0"/>
              <a:ea typeface="Times New Roman" panose="02020603050405020304" pitchFamily="18" charset="0"/>
              <a:cs typeface="Calibri Light" panose="020F0302020204030204" pitchFamily="34" charset="0"/>
            </a:endParaRPr>
          </a:p>
        </p:txBody>
      </p:sp>
      <p:pic>
        <p:nvPicPr>
          <p:cNvPr id="11" name="Imagen 10">
            <a:extLst>
              <a:ext uri="{FF2B5EF4-FFF2-40B4-BE49-F238E27FC236}">
                <a16:creationId xmlns:a16="http://schemas.microsoft.com/office/drawing/2014/main" xmlns="" id="{A7DAB44B-1343-4CEA-B805-F94F60476A4C}"/>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8" name="Imagen 7">
            <a:extLst>
              <a:ext uri="{FF2B5EF4-FFF2-40B4-BE49-F238E27FC236}">
                <a16:creationId xmlns:a16="http://schemas.microsoft.com/office/drawing/2014/main" xmlns="" id="{94064837-9508-4F95-B598-489987D0D2B2}"/>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22307995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454225" y="968134"/>
            <a:ext cx="8235545" cy="792110"/>
          </a:xfrm>
          <a:prstGeom prst="rect">
            <a:avLst/>
          </a:prstGeom>
          <a:noFill/>
        </p:spPr>
        <p:txBody>
          <a:bodyPr wrap="square" rtlCol="0">
            <a:noAutofit/>
          </a:bodyPr>
          <a:lstStyle/>
          <a:p>
            <a:pPr marL="342900" lvl="0" indent="-342900" algn="just">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Personas 6 meses- 59 años con patología crónica </a:t>
            </a:r>
            <a:r>
              <a:rPr lang="es-ES" sz="2000" b="1" u="sng" dirty="0">
                <a:solidFill>
                  <a:srgbClr val="FF0000"/>
                </a:solidFill>
                <a:latin typeface="Calibri Light" panose="020F0302020204030204" pitchFamily="34" charset="0"/>
                <a:ea typeface="Times New Roman" panose="02020603050405020304" pitchFamily="18" charset="0"/>
                <a:cs typeface="Calibri Light" panose="020F0302020204030204" pitchFamily="34" charset="0"/>
              </a:rPr>
              <a:t>con patología crónica (I)</a:t>
            </a:r>
            <a:r>
              <a:rPr lang="es-ES" sz="2000" dirty="0">
                <a:latin typeface="Calibri Light" panose="020F0302020204030204" pitchFamily="34" charset="0"/>
                <a:ea typeface="Times New Roman" panose="02020603050405020304" pitchFamily="18" charset="0"/>
                <a:cs typeface="Calibri Light" panose="020F0302020204030204" pitchFamily="34" charset="0"/>
              </a:rPr>
              <a:t>:</a:t>
            </a:r>
            <a:endParaRPr lang="es-ES" sz="2000" dirty="0">
              <a:effectLst/>
              <a:latin typeface="Calibri Light" panose="020F0302020204030204" pitchFamily="34" charset="0"/>
              <a:ea typeface="Times New Roman" panose="02020603050405020304" pitchFamily="18" charset="0"/>
              <a:cs typeface="Calibri Light" panose="020F0302020204030204" pitchFamily="34" charset="0"/>
            </a:endParaRP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182662" y="188550"/>
            <a:ext cx="2790123" cy="584775"/>
          </a:xfrm>
          <a:prstGeom prst="rect">
            <a:avLst/>
          </a:prstGeom>
          <a:noFill/>
        </p:spPr>
        <p:txBody>
          <a:bodyPr wrap="none" rtlCol="0">
            <a:spAutoFit/>
          </a:bodyPr>
          <a:lstStyle/>
          <a:p>
            <a:r>
              <a:rPr lang="es-ES_tradnl" sz="3200" b="1" dirty="0">
                <a:latin typeface="Calibri Light" panose="020F0302020204030204" pitchFamily="34" charset="0"/>
                <a:cs typeface="Calibri Light" panose="020F0302020204030204" pitchFamily="34" charset="0"/>
              </a:rPr>
              <a:t>Población diana</a:t>
            </a:r>
            <a:endParaRPr lang="es-ES" sz="3200" b="1" dirty="0">
              <a:latin typeface="Calibri Light" panose="020F0302020204030204" pitchFamily="34" charset="0"/>
              <a:cs typeface="Calibri Light" panose="020F0302020204030204" pitchFamily="34" charset="0"/>
            </a:endParaRPr>
          </a:p>
        </p:txBody>
      </p:sp>
      <p:sp>
        <p:nvSpPr>
          <p:cNvPr id="6" name="CuadroTexto 5">
            <a:extLst>
              <a:ext uri="{FF2B5EF4-FFF2-40B4-BE49-F238E27FC236}">
                <a16:creationId xmlns:a16="http://schemas.microsoft.com/office/drawing/2014/main" xmlns="" id="{6D64DD75-551B-49A2-A447-918D2D33099F}"/>
              </a:ext>
            </a:extLst>
          </p:cNvPr>
          <p:cNvSpPr txBox="1">
            <a:spLocks/>
          </p:cNvSpPr>
          <p:nvPr/>
        </p:nvSpPr>
        <p:spPr>
          <a:xfrm>
            <a:off x="476883" y="1476036"/>
            <a:ext cx="8343705" cy="4608639"/>
          </a:xfrm>
          <a:prstGeom prst="rect">
            <a:avLst/>
          </a:prstGeom>
          <a:noFill/>
        </p:spPr>
        <p:txBody>
          <a:bodyPr wrap="square" rtlCol="0">
            <a:noAutofit/>
          </a:bodyPr>
          <a:lstStyle/>
          <a:p>
            <a:pPr marL="361950" lvl="1" indent="-268288" algn="just">
              <a:spcAft>
                <a:spcPts val="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E</a:t>
            </a:r>
            <a:r>
              <a:rPr lang="es-ES" sz="1600" dirty="0" smtClean="0">
                <a:latin typeface="Calibri Light" panose="020F0302020204030204" pitchFamily="34" charset="0"/>
                <a:ea typeface="Times New Roman" panose="02020603050405020304" pitchFamily="18" charset="0"/>
                <a:cs typeface="Calibri Light" panose="020F0302020204030204" pitchFamily="34" charset="0"/>
              </a:rPr>
              <a:t>nfermedades </a:t>
            </a:r>
            <a:r>
              <a:rPr lang="es-ES" sz="1600" dirty="0">
                <a:latin typeface="Calibri Light" panose="020F0302020204030204" pitchFamily="34" charset="0"/>
                <a:ea typeface="Times New Roman" panose="02020603050405020304" pitchFamily="18" charset="0"/>
                <a:cs typeface="Calibri Light" panose="020F0302020204030204" pitchFamily="34" charset="0"/>
              </a:rPr>
              <a:t>crónicas del sistema cardiovascular (</a:t>
            </a:r>
            <a:r>
              <a:rPr lang="es-ES" sz="1600" b="1" dirty="0">
                <a:latin typeface="Calibri Light" panose="020F0302020204030204" pitchFamily="34" charset="0"/>
                <a:ea typeface="Times New Roman" panose="02020603050405020304" pitchFamily="18" charset="0"/>
                <a:cs typeface="Calibri Light" panose="020F0302020204030204" pitchFamily="34" charset="0"/>
              </a:rPr>
              <a:t>excluyendo HTA</a:t>
            </a:r>
            <a:r>
              <a:rPr lang="es-ES" sz="1600" dirty="0">
                <a:latin typeface="Calibri Light" panose="020F0302020204030204" pitchFamily="34" charset="0"/>
                <a:ea typeface="Times New Roman" panose="02020603050405020304" pitchFamily="18" charset="0"/>
                <a:cs typeface="Calibri Light" panose="020F0302020204030204" pitchFamily="34" charset="0"/>
              </a:rPr>
              <a:t>).</a:t>
            </a:r>
          </a:p>
          <a:p>
            <a:pPr marL="361950" lvl="1" indent="-268288" algn="just">
              <a:spcAft>
                <a:spcPts val="0"/>
              </a:spcAft>
              <a:buFont typeface="Wingdings" panose="05000000000000000000" pitchFamily="2" charset="2"/>
              <a:buChar char="§"/>
            </a:pPr>
            <a:endParaRPr lang="es-ES" sz="1600" dirty="0">
              <a:latin typeface="Calibri Light" panose="020F0302020204030204" pitchFamily="34" charset="0"/>
              <a:ea typeface="Times New Roman" panose="02020603050405020304" pitchFamily="18" charset="0"/>
              <a:cs typeface="Calibri Light" panose="020F0302020204030204" pitchFamily="34" charset="0"/>
            </a:endParaRPr>
          </a:p>
          <a:p>
            <a:pPr marL="361950" lvl="1" indent="-268288" algn="just">
              <a:lnSpc>
                <a:spcPts val="1800"/>
              </a:lnSpc>
              <a:spcAft>
                <a:spcPts val="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E</a:t>
            </a:r>
            <a:r>
              <a:rPr lang="es-ES" sz="1600" dirty="0" smtClean="0">
                <a:latin typeface="Calibri Light" panose="020F0302020204030204" pitchFamily="34" charset="0"/>
                <a:ea typeface="Times New Roman" panose="02020603050405020304" pitchFamily="18" charset="0"/>
                <a:cs typeface="Calibri Light" panose="020F0302020204030204" pitchFamily="34" charset="0"/>
              </a:rPr>
              <a:t>nfermedad </a:t>
            </a:r>
            <a:r>
              <a:rPr lang="es-ES" sz="1600" dirty="0">
                <a:latin typeface="Calibri Light" panose="020F0302020204030204" pitchFamily="34" charset="0"/>
                <a:ea typeface="Times New Roman" panose="02020603050405020304" pitchFamily="18" charset="0"/>
                <a:cs typeface="Calibri Light" panose="020F0302020204030204" pitchFamily="34" charset="0"/>
              </a:rPr>
              <a:t>respiratoria crónica, incluida asma, displasia broncopulmonar y fibrosis quística</a:t>
            </a:r>
          </a:p>
          <a:p>
            <a:pPr marL="93662" lvl="1" algn="just">
              <a:lnSpc>
                <a:spcPts val="1800"/>
              </a:lnSpc>
              <a:spcAft>
                <a:spcPts val="0"/>
              </a:spcAft>
            </a:pPr>
            <a:endParaRPr lang="es-ES" sz="1600" dirty="0">
              <a:latin typeface="Calibri Light" panose="020F0302020204030204" pitchFamily="34" charset="0"/>
              <a:ea typeface="Times New Roman" panose="02020603050405020304" pitchFamily="18" charset="0"/>
              <a:cs typeface="Calibri Light" panose="020F0302020204030204" pitchFamily="34" charset="0"/>
            </a:endParaRPr>
          </a:p>
          <a:p>
            <a:pPr marL="361950" lvl="1" indent="-268288" algn="just">
              <a:lnSpc>
                <a:spcPts val="1800"/>
              </a:lnSpc>
              <a:spcAft>
                <a:spcPts val="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E</a:t>
            </a:r>
            <a:r>
              <a:rPr lang="es-ES" sz="1600" dirty="0" smtClean="0">
                <a:latin typeface="Calibri Light" panose="020F0302020204030204" pitchFamily="34" charset="0"/>
                <a:ea typeface="Times New Roman" panose="02020603050405020304" pitchFamily="18" charset="0"/>
                <a:cs typeface="Calibri Light" panose="020F0302020204030204" pitchFamily="34" charset="0"/>
              </a:rPr>
              <a:t>nfermedades </a:t>
            </a:r>
            <a:r>
              <a:rPr lang="es-ES" sz="1600" dirty="0">
                <a:latin typeface="Calibri Light" panose="020F0302020204030204" pitchFamily="34" charset="0"/>
                <a:ea typeface="Times New Roman" panose="02020603050405020304" pitchFamily="18" charset="0"/>
                <a:cs typeface="Calibri Light" panose="020F0302020204030204" pitchFamily="34" charset="0"/>
              </a:rPr>
              <a:t>neurológicas</a:t>
            </a:r>
          </a:p>
          <a:p>
            <a:pPr marL="361950" lvl="1" indent="-268288" algn="just">
              <a:lnSpc>
                <a:spcPts val="1800"/>
              </a:lnSpc>
              <a:spcAft>
                <a:spcPts val="0"/>
              </a:spcAft>
              <a:buFont typeface="Wingdings" panose="05000000000000000000" pitchFamily="2" charset="2"/>
              <a:buChar char="§"/>
            </a:pPr>
            <a:endParaRPr lang="es-ES" sz="1600" dirty="0">
              <a:latin typeface="Calibri Light" panose="020F0302020204030204" pitchFamily="34" charset="0"/>
              <a:ea typeface="Times New Roman" panose="02020603050405020304" pitchFamily="18" charset="0"/>
              <a:cs typeface="Calibri Light" panose="020F0302020204030204" pitchFamily="34" charset="0"/>
            </a:endParaRPr>
          </a:p>
          <a:p>
            <a:pPr marL="361950" lvl="1" indent="-268288" algn="just">
              <a:lnSpc>
                <a:spcPts val="1800"/>
              </a:lnSpc>
              <a:spcAft>
                <a:spcPts val="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E</a:t>
            </a:r>
            <a:r>
              <a:rPr lang="es-ES" sz="1600" dirty="0" smtClean="0">
                <a:latin typeface="Calibri Light" panose="020F0302020204030204" pitchFamily="34" charset="0"/>
                <a:ea typeface="Times New Roman" panose="02020603050405020304" pitchFamily="18" charset="0"/>
                <a:cs typeface="Calibri Light" panose="020F0302020204030204" pitchFamily="34" charset="0"/>
              </a:rPr>
              <a:t>nfermedades </a:t>
            </a:r>
            <a:r>
              <a:rPr lang="es-ES" sz="1600" dirty="0">
                <a:latin typeface="Calibri Light" panose="020F0302020204030204" pitchFamily="34" charset="0"/>
                <a:ea typeface="Times New Roman" panose="02020603050405020304" pitchFamily="18" charset="0"/>
                <a:cs typeface="Calibri Light" panose="020F0302020204030204" pitchFamily="34" charset="0"/>
              </a:rPr>
              <a:t>neuromusculares graves u otros trastornos que dificulten la movilización de secreciones respiratorias o aumenten el riesgo de aspiración</a:t>
            </a:r>
          </a:p>
          <a:p>
            <a:pPr marL="361950" lvl="1" indent="-268288" algn="just">
              <a:lnSpc>
                <a:spcPts val="1800"/>
              </a:lnSpc>
              <a:spcAft>
                <a:spcPts val="0"/>
              </a:spcAft>
              <a:buFont typeface="Wingdings" panose="05000000000000000000" pitchFamily="2" charset="2"/>
              <a:buChar char="§"/>
            </a:pPr>
            <a:endParaRPr lang="es-ES" sz="1600" dirty="0">
              <a:latin typeface="Calibri Light" panose="020F0302020204030204" pitchFamily="34" charset="0"/>
              <a:ea typeface="Times New Roman" panose="02020603050405020304" pitchFamily="18" charset="0"/>
              <a:cs typeface="Calibri Light" panose="020F0302020204030204" pitchFamily="34" charset="0"/>
            </a:endParaRPr>
          </a:p>
          <a:p>
            <a:pPr marL="361950" lvl="1" indent="-268288" algn="just">
              <a:lnSpc>
                <a:spcPts val="1800"/>
              </a:lnSpc>
              <a:spcAft>
                <a:spcPts val="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E</a:t>
            </a:r>
            <a:r>
              <a:rPr lang="es-ES" sz="1600" dirty="0" smtClean="0">
                <a:latin typeface="Calibri Light" panose="020F0302020204030204" pitchFamily="34" charset="0"/>
                <a:ea typeface="Times New Roman" panose="02020603050405020304" pitchFamily="18" charset="0"/>
                <a:cs typeface="Calibri Light" panose="020F0302020204030204" pitchFamily="34" charset="0"/>
              </a:rPr>
              <a:t>nfermedades </a:t>
            </a:r>
            <a:r>
              <a:rPr lang="es-ES" sz="1600" dirty="0">
                <a:latin typeface="Calibri Light" panose="020F0302020204030204" pitchFamily="34" charset="0"/>
                <a:ea typeface="Times New Roman" panose="02020603050405020304" pitchFamily="18" charset="0"/>
                <a:cs typeface="Calibri Light" panose="020F0302020204030204" pitchFamily="34" charset="0"/>
              </a:rPr>
              <a:t>metabólicas crónicas (incluyendo </a:t>
            </a:r>
            <a:r>
              <a:rPr lang="es-ES" sz="1600" dirty="0" smtClean="0">
                <a:latin typeface="Calibri Light" panose="020F0302020204030204" pitchFamily="34" charset="0"/>
                <a:ea typeface="Times New Roman" panose="02020603050405020304" pitchFamily="18" charset="0"/>
                <a:cs typeface="Calibri Light" panose="020F0302020204030204" pitchFamily="34" charset="0"/>
              </a:rPr>
              <a:t>Diabetes </a:t>
            </a:r>
            <a:r>
              <a:rPr lang="es-ES" sz="1600" dirty="0">
                <a:latin typeface="Calibri Light" panose="020F0302020204030204" pitchFamily="34" charset="0"/>
                <a:ea typeface="Times New Roman" panose="02020603050405020304" pitchFamily="18" charset="0"/>
                <a:cs typeface="Calibri Light" panose="020F0302020204030204" pitchFamily="34" charset="0"/>
              </a:rPr>
              <a:t>M</a:t>
            </a:r>
            <a:r>
              <a:rPr lang="es-ES" sz="1600" dirty="0" smtClean="0">
                <a:latin typeface="Calibri Light" panose="020F0302020204030204" pitchFamily="34" charset="0"/>
                <a:ea typeface="Times New Roman" panose="02020603050405020304" pitchFamily="18" charset="0"/>
                <a:cs typeface="Calibri Light" panose="020F0302020204030204" pitchFamily="34" charset="0"/>
              </a:rPr>
              <a:t>ellitus</a:t>
            </a:r>
            <a:r>
              <a:rPr lang="es-ES" sz="1600" dirty="0">
                <a:latin typeface="Calibri Light" panose="020F0302020204030204" pitchFamily="34" charset="0"/>
                <a:ea typeface="Times New Roman" panose="02020603050405020304" pitchFamily="18" charset="0"/>
                <a:cs typeface="Calibri Light" panose="020F0302020204030204" pitchFamily="34" charset="0"/>
              </a:rPr>
              <a:t>)</a:t>
            </a:r>
          </a:p>
          <a:p>
            <a:pPr marL="361950" lvl="1" indent="-268288" algn="just">
              <a:lnSpc>
                <a:spcPts val="1800"/>
              </a:lnSpc>
              <a:spcAft>
                <a:spcPts val="0"/>
              </a:spcAft>
              <a:buFont typeface="Wingdings" panose="05000000000000000000" pitchFamily="2" charset="2"/>
              <a:buChar char="§"/>
            </a:pPr>
            <a:endParaRPr lang="es-ES" sz="1600" dirty="0">
              <a:latin typeface="Calibri Light" panose="020F0302020204030204" pitchFamily="34" charset="0"/>
              <a:ea typeface="Times New Roman" panose="02020603050405020304" pitchFamily="18" charset="0"/>
              <a:cs typeface="Calibri Light" panose="020F0302020204030204" pitchFamily="34" charset="0"/>
            </a:endParaRPr>
          </a:p>
          <a:p>
            <a:pPr marL="361950" lvl="1" indent="-268288" algn="just">
              <a:lnSpc>
                <a:spcPts val="1800"/>
              </a:lnSpc>
              <a:spcAft>
                <a:spcPts val="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P</a:t>
            </a:r>
            <a:r>
              <a:rPr lang="es-ES" sz="1600" dirty="0" smtClean="0">
                <a:latin typeface="Calibri Light" panose="020F0302020204030204" pitchFamily="34" charset="0"/>
                <a:ea typeface="Times New Roman" panose="02020603050405020304" pitchFamily="18" charset="0"/>
                <a:cs typeface="Calibri Light" panose="020F0302020204030204" pitchFamily="34" charset="0"/>
              </a:rPr>
              <a:t>ersonas </a:t>
            </a:r>
            <a:r>
              <a:rPr lang="es-ES" sz="1600" dirty="0">
                <a:latin typeface="Calibri Light" panose="020F0302020204030204" pitchFamily="34" charset="0"/>
                <a:ea typeface="Times New Roman" panose="02020603050405020304" pitchFamily="18" charset="0"/>
                <a:cs typeface="Calibri Light" panose="020F0302020204030204" pitchFamily="34" charset="0"/>
              </a:rPr>
              <a:t>con obesidad mórbida con índice de masa corporal ≥40 en adultos, ≥35 en adolescentes o ≥3 DS en la infancia</a:t>
            </a:r>
          </a:p>
          <a:p>
            <a:pPr marL="361950" lvl="1" indent="-268288" algn="just">
              <a:lnSpc>
                <a:spcPts val="1800"/>
              </a:lnSpc>
              <a:spcAft>
                <a:spcPts val="0"/>
              </a:spcAft>
              <a:buFont typeface="Wingdings" panose="05000000000000000000" pitchFamily="2" charset="2"/>
              <a:buChar char="§"/>
            </a:pPr>
            <a:endParaRPr lang="es-ES" sz="1600" dirty="0">
              <a:latin typeface="Calibri Light" panose="020F0302020204030204" pitchFamily="34" charset="0"/>
              <a:ea typeface="Times New Roman" panose="02020603050405020304" pitchFamily="18" charset="0"/>
              <a:cs typeface="Calibri Light" panose="020F0302020204030204" pitchFamily="34" charset="0"/>
            </a:endParaRPr>
          </a:p>
          <a:p>
            <a:pPr marL="361950" lvl="1" indent="-268288" algn="just">
              <a:lnSpc>
                <a:spcPts val="1800"/>
              </a:lnSpc>
              <a:spcAft>
                <a:spcPts val="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E</a:t>
            </a:r>
            <a:r>
              <a:rPr lang="es-ES" sz="1600" dirty="0" smtClean="0">
                <a:latin typeface="Calibri Light" panose="020F0302020204030204" pitchFamily="34" charset="0"/>
                <a:ea typeface="Times New Roman" panose="02020603050405020304" pitchFamily="18" charset="0"/>
                <a:cs typeface="Calibri Light" panose="020F0302020204030204" pitchFamily="34" charset="0"/>
              </a:rPr>
              <a:t>nfermedad </a:t>
            </a:r>
            <a:r>
              <a:rPr lang="es-ES" sz="1600" dirty="0">
                <a:latin typeface="Calibri Light" panose="020F0302020204030204" pitchFamily="34" charset="0"/>
                <a:ea typeface="Times New Roman" panose="02020603050405020304" pitchFamily="18" charset="0"/>
                <a:cs typeface="Calibri Light" panose="020F0302020204030204" pitchFamily="34" charset="0"/>
              </a:rPr>
              <a:t>renal crónica y síndrome nefrótico</a:t>
            </a:r>
          </a:p>
          <a:p>
            <a:pPr marL="361950" lvl="1" indent="-268288" algn="just">
              <a:lnSpc>
                <a:spcPts val="1800"/>
              </a:lnSpc>
              <a:spcAft>
                <a:spcPts val="0"/>
              </a:spcAft>
              <a:buFont typeface="Wingdings" panose="05000000000000000000" pitchFamily="2" charset="2"/>
              <a:buChar char="§"/>
            </a:pPr>
            <a:endParaRPr lang="es-ES" sz="1600" dirty="0">
              <a:latin typeface="Calibri Light" panose="020F0302020204030204" pitchFamily="34" charset="0"/>
              <a:ea typeface="Times New Roman" panose="02020603050405020304" pitchFamily="18" charset="0"/>
              <a:cs typeface="Calibri Light" panose="020F0302020204030204" pitchFamily="34" charset="0"/>
            </a:endParaRPr>
          </a:p>
          <a:p>
            <a:pPr marL="361950" lvl="1" indent="-268288" algn="just">
              <a:lnSpc>
                <a:spcPts val="1800"/>
              </a:lnSpc>
              <a:spcAft>
                <a:spcPts val="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E</a:t>
            </a:r>
            <a:r>
              <a:rPr lang="es-ES" sz="1600" dirty="0" smtClean="0">
                <a:latin typeface="Calibri Light" panose="020F0302020204030204" pitchFamily="34" charset="0"/>
                <a:ea typeface="Times New Roman" panose="02020603050405020304" pitchFamily="18" charset="0"/>
                <a:cs typeface="Calibri Light" panose="020F0302020204030204" pitchFamily="34" charset="0"/>
              </a:rPr>
              <a:t>nfermedad </a:t>
            </a:r>
            <a:r>
              <a:rPr lang="es-ES" sz="1600" dirty="0">
                <a:latin typeface="Calibri Light" panose="020F0302020204030204" pitchFamily="34" charset="0"/>
                <a:ea typeface="Times New Roman" panose="02020603050405020304" pitchFamily="18" charset="0"/>
                <a:cs typeface="Calibri Light" panose="020F0302020204030204" pitchFamily="34" charset="0"/>
              </a:rPr>
              <a:t>hepática crónica, incluyendo alcoholismo crónico</a:t>
            </a:r>
          </a:p>
          <a:p>
            <a:pPr marL="361950" lvl="1" indent="-268288" algn="just">
              <a:lnSpc>
                <a:spcPts val="1800"/>
              </a:lnSpc>
              <a:spcAft>
                <a:spcPts val="0"/>
              </a:spcAft>
              <a:buFont typeface="Wingdings" panose="05000000000000000000" pitchFamily="2" charset="2"/>
              <a:buChar char="§"/>
            </a:pPr>
            <a:endParaRPr lang="es-ES" sz="1600" dirty="0">
              <a:latin typeface="Calibri Light" panose="020F0302020204030204" pitchFamily="34" charset="0"/>
              <a:ea typeface="Times New Roman" panose="02020603050405020304" pitchFamily="18" charset="0"/>
              <a:cs typeface="Calibri Light" panose="020F0302020204030204" pitchFamily="34" charset="0"/>
            </a:endParaRPr>
          </a:p>
          <a:p>
            <a:pPr marL="361950" lvl="1" indent="-268288" algn="just">
              <a:lnSpc>
                <a:spcPts val="1800"/>
              </a:lnSpc>
              <a:spcAft>
                <a:spcPts val="0"/>
              </a:spcAft>
              <a:buFont typeface="Wingdings" panose="05000000000000000000" pitchFamily="2" charset="2"/>
              <a:buChar char="§"/>
            </a:pPr>
            <a:r>
              <a:rPr lang="es-ES" sz="1600" dirty="0" err="1">
                <a:latin typeface="Calibri Light" panose="020F0302020204030204" pitchFamily="34" charset="0"/>
                <a:ea typeface="Times New Roman" panose="02020603050405020304" pitchFamily="18" charset="0"/>
                <a:cs typeface="Calibri Light" panose="020F0302020204030204" pitchFamily="34" charset="0"/>
              </a:rPr>
              <a:t>A</a:t>
            </a:r>
            <a:r>
              <a:rPr lang="es-ES" sz="1600" dirty="0" err="1" smtClean="0">
                <a:latin typeface="Calibri Light" panose="020F0302020204030204" pitchFamily="34" charset="0"/>
                <a:ea typeface="Times New Roman" panose="02020603050405020304" pitchFamily="18" charset="0"/>
                <a:cs typeface="Calibri Light" panose="020F0302020204030204" pitchFamily="34" charset="0"/>
              </a:rPr>
              <a:t>splenia</a:t>
            </a:r>
            <a:r>
              <a:rPr lang="es-ES" sz="1600" dirty="0" smtClean="0">
                <a:latin typeface="Calibri Light" panose="020F0302020204030204" pitchFamily="34" charset="0"/>
                <a:ea typeface="Times New Roman" panose="02020603050405020304" pitchFamily="18" charset="0"/>
                <a:cs typeface="Calibri Light" panose="020F0302020204030204" pitchFamily="34" charset="0"/>
              </a:rPr>
              <a:t> </a:t>
            </a:r>
            <a:r>
              <a:rPr lang="es-ES" sz="1600" dirty="0">
                <a:latin typeface="Calibri Light" panose="020F0302020204030204" pitchFamily="34" charset="0"/>
                <a:ea typeface="Times New Roman" panose="02020603050405020304" pitchFamily="18" charset="0"/>
                <a:cs typeface="Calibri Light" panose="020F0302020204030204" pitchFamily="34" charset="0"/>
              </a:rPr>
              <a:t>o disfunción esplénica grave</a:t>
            </a:r>
          </a:p>
          <a:p>
            <a:pPr marL="361950" lvl="1" indent="-268288" algn="just">
              <a:lnSpc>
                <a:spcPts val="1800"/>
              </a:lnSpc>
              <a:spcAft>
                <a:spcPts val="0"/>
              </a:spcAft>
              <a:buFont typeface="Wingdings" panose="05000000000000000000" pitchFamily="2" charset="2"/>
              <a:buChar char="§"/>
            </a:pPr>
            <a:endParaRPr lang="es-ES" sz="1600" dirty="0">
              <a:latin typeface="Calibri Light" panose="020F0302020204030204" pitchFamily="34" charset="0"/>
              <a:ea typeface="Times New Roman" panose="02020603050405020304" pitchFamily="18" charset="0"/>
              <a:cs typeface="Calibri Light" panose="020F0302020204030204" pitchFamily="34" charset="0"/>
            </a:endParaRPr>
          </a:p>
          <a:p>
            <a:pPr marL="93662" lvl="1" algn="just">
              <a:spcAft>
                <a:spcPts val="600"/>
              </a:spcAft>
            </a:pPr>
            <a:endParaRPr lang="es-ES" sz="1600" dirty="0">
              <a:latin typeface="Calibri Light" panose="020F0302020204030204" pitchFamily="34" charset="0"/>
              <a:ea typeface="Times New Roman" panose="02020603050405020304" pitchFamily="18" charset="0"/>
              <a:cs typeface="Calibri Light" panose="020F0302020204030204" pitchFamily="34" charset="0"/>
            </a:endParaRPr>
          </a:p>
          <a:p>
            <a:pPr lvl="0" algn="just">
              <a:spcAft>
                <a:spcPts val="600"/>
              </a:spcAft>
            </a:pPr>
            <a:r>
              <a:rPr lang="es-ES" sz="1600" dirty="0">
                <a:effectLst/>
                <a:latin typeface="Calibri Light" panose="020F0302020204030204" pitchFamily="34" charset="0"/>
                <a:ea typeface="Times New Roman" panose="02020603050405020304" pitchFamily="18" charset="0"/>
                <a:cs typeface="Calibri Light" panose="020F0302020204030204" pitchFamily="34" charset="0"/>
              </a:rPr>
              <a:t> </a:t>
            </a:r>
            <a:endParaRPr lang="es-ES_tradnl" sz="1600" i="1" dirty="0">
              <a:effectLst/>
              <a:latin typeface="Calibri Light" panose="020F0302020204030204" pitchFamily="34" charset="0"/>
              <a:ea typeface="Times New Roman" panose="02020603050405020304" pitchFamily="18" charset="0"/>
              <a:cs typeface="Calibri Light" panose="020F0302020204030204" pitchFamily="34" charset="0"/>
            </a:endParaRPr>
          </a:p>
        </p:txBody>
      </p:sp>
      <p:pic>
        <p:nvPicPr>
          <p:cNvPr id="11" name="Imagen 10">
            <a:extLst>
              <a:ext uri="{FF2B5EF4-FFF2-40B4-BE49-F238E27FC236}">
                <a16:creationId xmlns:a16="http://schemas.microsoft.com/office/drawing/2014/main" xmlns="" id="{6E3E8A0B-060E-4995-B75C-432D8AE10741}"/>
              </a:ext>
            </a:extLst>
          </p:cNvPr>
          <p:cNvPicPr>
            <a:picLocks noChangeAspect="1"/>
          </p:cNvPicPr>
          <p:nvPr/>
        </p:nvPicPr>
        <p:blipFill>
          <a:blip r:embed="rId3"/>
          <a:stretch>
            <a:fillRect/>
          </a:stretch>
        </p:blipFill>
        <p:spPr>
          <a:xfrm>
            <a:off x="2884733" y="6147791"/>
            <a:ext cx="3374531" cy="665679"/>
          </a:xfrm>
          <a:prstGeom prst="rect">
            <a:avLst/>
          </a:prstGeom>
        </p:spPr>
      </p:pic>
      <p:pic>
        <p:nvPicPr>
          <p:cNvPr id="7" name="Imagen 6">
            <a:extLst>
              <a:ext uri="{FF2B5EF4-FFF2-40B4-BE49-F238E27FC236}">
                <a16:creationId xmlns:a16="http://schemas.microsoft.com/office/drawing/2014/main" xmlns="" id="{5664B013-666C-4318-AAD9-84294D4508D4}"/>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3343210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468661" y="884774"/>
            <a:ext cx="8235545" cy="792110"/>
          </a:xfrm>
          <a:prstGeom prst="rect">
            <a:avLst/>
          </a:prstGeom>
          <a:noFill/>
        </p:spPr>
        <p:txBody>
          <a:bodyPr wrap="square" rtlCol="0">
            <a:noAutofit/>
          </a:bodyPr>
          <a:lstStyle/>
          <a:p>
            <a:pPr marL="342900" lvl="0" indent="-342900" algn="just">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Personas 6 meses- 59 años con patología crónica </a:t>
            </a:r>
            <a:r>
              <a:rPr lang="es-ES" sz="2000" b="1" u="sng" dirty="0">
                <a:solidFill>
                  <a:srgbClr val="FF0000"/>
                </a:solidFill>
                <a:latin typeface="Calibri Light" panose="020F0302020204030204" pitchFamily="34" charset="0"/>
                <a:ea typeface="Times New Roman" panose="02020603050405020304" pitchFamily="18" charset="0"/>
                <a:cs typeface="Calibri Light" panose="020F0302020204030204" pitchFamily="34" charset="0"/>
              </a:rPr>
              <a:t>con patología crónica (II)</a:t>
            </a:r>
            <a:r>
              <a:rPr lang="es-ES" sz="2000" dirty="0">
                <a:latin typeface="Calibri Light" panose="020F0302020204030204" pitchFamily="34" charset="0"/>
                <a:ea typeface="Times New Roman" panose="02020603050405020304" pitchFamily="18" charset="0"/>
                <a:cs typeface="Calibri Light" panose="020F0302020204030204" pitchFamily="34" charset="0"/>
              </a:rPr>
              <a:t>:</a:t>
            </a:r>
            <a:endParaRPr lang="es-ES" sz="2000" dirty="0">
              <a:effectLst/>
              <a:latin typeface="Calibri Light" panose="020F0302020204030204" pitchFamily="34" charset="0"/>
              <a:ea typeface="Times New Roman" panose="02020603050405020304" pitchFamily="18" charset="0"/>
              <a:cs typeface="Calibri Light" panose="020F0302020204030204" pitchFamily="34" charset="0"/>
            </a:endParaRP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182662" y="188550"/>
            <a:ext cx="2790123" cy="584775"/>
          </a:xfrm>
          <a:prstGeom prst="rect">
            <a:avLst/>
          </a:prstGeom>
          <a:noFill/>
        </p:spPr>
        <p:txBody>
          <a:bodyPr wrap="none" rtlCol="0">
            <a:spAutoFit/>
          </a:bodyPr>
          <a:lstStyle/>
          <a:p>
            <a:r>
              <a:rPr lang="es-ES_tradnl" sz="3200" b="1" dirty="0">
                <a:latin typeface="Calibri Light" panose="020F0302020204030204" pitchFamily="34" charset="0"/>
                <a:cs typeface="Calibri Light" panose="020F0302020204030204" pitchFamily="34" charset="0"/>
              </a:rPr>
              <a:t>Población diana</a:t>
            </a:r>
            <a:endParaRPr lang="es-ES" sz="3200" b="1" dirty="0">
              <a:latin typeface="Calibri Light" panose="020F0302020204030204" pitchFamily="34" charset="0"/>
              <a:cs typeface="Calibri Light" panose="020F0302020204030204" pitchFamily="34" charset="0"/>
            </a:endParaRPr>
          </a:p>
        </p:txBody>
      </p:sp>
      <p:sp>
        <p:nvSpPr>
          <p:cNvPr id="6" name="CuadroTexto 5">
            <a:extLst>
              <a:ext uri="{FF2B5EF4-FFF2-40B4-BE49-F238E27FC236}">
                <a16:creationId xmlns:a16="http://schemas.microsoft.com/office/drawing/2014/main" xmlns="" id="{6D64DD75-551B-49A2-A447-918D2D33099F}"/>
              </a:ext>
            </a:extLst>
          </p:cNvPr>
          <p:cNvSpPr txBox="1">
            <a:spLocks/>
          </p:cNvSpPr>
          <p:nvPr/>
        </p:nvSpPr>
        <p:spPr>
          <a:xfrm>
            <a:off x="468661" y="1395704"/>
            <a:ext cx="8343705" cy="5242803"/>
          </a:xfrm>
          <a:prstGeom prst="rect">
            <a:avLst/>
          </a:prstGeom>
          <a:noFill/>
        </p:spPr>
        <p:txBody>
          <a:bodyPr wrap="square" rtlCol="0">
            <a:noAutofit/>
          </a:bodyPr>
          <a:lstStyle/>
          <a:p>
            <a:pPr marL="361950" lvl="1" indent="-268288" algn="just">
              <a:lnSpc>
                <a:spcPts val="1800"/>
              </a:lnSpc>
              <a:spcAft>
                <a:spcPts val="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H</a:t>
            </a:r>
            <a:r>
              <a:rPr lang="es-ES" sz="1600" dirty="0" smtClean="0">
                <a:latin typeface="Calibri Light" panose="020F0302020204030204" pitchFamily="34" charset="0"/>
                <a:ea typeface="Times New Roman" panose="02020603050405020304" pitchFamily="18" charset="0"/>
                <a:cs typeface="Calibri Light" panose="020F0302020204030204" pitchFamily="34" charset="0"/>
              </a:rPr>
              <a:t>emoglobinopatías </a:t>
            </a:r>
            <a:r>
              <a:rPr lang="es-ES" sz="1600" dirty="0">
                <a:latin typeface="Calibri Light" panose="020F0302020204030204" pitchFamily="34" charset="0"/>
                <a:ea typeface="Times New Roman" panose="02020603050405020304" pitchFamily="18" charset="0"/>
                <a:cs typeface="Calibri Light" panose="020F0302020204030204" pitchFamily="34" charset="0"/>
              </a:rPr>
              <a:t>y anemias</a:t>
            </a:r>
          </a:p>
          <a:p>
            <a:pPr marL="361950" lvl="1" indent="-268288" algn="just">
              <a:lnSpc>
                <a:spcPts val="1800"/>
              </a:lnSpc>
              <a:spcAft>
                <a:spcPts val="0"/>
              </a:spcAft>
              <a:buFont typeface="Wingdings" panose="05000000000000000000" pitchFamily="2" charset="2"/>
              <a:buChar char="§"/>
            </a:pPr>
            <a:endParaRPr lang="es-ES" sz="1600" dirty="0">
              <a:latin typeface="Calibri Light" panose="020F0302020204030204" pitchFamily="34" charset="0"/>
              <a:ea typeface="Times New Roman" panose="02020603050405020304" pitchFamily="18" charset="0"/>
              <a:cs typeface="Calibri Light" panose="020F0302020204030204" pitchFamily="34" charset="0"/>
            </a:endParaRPr>
          </a:p>
          <a:p>
            <a:pPr marL="361950" lvl="1" indent="-268288" algn="just">
              <a:lnSpc>
                <a:spcPts val="1800"/>
              </a:lnSpc>
              <a:spcAft>
                <a:spcPts val="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T</a:t>
            </a:r>
            <a:r>
              <a:rPr lang="es-ES" sz="1600" dirty="0" smtClean="0">
                <a:latin typeface="Calibri Light" panose="020F0302020204030204" pitchFamily="34" charset="0"/>
                <a:ea typeface="Times New Roman" panose="02020603050405020304" pitchFamily="18" charset="0"/>
                <a:cs typeface="Calibri Light" panose="020F0302020204030204" pitchFamily="34" charset="0"/>
              </a:rPr>
              <a:t>rastornos </a:t>
            </a:r>
            <a:r>
              <a:rPr lang="es-ES" sz="1600" dirty="0">
                <a:latin typeface="Calibri Light" panose="020F0302020204030204" pitchFamily="34" charset="0"/>
                <a:ea typeface="Times New Roman" panose="02020603050405020304" pitchFamily="18" charset="0"/>
                <a:cs typeface="Calibri Light" panose="020F0302020204030204" pitchFamily="34" charset="0"/>
              </a:rPr>
              <a:t>de la coagulación, hemofilia y trastornos hemorrágicos crónicos, así como receptores de hemoderivados y transfusiones múltiples</a:t>
            </a:r>
          </a:p>
          <a:p>
            <a:pPr marL="361950" lvl="1" indent="-268288" algn="just">
              <a:lnSpc>
                <a:spcPts val="1800"/>
              </a:lnSpc>
              <a:spcAft>
                <a:spcPts val="0"/>
              </a:spcAft>
              <a:buFont typeface="Wingdings" panose="05000000000000000000" pitchFamily="2" charset="2"/>
              <a:buChar char="§"/>
            </a:pPr>
            <a:endParaRPr lang="es-ES" sz="1600" dirty="0">
              <a:latin typeface="Calibri Light" panose="020F0302020204030204" pitchFamily="34" charset="0"/>
              <a:ea typeface="Times New Roman" panose="02020603050405020304" pitchFamily="18" charset="0"/>
              <a:cs typeface="Calibri Light" panose="020F0302020204030204" pitchFamily="34" charset="0"/>
            </a:endParaRPr>
          </a:p>
          <a:p>
            <a:pPr marL="361950" lvl="1" indent="-268288" algn="just">
              <a:lnSpc>
                <a:spcPts val="1800"/>
              </a:lnSpc>
              <a:spcAft>
                <a:spcPts val="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C</a:t>
            </a:r>
            <a:r>
              <a:rPr lang="es-ES" sz="1600" dirty="0" smtClean="0">
                <a:latin typeface="Calibri Light" panose="020F0302020204030204" pitchFamily="34" charset="0"/>
                <a:ea typeface="Times New Roman" panose="02020603050405020304" pitchFamily="18" charset="0"/>
                <a:cs typeface="Calibri Light" panose="020F0302020204030204" pitchFamily="34" charset="0"/>
              </a:rPr>
              <a:t>áncer </a:t>
            </a:r>
            <a:r>
              <a:rPr lang="es-ES" sz="1600" dirty="0">
                <a:latin typeface="Calibri Light" panose="020F0302020204030204" pitchFamily="34" charset="0"/>
                <a:ea typeface="Times New Roman" panose="02020603050405020304" pitchFamily="18" charset="0"/>
                <a:cs typeface="Calibri Light" panose="020F0302020204030204" pitchFamily="34" charset="0"/>
              </a:rPr>
              <a:t>y hemopatías malignas</a:t>
            </a:r>
          </a:p>
          <a:p>
            <a:pPr marL="361950" lvl="1" indent="-268288" algn="just">
              <a:lnSpc>
                <a:spcPts val="1800"/>
              </a:lnSpc>
              <a:spcAft>
                <a:spcPts val="0"/>
              </a:spcAft>
              <a:buFont typeface="Wingdings" panose="05000000000000000000" pitchFamily="2" charset="2"/>
              <a:buChar char="§"/>
            </a:pPr>
            <a:endParaRPr lang="es-ES" sz="1600" dirty="0">
              <a:latin typeface="Calibri Light" panose="020F0302020204030204" pitchFamily="34" charset="0"/>
              <a:ea typeface="Times New Roman" panose="02020603050405020304" pitchFamily="18" charset="0"/>
              <a:cs typeface="Calibri Light" panose="020F0302020204030204" pitchFamily="34" charset="0"/>
            </a:endParaRPr>
          </a:p>
          <a:p>
            <a:pPr marL="361950" lvl="1" indent="-268288" algn="just">
              <a:lnSpc>
                <a:spcPts val="1800"/>
              </a:lnSpc>
              <a:spcAft>
                <a:spcPts val="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I</a:t>
            </a:r>
            <a:r>
              <a:rPr lang="es-ES" sz="1600" dirty="0" smtClean="0">
                <a:latin typeface="Calibri Light" panose="020F0302020204030204" pitchFamily="34" charset="0"/>
                <a:ea typeface="Times New Roman" panose="02020603050405020304" pitchFamily="18" charset="0"/>
                <a:cs typeface="Calibri Light" panose="020F0302020204030204" pitchFamily="34" charset="0"/>
              </a:rPr>
              <a:t>nmunosupresión </a:t>
            </a:r>
            <a:r>
              <a:rPr lang="es-ES" sz="1600" dirty="0">
                <a:latin typeface="Calibri Light" panose="020F0302020204030204" pitchFamily="34" charset="0"/>
                <a:ea typeface="Times New Roman" panose="02020603050405020304" pitchFamily="18" charset="0"/>
                <a:cs typeface="Calibri Light" panose="020F0302020204030204" pitchFamily="34" charset="0"/>
              </a:rPr>
              <a:t>tanto las primarias como las causadas por VIH o por fármacos (incluyendo tratamiento con eculizumab), receptores de trasplantes y déficit del </a:t>
            </a:r>
            <a:r>
              <a:rPr lang="es-ES" sz="1600" dirty="0" smtClean="0">
                <a:latin typeface="Calibri Light" panose="020F0302020204030204" pitchFamily="34" charset="0"/>
                <a:ea typeface="Times New Roman" panose="02020603050405020304" pitchFamily="18" charset="0"/>
                <a:cs typeface="Calibri Light" panose="020F0302020204030204" pitchFamily="34" charset="0"/>
              </a:rPr>
              <a:t>complemento</a:t>
            </a:r>
          </a:p>
          <a:p>
            <a:pPr marL="361950" lvl="1" indent="-268288" algn="just">
              <a:lnSpc>
                <a:spcPts val="1800"/>
              </a:lnSpc>
              <a:spcAft>
                <a:spcPts val="0"/>
              </a:spcAft>
              <a:buFont typeface="Wingdings" panose="05000000000000000000" pitchFamily="2" charset="2"/>
              <a:buChar char="§"/>
            </a:pPr>
            <a:endParaRPr lang="es-ES" sz="1600" dirty="0">
              <a:latin typeface="Calibri Light" panose="020F0302020204030204" pitchFamily="34" charset="0"/>
              <a:ea typeface="Times New Roman" panose="02020603050405020304" pitchFamily="18" charset="0"/>
              <a:cs typeface="Calibri Light" panose="020F0302020204030204" pitchFamily="34" charset="0"/>
            </a:endParaRPr>
          </a:p>
          <a:p>
            <a:pPr marL="361950" lvl="1" indent="-268288" algn="just">
              <a:lnSpc>
                <a:spcPts val="1800"/>
              </a:lnSpc>
              <a:spcAft>
                <a:spcPts val="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E</a:t>
            </a:r>
            <a:r>
              <a:rPr lang="es-ES" sz="1600" dirty="0" smtClean="0">
                <a:latin typeface="Calibri Light" panose="020F0302020204030204" pitchFamily="34" charset="0"/>
                <a:ea typeface="Times New Roman" panose="02020603050405020304" pitchFamily="18" charset="0"/>
                <a:cs typeface="Calibri Light" panose="020F0302020204030204" pitchFamily="34" charset="0"/>
              </a:rPr>
              <a:t>nfermedad </a:t>
            </a:r>
            <a:r>
              <a:rPr lang="es-ES" sz="1600" dirty="0">
                <a:latin typeface="Calibri Light" panose="020F0302020204030204" pitchFamily="34" charset="0"/>
                <a:ea typeface="Times New Roman" panose="02020603050405020304" pitchFamily="18" charset="0"/>
                <a:cs typeface="Calibri Light" panose="020F0302020204030204" pitchFamily="34" charset="0"/>
              </a:rPr>
              <a:t>celiaca</a:t>
            </a:r>
          </a:p>
          <a:p>
            <a:pPr marL="361950" lvl="1" indent="-268288" algn="just">
              <a:lnSpc>
                <a:spcPts val="1800"/>
              </a:lnSpc>
              <a:spcAft>
                <a:spcPts val="0"/>
              </a:spcAft>
              <a:buFont typeface="Wingdings" panose="05000000000000000000" pitchFamily="2" charset="2"/>
              <a:buChar char="§"/>
            </a:pPr>
            <a:endParaRPr lang="es-ES" sz="1600" dirty="0">
              <a:latin typeface="Calibri Light" panose="020F0302020204030204" pitchFamily="34" charset="0"/>
              <a:ea typeface="Times New Roman" panose="02020603050405020304" pitchFamily="18" charset="0"/>
              <a:cs typeface="Calibri Light" panose="020F0302020204030204" pitchFamily="34" charset="0"/>
            </a:endParaRPr>
          </a:p>
          <a:p>
            <a:pPr marL="361950" lvl="1" indent="-268288" algn="just">
              <a:lnSpc>
                <a:spcPts val="1800"/>
              </a:lnSpc>
              <a:spcAft>
                <a:spcPts val="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P</a:t>
            </a:r>
            <a:r>
              <a:rPr lang="es-ES" sz="1600" dirty="0" smtClean="0">
                <a:latin typeface="Calibri Light" panose="020F0302020204030204" pitchFamily="34" charset="0"/>
                <a:ea typeface="Times New Roman" panose="02020603050405020304" pitchFamily="18" charset="0"/>
                <a:cs typeface="Calibri Light" panose="020F0302020204030204" pitchFamily="34" charset="0"/>
              </a:rPr>
              <a:t>acientes </a:t>
            </a:r>
            <a:r>
              <a:rPr lang="es-ES" sz="1600" dirty="0">
                <a:latin typeface="Calibri Light" panose="020F0302020204030204" pitchFamily="34" charset="0"/>
                <a:ea typeface="Times New Roman" panose="02020603050405020304" pitchFamily="18" charset="0"/>
                <a:cs typeface="Calibri Light" panose="020F0302020204030204" pitchFamily="34" charset="0"/>
              </a:rPr>
              <a:t>portadores de implantes cocleares o en espera del mismo</a:t>
            </a:r>
          </a:p>
          <a:p>
            <a:pPr marL="361950" lvl="1" indent="-268288" algn="just">
              <a:lnSpc>
                <a:spcPts val="1800"/>
              </a:lnSpc>
              <a:spcAft>
                <a:spcPts val="0"/>
              </a:spcAft>
              <a:buFont typeface="Wingdings" panose="05000000000000000000" pitchFamily="2" charset="2"/>
              <a:buChar char="§"/>
            </a:pPr>
            <a:endParaRPr lang="es-ES" sz="1600" dirty="0">
              <a:latin typeface="Calibri Light" panose="020F0302020204030204" pitchFamily="34" charset="0"/>
              <a:ea typeface="Times New Roman" panose="02020603050405020304" pitchFamily="18" charset="0"/>
              <a:cs typeface="Calibri Light" panose="020F0302020204030204" pitchFamily="34" charset="0"/>
            </a:endParaRPr>
          </a:p>
          <a:p>
            <a:pPr marL="361950" lvl="1" indent="-268288" algn="just">
              <a:lnSpc>
                <a:spcPts val="1800"/>
              </a:lnSpc>
              <a:spcAft>
                <a:spcPts val="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F</a:t>
            </a:r>
            <a:r>
              <a:rPr lang="es-ES" sz="1600" dirty="0" smtClean="0">
                <a:latin typeface="Calibri Light" panose="020F0302020204030204" pitchFamily="34" charset="0"/>
                <a:ea typeface="Times New Roman" panose="02020603050405020304" pitchFamily="18" charset="0"/>
                <a:cs typeface="Calibri Light" panose="020F0302020204030204" pitchFamily="34" charset="0"/>
              </a:rPr>
              <a:t>ístula </a:t>
            </a:r>
            <a:r>
              <a:rPr lang="es-ES" sz="1600" dirty="0">
                <a:latin typeface="Calibri Light" panose="020F0302020204030204" pitchFamily="34" charset="0"/>
                <a:ea typeface="Times New Roman" panose="02020603050405020304" pitchFamily="18" charset="0"/>
                <a:cs typeface="Calibri Light" panose="020F0302020204030204" pitchFamily="34" charset="0"/>
              </a:rPr>
              <a:t>de líquido cefalorraquídeo</a:t>
            </a:r>
          </a:p>
          <a:p>
            <a:pPr marL="361950" lvl="1" indent="-268288" algn="just">
              <a:lnSpc>
                <a:spcPts val="1800"/>
              </a:lnSpc>
              <a:spcAft>
                <a:spcPts val="0"/>
              </a:spcAft>
              <a:buFont typeface="Wingdings" panose="05000000000000000000" pitchFamily="2" charset="2"/>
              <a:buChar char="§"/>
            </a:pPr>
            <a:endParaRPr lang="es-ES" sz="1600" dirty="0">
              <a:latin typeface="Calibri Light" panose="020F0302020204030204" pitchFamily="34" charset="0"/>
              <a:ea typeface="Times New Roman" panose="02020603050405020304" pitchFamily="18" charset="0"/>
              <a:cs typeface="Calibri Light" panose="020F0302020204030204" pitchFamily="34" charset="0"/>
            </a:endParaRPr>
          </a:p>
          <a:p>
            <a:pPr marL="361950" lvl="1" indent="-268288" algn="just">
              <a:lnSpc>
                <a:spcPts val="1800"/>
              </a:lnSpc>
              <a:spcAft>
                <a:spcPts val="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E</a:t>
            </a:r>
            <a:r>
              <a:rPr lang="es-ES" sz="1600" dirty="0" smtClean="0">
                <a:latin typeface="Calibri Light" panose="020F0302020204030204" pitchFamily="34" charset="0"/>
                <a:ea typeface="Times New Roman" panose="02020603050405020304" pitchFamily="18" charset="0"/>
                <a:cs typeface="Calibri Light" panose="020F0302020204030204" pitchFamily="34" charset="0"/>
              </a:rPr>
              <a:t>nfermedad </a:t>
            </a:r>
            <a:r>
              <a:rPr lang="es-ES" sz="1600" dirty="0">
                <a:latin typeface="Calibri Light" panose="020F0302020204030204" pitchFamily="34" charset="0"/>
                <a:ea typeface="Times New Roman" panose="02020603050405020304" pitchFamily="18" charset="0"/>
                <a:cs typeface="Calibri Light" panose="020F0302020204030204" pitchFamily="34" charset="0"/>
              </a:rPr>
              <a:t>inflamatoria crónica</a:t>
            </a:r>
          </a:p>
          <a:p>
            <a:pPr marL="93662" lvl="1" algn="just">
              <a:lnSpc>
                <a:spcPts val="1800"/>
              </a:lnSpc>
              <a:spcAft>
                <a:spcPts val="0"/>
              </a:spcAft>
            </a:pPr>
            <a:endParaRPr lang="es-ES" sz="1600" dirty="0">
              <a:latin typeface="Calibri Light" panose="020F0302020204030204" pitchFamily="34" charset="0"/>
              <a:ea typeface="Times New Roman" panose="02020603050405020304" pitchFamily="18" charset="0"/>
              <a:cs typeface="Calibri Light" panose="020F0302020204030204" pitchFamily="34" charset="0"/>
            </a:endParaRPr>
          </a:p>
          <a:p>
            <a:pPr marL="361950" lvl="1" indent="-268288" algn="just">
              <a:lnSpc>
                <a:spcPts val="1800"/>
              </a:lnSpc>
              <a:spcAft>
                <a:spcPts val="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y trastornos o enfermedades que conllevan disfunción cognitiva (síndrome de Down, parálisis cerebral, demencias y otras).</a:t>
            </a:r>
          </a:p>
          <a:p>
            <a:pPr marL="361950" lvl="1" indent="-268288" algn="just">
              <a:spcAft>
                <a:spcPts val="600"/>
              </a:spcAft>
              <a:buFont typeface="Wingdings" panose="05000000000000000000" pitchFamily="2" charset="2"/>
              <a:buChar char="§"/>
            </a:pPr>
            <a:endParaRPr lang="es-ES" sz="1600" dirty="0">
              <a:latin typeface="Calibri Light" panose="020F0302020204030204" pitchFamily="34" charset="0"/>
              <a:ea typeface="Times New Roman" panose="02020603050405020304" pitchFamily="18" charset="0"/>
              <a:cs typeface="Calibri Light" panose="020F0302020204030204" pitchFamily="34" charset="0"/>
            </a:endParaRPr>
          </a:p>
          <a:p>
            <a:pPr lvl="0" algn="just">
              <a:spcAft>
                <a:spcPts val="600"/>
              </a:spcAft>
            </a:pPr>
            <a:r>
              <a:rPr lang="es-ES" sz="1600" dirty="0">
                <a:effectLst/>
                <a:latin typeface="Calibri Light" panose="020F0302020204030204" pitchFamily="34" charset="0"/>
                <a:ea typeface="Times New Roman" panose="02020603050405020304" pitchFamily="18" charset="0"/>
                <a:cs typeface="Calibri Light" panose="020F0302020204030204" pitchFamily="34" charset="0"/>
              </a:rPr>
              <a:t> </a:t>
            </a:r>
            <a:endParaRPr lang="es-ES_tradnl" sz="1600" i="1" dirty="0">
              <a:effectLst/>
              <a:latin typeface="Calibri Light" panose="020F0302020204030204" pitchFamily="34" charset="0"/>
              <a:ea typeface="Times New Roman" panose="02020603050405020304" pitchFamily="18" charset="0"/>
              <a:cs typeface="Calibri Light" panose="020F0302020204030204" pitchFamily="34" charset="0"/>
            </a:endParaRPr>
          </a:p>
        </p:txBody>
      </p:sp>
      <p:pic>
        <p:nvPicPr>
          <p:cNvPr id="11" name="Imagen 10">
            <a:extLst>
              <a:ext uri="{FF2B5EF4-FFF2-40B4-BE49-F238E27FC236}">
                <a16:creationId xmlns:a16="http://schemas.microsoft.com/office/drawing/2014/main" xmlns="" id="{6E3E8A0B-060E-4995-B75C-432D8AE10741}"/>
              </a:ext>
            </a:extLst>
          </p:cNvPr>
          <p:cNvPicPr>
            <a:picLocks noChangeAspect="1"/>
          </p:cNvPicPr>
          <p:nvPr/>
        </p:nvPicPr>
        <p:blipFill>
          <a:blip r:embed="rId3"/>
          <a:stretch>
            <a:fillRect/>
          </a:stretch>
        </p:blipFill>
        <p:spPr>
          <a:xfrm>
            <a:off x="2884733" y="5972828"/>
            <a:ext cx="3374531" cy="665679"/>
          </a:xfrm>
          <a:prstGeom prst="rect">
            <a:avLst/>
          </a:prstGeom>
        </p:spPr>
      </p:pic>
      <p:pic>
        <p:nvPicPr>
          <p:cNvPr id="7" name="Imagen 6">
            <a:extLst>
              <a:ext uri="{FF2B5EF4-FFF2-40B4-BE49-F238E27FC236}">
                <a16:creationId xmlns:a16="http://schemas.microsoft.com/office/drawing/2014/main" xmlns="" id="{B4980780-BE81-40AB-93B6-CCC40950DA00}"/>
              </a:ext>
            </a:extLst>
          </p:cNvPr>
          <p:cNvPicPr/>
          <p:nvPr/>
        </p:nvPicPr>
        <p:blipFill rotWithShape="1">
          <a:blip r:embed="rId4" cstate="print">
            <a:extLst>
              <a:ext uri="{28A0092B-C50C-407E-A947-70E740481C1C}">
                <a14:useLocalDpi xmlns:a14="http://schemas.microsoft.com/office/drawing/2010/main" val="0"/>
              </a:ext>
            </a:extLst>
          </a:blip>
          <a:srcRect l="6490" t="10312" r="61983" b="23556"/>
          <a:stretch/>
        </p:blipFill>
        <p:spPr>
          <a:xfrm>
            <a:off x="179390" y="116540"/>
            <a:ext cx="1728240" cy="768632"/>
          </a:xfrm>
          <a:prstGeom prst="rect">
            <a:avLst/>
          </a:prstGeom>
        </p:spPr>
      </p:pic>
    </p:spTree>
    <p:extLst>
      <p:ext uri="{BB962C8B-B14F-4D97-AF65-F5344CB8AC3E}">
        <p14:creationId xmlns:p14="http://schemas.microsoft.com/office/powerpoint/2010/main" val="3914540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ags/tag1.xml><?xml version="1.0" encoding="utf-8"?>
<p:tagLst xmlns:a="http://schemas.openxmlformats.org/drawingml/2006/main" xmlns:r="http://schemas.openxmlformats.org/officeDocument/2006/relationships" xmlns:p="http://schemas.openxmlformats.org/presentationml/2006/main">
  <p:tag name="DEFINEDINNAVIGATOR" val="True"/>
  <p:tag name="HOTSPOTTYPE" val="DefinedInNavigator"/>
  <p:tag name="BRANCHTO" val="257"/>
</p:tagLst>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4095</TotalTime>
  <Words>3772</Words>
  <Application>Microsoft Office PowerPoint</Application>
  <PresentationFormat>Presentación en pantalla (4:3)</PresentationFormat>
  <Paragraphs>428</Paragraphs>
  <Slides>41</Slides>
  <Notes>39</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41</vt:i4>
      </vt:variant>
    </vt:vector>
  </HeadingPairs>
  <TitlesOfParts>
    <vt:vector size="50" baseType="lpstr">
      <vt:lpstr>Arial</vt:lpstr>
      <vt:lpstr>Calibri</vt:lpstr>
      <vt:lpstr>Calibri Light</vt:lpstr>
      <vt:lpstr>CG Times</vt:lpstr>
      <vt:lpstr>Comic Sans MS</vt:lpstr>
      <vt:lpstr>Symbol</vt:lpstr>
      <vt:lpstr>Times New Roman</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Consejería de Sanidad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 título de diapositiva</dc:title>
  <dc:creator>Sanidad</dc:creator>
  <cp:lastModifiedBy>SANCHEZ MANRESA, SUSANA</cp:lastModifiedBy>
  <cp:revision>376</cp:revision>
  <cp:lastPrinted>2021-10-27T07:41:39Z</cp:lastPrinted>
  <dcterms:created xsi:type="dcterms:W3CDTF">2001-09-27T06:40:38Z</dcterms:created>
  <dcterms:modified xsi:type="dcterms:W3CDTF">2021-11-02T08:34:40Z</dcterms:modified>
</cp:coreProperties>
</file>