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notesSlides/notesSlide23.xml" ContentType="application/vnd.openxmlformats-officedocument.presentationml.notesSlide+xml"/>
  <Override PartName="/ppt/notesSlides/notesSlide24.xml" ContentType="application/vnd.openxmlformats-officedocument.presentationml.notesSlide+xml"/>
  <Override PartName="/ppt/notesSlides/notesSlide25.xml" ContentType="application/vnd.openxmlformats-officedocument.presentationml.notesSlide+xml"/>
  <Override PartName="/ppt/notesSlides/notesSlide26.xml" ContentType="application/vnd.openxmlformats-officedocument.presentationml.notesSlide+xml"/>
  <Override PartName="/ppt/notesSlides/notesSlide27.xml" ContentType="application/vnd.openxmlformats-officedocument.presentationml.notesSlide+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notesSlides/notesSlide30.xml" ContentType="application/vnd.openxmlformats-officedocument.presentationml.notesSlide+xml"/>
  <Override PartName="/ppt/notesSlides/notesSlide31.xml" ContentType="application/vnd.openxmlformats-officedocument.presentationml.notesSlide+xml"/>
  <Override PartName="/ppt/notesSlides/notesSlide32.xml" ContentType="application/vnd.openxmlformats-officedocument.presentationml.notesSlide+xml"/>
  <Override PartName="/ppt/notesSlides/notesSlide33.xml" ContentType="application/vnd.openxmlformats-officedocument.presentationml.notesSlide+xml"/>
  <Override PartName="/ppt/notesSlides/notesSlide34.xml" ContentType="application/vnd.openxmlformats-officedocument.presentationml.notesSlide+xml"/>
  <Override PartName="/ppt/notesSlides/notesSlide35.xml" ContentType="application/vnd.openxmlformats-officedocument.presentationml.notesSlide+xml"/>
  <Override PartName="/ppt/notesSlides/notesSlide36.xml" ContentType="application/vnd.openxmlformats-officedocument.presentationml.notesSlide+xml"/>
  <Override PartName="/ppt/notesSlides/notesSlide37.xml" ContentType="application/vnd.openxmlformats-officedocument.presentationml.notesSlide+xml"/>
  <Override PartName="/ppt/notesSlides/notesSlide38.xml" ContentType="application/vnd.openxmlformats-officedocument.presentationml.notesSlide+xml"/>
  <Override PartName="/ppt/notesSlides/notesSlide39.xml" ContentType="application/vnd.openxmlformats-officedocument.presentationml.notesSlide+xml"/>
  <Override PartName="/ppt/notesSlides/notesSlide40.xml" ContentType="application/vnd.openxmlformats-officedocument.presentationml.notesSlide+xml"/>
  <Override PartName="/ppt/notesSlides/notesSlide41.xml" ContentType="application/vnd.openxmlformats-officedocument.presentationml.notesSlide+xml"/>
  <Override PartName="/ppt/notesSlides/notesSlide42.xml" ContentType="application/vnd.openxmlformats-officedocument.presentationml.notesSlide+xml"/>
  <Override PartName="/ppt/notesSlides/notesSlide43.xml" ContentType="application/vnd.openxmlformats-officedocument.presentationml.notesSlide+xml"/>
  <Override PartName="/ppt/notesSlides/notesSlide44.xml" ContentType="application/vnd.openxmlformats-officedocument.presentationml.notesSlide+xml"/>
  <Override PartName="/ppt/notesSlides/notesSlide45.xml" ContentType="application/vnd.openxmlformats-officedocument.presentationml.notesSlide+xml"/>
  <Override PartName="/ppt/notesSlides/notesSlide46.xml" ContentType="application/vnd.openxmlformats-officedocument.presentationml.notesSlide+xml"/>
  <Override PartName="/ppt/notesSlides/notesSlide47.xml" ContentType="application/vnd.openxmlformats-officedocument.presentationml.notesSlide+xml"/>
  <Override PartName="/ppt/notesSlides/notesSlide48.xml" ContentType="application/vnd.openxmlformats-officedocument.presentationml.notesSlide+xml"/>
  <Override PartName="/ppt/notesSlides/notesSlide4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bookmarkIdSeed="2">
  <p:sldMasterIdLst>
    <p:sldMasterId id="2147483648" r:id="rId1"/>
  </p:sldMasterIdLst>
  <p:notesMasterIdLst>
    <p:notesMasterId r:id="rId53"/>
  </p:notesMasterIdLst>
  <p:handoutMasterIdLst>
    <p:handoutMasterId r:id="rId54"/>
  </p:handoutMasterIdLst>
  <p:sldIdLst>
    <p:sldId id="309" r:id="rId2"/>
    <p:sldId id="343" r:id="rId3"/>
    <p:sldId id="303" r:id="rId4"/>
    <p:sldId id="313" r:id="rId5"/>
    <p:sldId id="314" r:id="rId6"/>
    <p:sldId id="316" r:id="rId7"/>
    <p:sldId id="317" r:id="rId8"/>
    <p:sldId id="318" r:id="rId9"/>
    <p:sldId id="319" r:id="rId10"/>
    <p:sldId id="320" r:id="rId11"/>
    <p:sldId id="321" r:id="rId12"/>
    <p:sldId id="322" r:id="rId13"/>
    <p:sldId id="323" r:id="rId14"/>
    <p:sldId id="324" r:id="rId15"/>
    <p:sldId id="325" r:id="rId16"/>
    <p:sldId id="326" r:id="rId17"/>
    <p:sldId id="327" r:id="rId18"/>
    <p:sldId id="328" r:id="rId19"/>
    <p:sldId id="329" r:id="rId20"/>
    <p:sldId id="330" r:id="rId21"/>
    <p:sldId id="331" r:id="rId22"/>
    <p:sldId id="332" r:id="rId23"/>
    <p:sldId id="333" r:id="rId24"/>
    <p:sldId id="334" r:id="rId25"/>
    <p:sldId id="339" r:id="rId26"/>
    <p:sldId id="335" r:id="rId27"/>
    <p:sldId id="341" r:id="rId28"/>
    <p:sldId id="342" r:id="rId29"/>
    <p:sldId id="340" r:id="rId30"/>
    <p:sldId id="336" r:id="rId31"/>
    <p:sldId id="337" r:id="rId32"/>
    <p:sldId id="338" r:id="rId33"/>
    <p:sldId id="344" r:id="rId34"/>
    <p:sldId id="345" r:id="rId35"/>
    <p:sldId id="346" r:id="rId36"/>
    <p:sldId id="347" r:id="rId37"/>
    <p:sldId id="348" r:id="rId38"/>
    <p:sldId id="349" r:id="rId39"/>
    <p:sldId id="350" r:id="rId40"/>
    <p:sldId id="351" r:id="rId41"/>
    <p:sldId id="352" r:id="rId42"/>
    <p:sldId id="353" r:id="rId43"/>
    <p:sldId id="354" r:id="rId44"/>
    <p:sldId id="355" r:id="rId45"/>
    <p:sldId id="356" r:id="rId46"/>
    <p:sldId id="357" r:id="rId47"/>
    <p:sldId id="358" r:id="rId48"/>
    <p:sldId id="359" r:id="rId49"/>
    <p:sldId id="360" r:id="rId50"/>
    <p:sldId id="361" r:id="rId51"/>
    <p:sldId id="311" r:id="rId52"/>
  </p:sldIdLst>
  <p:sldSz cx="9144000" cy="6858000" type="screen4x3"/>
  <p:notesSz cx="6934200" cy="9398000"/>
  <p:custDataLst>
    <p:tags r:id="rId55"/>
  </p:custDataLst>
  <p:defaultTextStyle>
    <a:defPPr>
      <a:defRPr lang="en-US"/>
    </a:defPPr>
    <a:lvl1pPr algn="l" rtl="0" eaLnBrk="0" fontAlgn="base" hangingPunct="0">
      <a:spcBef>
        <a:spcPct val="0"/>
      </a:spcBef>
      <a:spcAft>
        <a:spcPct val="0"/>
      </a:spcAft>
      <a:defRPr kumimoji="1" sz="2400" kern="1200">
        <a:solidFill>
          <a:schemeClr val="tx1"/>
        </a:solidFill>
        <a:latin typeface="Wingdings" panose="05000000000000000000" pitchFamily="2" charset="2"/>
        <a:ea typeface="+mn-ea"/>
        <a:cs typeface="+mn-cs"/>
      </a:defRPr>
    </a:lvl1pPr>
    <a:lvl2pPr marL="457200" algn="l" rtl="0" eaLnBrk="0" fontAlgn="base" hangingPunct="0">
      <a:spcBef>
        <a:spcPct val="0"/>
      </a:spcBef>
      <a:spcAft>
        <a:spcPct val="0"/>
      </a:spcAft>
      <a:defRPr kumimoji="1" sz="2400" kern="1200">
        <a:solidFill>
          <a:schemeClr val="tx1"/>
        </a:solidFill>
        <a:latin typeface="Wingdings" panose="05000000000000000000" pitchFamily="2" charset="2"/>
        <a:ea typeface="+mn-ea"/>
        <a:cs typeface="+mn-cs"/>
      </a:defRPr>
    </a:lvl2pPr>
    <a:lvl3pPr marL="914400" algn="l" rtl="0" eaLnBrk="0" fontAlgn="base" hangingPunct="0">
      <a:spcBef>
        <a:spcPct val="0"/>
      </a:spcBef>
      <a:spcAft>
        <a:spcPct val="0"/>
      </a:spcAft>
      <a:defRPr kumimoji="1" sz="2400" kern="1200">
        <a:solidFill>
          <a:schemeClr val="tx1"/>
        </a:solidFill>
        <a:latin typeface="Wingdings" panose="05000000000000000000" pitchFamily="2" charset="2"/>
        <a:ea typeface="+mn-ea"/>
        <a:cs typeface="+mn-cs"/>
      </a:defRPr>
    </a:lvl3pPr>
    <a:lvl4pPr marL="1371600" algn="l" rtl="0" eaLnBrk="0" fontAlgn="base" hangingPunct="0">
      <a:spcBef>
        <a:spcPct val="0"/>
      </a:spcBef>
      <a:spcAft>
        <a:spcPct val="0"/>
      </a:spcAft>
      <a:defRPr kumimoji="1" sz="2400" kern="1200">
        <a:solidFill>
          <a:schemeClr val="tx1"/>
        </a:solidFill>
        <a:latin typeface="Wingdings" panose="05000000000000000000" pitchFamily="2" charset="2"/>
        <a:ea typeface="+mn-ea"/>
        <a:cs typeface="+mn-cs"/>
      </a:defRPr>
    </a:lvl4pPr>
    <a:lvl5pPr marL="1828800" algn="l" rtl="0" eaLnBrk="0" fontAlgn="base" hangingPunct="0">
      <a:spcBef>
        <a:spcPct val="0"/>
      </a:spcBef>
      <a:spcAft>
        <a:spcPct val="0"/>
      </a:spcAft>
      <a:defRPr kumimoji="1" sz="2400" kern="1200">
        <a:solidFill>
          <a:schemeClr val="tx1"/>
        </a:solidFill>
        <a:latin typeface="Wingdings" panose="05000000000000000000" pitchFamily="2" charset="2"/>
        <a:ea typeface="+mn-ea"/>
        <a:cs typeface="+mn-cs"/>
      </a:defRPr>
    </a:lvl5pPr>
    <a:lvl6pPr marL="2286000" algn="l" defTabSz="914400" rtl="0" eaLnBrk="1" latinLnBrk="0" hangingPunct="1">
      <a:defRPr kumimoji="1" sz="2400" kern="1200">
        <a:solidFill>
          <a:schemeClr val="tx1"/>
        </a:solidFill>
        <a:latin typeface="Wingdings" panose="05000000000000000000" pitchFamily="2" charset="2"/>
        <a:ea typeface="+mn-ea"/>
        <a:cs typeface="+mn-cs"/>
      </a:defRPr>
    </a:lvl6pPr>
    <a:lvl7pPr marL="2743200" algn="l" defTabSz="914400" rtl="0" eaLnBrk="1" latinLnBrk="0" hangingPunct="1">
      <a:defRPr kumimoji="1" sz="2400" kern="1200">
        <a:solidFill>
          <a:schemeClr val="tx1"/>
        </a:solidFill>
        <a:latin typeface="Wingdings" panose="05000000000000000000" pitchFamily="2" charset="2"/>
        <a:ea typeface="+mn-ea"/>
        <a:cs typeface="+mn-cs"/>
      </a:defRPr>
    </a:lvl7pPr>
    <a:lvl8pPr marL="3200400" algn="l" defTabSz="914400" rtl="0" eaLnBrk="1" latinLnBrk="0" hangingPunct="1">
      <a:defRPr kumimoji="1" sz="2400" kern="1200">
        <a:solidFill>
          <a:schemeClr val="tx1"/>
        </a:solidFill>
        <a:latin typeface="Wingdings" panose="05000000000000000000" pitchFamily="2" charset="2"/>
        <a:ea typeface="+mn-ea"/>
        <a:cs typeface="+mn-cs"/>
      </a:defRPr>
    </a:lvl8pPr>
    <a:lvl9pPr marL="3657600" algn="l" defTabSz="914400" rtl="0" eaLnBrk="1" latinLnBrk="0" hangingPunct="1">
      <a:defRPr kumimoji="1" sz="2400" kern="1200">
        <a:solidFill>
          <a:schemeClr val="tx1"/>
        </a:solidFill>
        <a:latin typeface="Wingdings" panose="05000000000000000000" pitchFamily="2" charset="2"/>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FFFF00"/>
    <a:srgbClr val="120931"/>
    <a:srgbClr val="FFCCFF"/>
    <a:srgbClr val="003399"/>
    <a:srgbClr val="CCECFF"/>
    <a:srgbClr val="CCCCFF"/>
    <a:srgbClr val="FF3300"/>
    <a:srgbClr val="0066CC"/>
    <a:srgbClr val="3366CC"/>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Estilo medio 2 - Énfasis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autoAdjust="0"/>
    <p:restoredTop sz="94718" autoAdjust="0"/>
  </p:normalViewPr>
  <p:slideViewPr>
    <p:cSldViewPr showGuides="1">
      <p:cViewPr varScale="1">
        <p:scale>
          <a:sx n="104" d="100"/>
          <a:sy n="104" d="100"/>
        </p:scale>
        <p:origin x="126" y="11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p:scale>
        <a:sx n="100" d="100"/>
        <a:sy n="100" d="100"/>
      </p:scale>
      <p:origin x="0" y="0"/>
    </p:cViewPr>
  </p:sorterViewPr>
  <p:gridSpacing cx="72010" cy="7201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ags" Target="tags/tag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handoutMaster" Target="handoutMasters/handoutMaster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notesMaster" Target="notesMasters/notesMaster1.xml"/><Relationship Id="rId58"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presProps" Target="presProp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39938" name="Rectangle 2"/>
          <p:cNvSpPr>
            <a:spLocks noGrp="1" noChangeArrowheads="1"/>
          </p:cNvSpPr>
          <p:nvPr>
            <p:ph type="hdr" sz="quarter"/>
          </p:nvPr>
        </p:nvSpPr>
        <p:spPr bwMode="auto">
          <a:xfrm>
            <a:off x="2605088" y="0"/>
            <a:ext cx="366712" cy="18430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t" anchorCtr="0" compatLnSpc="1">
            <a:prstTxWarp prst="textNoShape">
              <a:avLst/>
            </a:prstTxWarp>
            <a:spAutoFit/>
          </a:bodyPr>
          <a:lstStyle>
            <a:lvl1pPr algn="l">
              <a:defRPr sz="1200"/>
            </a:lvl1pPr>
          </a:lstStyle>
          <a:p>
            <a:pPr>
              <a:defRPr/>
            </a:pPr>
            <a:endParaRPr lang="es-ES_tradnl" altLang="es-ES"/>
          </a:p>
        </p:txBody>
      </p:sp>
      <p:sp>
        <p:nvSpPr>
          <p:cNvPr id="39939" name="Rectangle 3"/>
          <p:cNvSpPr>
            <a:spLocks noGrp="1" noChangeArrowheads="1"/>
          </p:cNvSpPr>
          <p:nvPr>
            <p:ph type="dt" sz="quarter" idx="1"/>
          </p:nvPr>
        </p:nvSpPr>
        <p:spPr bwMode="auto">
          <a:xfrm>
            <a:off x="6567488" y="-1760538"/>
            <a:ext cx="366712" cy="221773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t" anchorCtr="0" compatLnSpc="1">
            <a:prstTxWarp prst="textNoShape">
              <a:avLst/>
            </a:prstTxWarp>
            <a:spAutoFit/>
          </a:bodyPr>
          <a:lstStyle>
            <a:lvl1pPr algn="r">
              <a:defRPr sz="1200"/>
            </a:lvl1pPr>
          </a:lstStyle>
          <a:p>
            <a:pPr>
              <a:defRPr/>
            </a:pPr>
            <a:endParaRPr lang="es-ES_tradnl" altLang="es-ES"/>
          </a:p>
        </p:txBody>
      </p:sp>
      <p:sp>
        <p:nvSpPr>
          <p:cNvPr id="39940" name="Rectangle 4"/>
          <p:cNvSpPr>
            <a:spLocks noGrp="1" noChangeArrowheads="1"/>
          </p:cNvSpPr>
          <p:nvPr>
            <p:ph type="ftr" sz="quarter" idx="2"/>
          </p:nvPr>
        </p:nvSpPr>
        <p:spPr bwMode="auto">
          <a:xfrm>
            <a:off x="0" y="8915400"/>
            <a:ext cx="366713" cy="2236788"/>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b" anchorCtr="0" compatLnSpc="1">
            <a:prstTxWarp prst="textNoShape">
              <a:avLst/>
            </a:prstTxWarp>
            <a:spAutoFit/>
          </a:bodyPr>
          <a:lstStyle>
            <a:lvl1pPr algn="l">
              <a:defRPr sz="1200"/>
            </a:lvl1pPr>
          </a:lstStyle>
          <a:p>
            <a:pPr>
              <a:defRPr/>
            </a:pPr>
            <a:endParaRPr lang="es-ES_tradnl" altLang="es-ES"/>
          </a:p>
        </p:txBody>
      </p:sp>
      <p:sp>
        <p:nvSpPr>
          <p:cNvPr id="39941" name="Rectangle 5"/>
          <p:cNvSpPr>
            <a:spLocks noGrp="1" noChangeArrowheads="1"/>
          </p:cNvSpPr>
          <p:nvPr>
            <p:ph type="sldNum" sz="quarter" idx="3"/>
          </p:nvPr>
        </p:nvSpPr>
        <p:spPr bwMode="auto">
          <a:xfrm>
            <a:off x="3962400" y="8755063"/>
            <a:ext cx="366713" cy="61753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2"/>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eaVert" wrap="none" lIns="91440" tIns="45720" rIns="91440" bIns="45720" numCol="1" anchor="b" anchorCtr="0" compatLnSpc="1">
            <a:prstTxWarp prst="textNoShape">
              <a:avLst/>
            </a:prstTxWarp>
            <a:spAutoFit/>
          </a:bodyPr>
          <a:lstStyle>
            <a:lvl1pPr algn="r">
              <a:defRPr sz="1200"/>
            </a:lvl1pPr>
          </a:lstStyle>
          <a:p>
            <a:pPr>
              <a:defRPr/>
            </a:pPr>
            <a:fld id="{AA73E5A5-EEFB-4783-92CD-1A4234B3F122}" type="slidenum">
              <a:rPr lang="es-ES_tradnl" altLang="es-ES"/>
              <a:pPr>
                <a:defRPr/>
              </a:pPr>
              <a:t>‹Nº›</a:t>
            </a:fld>
            <a:endParaRPr lang="es-ES_tradnl" altLang="es-ES"/>
          </a:p>
        </p:txBody>
      </p:sp>
    </p:spTree>
    <p:extLst>
      <p:ext uri="{BB962C8B-B14F-4D97-AF65-F5344CB8AC3E}">
        <p14:creationId xmlns:p14="http://schemas.microsoft.com/office/powerpoint/2010/main" val="126385494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6322" name="Rectangle 2"/>
          <p:cNvSpPr>
            <a:spLocks noGrp="1" noChangeArrowheads="1"/>
          </p:cNvSpPr>
          <p:nvPr>
            <p:ph type="hdr" sz="quarter"/>
          </p:nvPr>
        </p:nvSpPr>
        <p:spPr bwMode="auto">
          <a:xfrm>
            <a:off x="0" y="0"/>
            <a:ext cx="30051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l">
              <a:defRPr sz="1200">
                <a:latin typeface="Times New Roman" pitchFamily="18" charset="0"/>
              </a:defRPr>
            </a:lvl1pPr>
          </a:lstStyle>
          <a:p>
            <a:pPr>
              <a:defRPr/>
            </a:pPr>
            <a:endParaRPr lang="es-ES" altLang="es-ES"/>
          </a:p>
        </p:txBody>
      </p:sp>
      <p:sp>
        <p:nvSpPr>
          <p:cNvPr id="56323" name="Rectangle 3"/>
          <p:cNvSpPr>
            <a:spLocks noGrp="1" noChangeArrowheads="1"/>
          </p:cNvSpPr>
          <p:nvPr>
            <p:ph type="dt" idx="1"/>
          </p:nvPr>
        </p:nvSpPr>
        <p:spPr bwMode="auto">
          <a:xfrm>
            <a:off x="3927475" y="0"/>
            <a:ext cx="30051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lvl1pPr algn="r">
              <a:defRPr sz="1200">
                <a:latin typeface="Times New Roman" pitchFamily="18" charset="0"/>
              </a:defRPr>
            </a:lvl1pPr>
          </a:lstStyle>
          <a:p>
            <a:pPr>
              <a:defRPr/>
            </a:pPr>
            <a:endParaRPr lang="es-ES" altLang="es-ES"/>
          </a:p>
        </p:txBody>
      </p:sp>
      <p:sp>
        <p:nvSpPr>
          <p:cNvPr id="13316" name="Rectangle 4"/>
          <p:cNvSpPr>
            <a:spLocks noGrp="1" noRot="1" noChangeAspect="1" noChangeArrowheads="1" noTextEdit="1"/>
          </p:cNvSpPr>
          <p:nvPr>
            <p:ph type="sldImg" idx="2"/>
          </p:nvPr>
        </p:nvSpPr>
        <p:spPr bwMode="auto">
          <a:xfrm>
            <a:off x="1117600" y="704850"/>
            <a:ext cx="4699000" cy="3524250"/>
          </a:xfrm>
          <a:prstGeom prst="rect">
            <a:avLst/>
          </a:prstGeom>
          <a:noFill/>
          <a:ln w="9525">
            <a:solidFill>
              <a:srgbClr val="000000"/>
            </a:solidFill>
            <a:miter lim="800000"/>
            <a:headEnd/>
            <a:tailEnd/>
          </a:ln>
          <a:effectLst/>
          <a:extLst>
            <a:ext uri="{909E8E84-426E-40DD-AFC4-6F175D3DCCD1}">
              <a14:hiddenFill xmlns:a14="http://schemas.microsoft.com/office/drawing/2010/main">
                <a:solidFill>
                  <a:srgbClr val="FFFFFF"/>
                </a:solid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
        <p:nvSpPr>
          <p:cNvPr id="56325" name="Rectangle 5"/>
          <p:cNvSpPr>
            <a:spLocks noGrp="1" noChangeArrowheads="1"/>
          </p:cNvSpPr>
          <p:nvPr>
            <p:ph type="body" sz="quarter" idx="3"/>
          </p:nvPr>
        </p:nvSpPr>
        <p:spPr bwMode="auto">
          <a:xfrm>
            <a:off x="693738" y="4464050"/>
            <a:ext cx="5546725" cy="42291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prstTxWarp prst="textNoShape">
              <a:avLst/>
            </a:prstTxWarp>
          </a:bodyPr>
          <a:lstStyle/>
          <a:p>
            <a:pPr lvl="0"/>
            <a:r>
              <a:rPr lang="es-ES" altLang="es-ES" noProof="0"/>
              <a:t>Haga clic para modificar el estilo de texto del patrón</a:t>
            </a:r>
          </a:p>
          <a:p>
            <a:pPr lvl="1"/>
            <a:r>
              <a:rPr lang="es-ES" altLang="es-ES" noProof="0"/>
              <a:t>Segundo nivel</a:t>
            </a:r>
          </a:p>
          <a:p>
            <a:pPr lvl="2"/>
            <a:r>
              <a:rPr lang="es-ES" altLang="es-ES" noProof="0"/>
              <a:t>Tercer nivel</a:t>
            </a:r>
          </a:p>
          <a:p>
            <a:pPr lvl="3"/>
            <a:r>
              <a:rPr lang="es-ES" altLang="es-ES" noProof="0"/>
              <a:t>Cuarto nivel</a:t>
            </a:r>
          </a:p>
          <a:p>
            <a:pPr lvl="4"/>
            <a:r>
              <a:rPr lang="es-ES" altLang="es-ES" noProof="0"/>
              <a:t>Quinto nivel</a:t>
            </a:r>
          </a:p>
        </p:txBody>
      </p:sp>
      <p:sp>
        <p:nvSpPr>
          <p:cNvPr id="56326" name="Rectangle 6"/>
          <p:cNvSpPr>
            <a:spLocks noGrp="1" noChangeArrowheads="1"/>
          </p:cNvSpPr>
          <p:nvPr>
            <p:ph type="ftr" sz="quarter" idx="4"/>
          </p:nvPr>
        </p:nvSpPr>
        <p:spPr bwMode="auto">
          <a:xfrm>
            <a:off x="0" y="8926513"/>
            <a:ext cx="30051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l">
              <a:defRPr sz="1200">
                <a:latin typeface="Times New Roman" pitchFamily="18" charset="0"/>
              </a:defRPr>
            </a:lvl1pPr>
          </a:lstStyle>
          <a:p>
            <a:pPr>
              <a:defRPr/>
            </a:pPr>
            <a:endParaRPr lang="es-ES" altLang="es-ES"/>
          </a:p>
        </p:txBody>
      </p:sp>
      <p:sp>
        <p:nvSpPr>
          <p:cNvPr id="56327" name="Rectangle 7"/>
          <p:cNvSpPr>
            <a:spLocks noGrp="1" noChangeArrowheads="1"/>
          </p:cNvSpPr>
          <p:nvPr>
            <p:ph type="sldNum" sz="quarter" idx="5"/>
          </p:nvPr>
        </p:nvSpPr>
        <p:spPr bwMode="auto">
          <a:xfrm>
            <a:off x="3927475" y="8926513"/>
            <a:ext cx="3005138" cy="4699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b" anchorCtr="0" compatLnSpc="1">
            <a:prstTxWarp prst="textNoShape">
              <a:avLst/>
            </a:prstTxWarp>
          </a:bodyPr>
          <a:lstStyle>
            <a:lvl1pPr algn="r">
              <a:defRPr sz="1200">
                <a:latin typeface="Times New Roman" panose="02020603050405020304" pitchFamily="18" charset="0"/>
              </a:defRPr>
            </a:lvl1pPr>
          </a:lstStyle>
          <a:p>
            <a:pPr>
              <a:defRPr/>
            </a:pPr>
            <a:fld id="{6F7E8BC8-51B0-49CE-9850-3BC4BB75661D}" type="slidenum">
              <a:rPr lang="es-ES" altLang="es-ES"/>
              <a:pPr>
                <a:defRPr/>
              </a:pPr>
              <a:t>‹Nº›</a:t>
            </a:fld>
            <a:endParaRPr lang="es-ES" altLang="es-ES"/>
          </a:p>
        </p:txBody>
      </p:sp>
    </p:spTree>
    <p:extLst>
      <p:ext uri="{BB962C8B-B14F-4D97-AF65-F5344CB8AC3E}">
        <p14:creationId xmlns:p14="http://schemas.microsoft.com/office/powerpoint/2010/main" val="654089448"/>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1pPr>
    <a:lvl2pPr marL="4572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2pPr>
    <a:lvl3pPr marL="9144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3pPr>
    <a:lvl4pPr marL="13716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4pPr>
    <a:lvl5pPr marL="1828800" algn="l" rtl="0" eaLnBrk="0" fontAlgn="base" hangingPunct="0">
      <a:spcBef>
        <a:spcPct val="30000"/>
      </a:spcBef>
      <a:spcAft>
        <a:spcPct val="0"/>
      </a:spcAft>
      <a:defRPr kumimoji="1" sz="1200" kern="1200">
        <a:solidFill>
          <a:schemeClr val="tx1"/>
        </a:solidFill>
        <a:latin typeface="Times New Roman" pitchFamily="18"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2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29.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3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34.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35.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36.xml.rels><?xml version="1.0" encoding="UTF-8" standalone="yes"?>
<Relationships xmlns="http://schemas.openxmlformats.org/package/2006/relationships"><Relationship Id="rId2" Type="http://schemas.openxmlformats.org/officeDocument/2006/relationships/slide" Target="../slides/slide38.xml"/><Relationship Id="rId1" Type="http://schemas.openxmlformats.org/officeDocument/2006/relationships/notesMaster" Target="../notesMasters/notesMaster1.xml"/></Relationships>
</file>

<file path=ppt/notesSlides/_rels/notesSlide37.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38.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39.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40.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41.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42.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43.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44.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45.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6.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47.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48.xml.rels><?xml version="1.0" encoding="UTF-8" standalone="yes"?>
<Relationships xmlns="http://schemas.openxmlformats.org/package/2006/relationships"><Relationship Id="rId2" Type="http://schemas.openxmlformats.org/officeDocument/2006/relationships/slide" Target="../slides/slide50.xml"/><Relationship Id="rId1" Type="http://schemas.openxmlformats.org/officeDocument/2006/relationships/notesMaster" Target="../notesMasters/notesMaster1.xml"/></Relationships>
</file>

<file path=ppt/notesSlides/_rels/notesSlide49.xml.rels><?xml version="1.0" encoding="UTF-8" standalone="yes"?>
<Relationships xmlns="http://schemas.openxmlformats.org/package/2006/relationships"><Relationship Id="rId2" Type="http://schemas.openxmlformats.org/officeDocument/2006/relationships/slide" Target="../slides/slide51.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FAF87F10-7FB3-488A-9381-91FBC2E72E37}" type="slidenum">
              <a:rPr lang="es-ES" altLang="es-ES"/>
              <a:pPr eaLnBrk="1" hangingPunct="1"/>
              <a:t>1</a:t>
            </a:fld>
            <a:endParaRPr lang="es-ES" altLang="es-ES"/>
          </a:p>
        </p:txBody>
      </p:sp>
      <p:sp>
        <p:nvSpPr>
          <p:cNvPr id="20483" name="Rectangle 7"/>
          <p:cNvSpPr txBox="1">
            <a:spLocks noGrp="1"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483B75C7-FDD1-4B24-A54E-037E1F782990}" type="slidenum">
              <a:rPr lang="es-ES" altLang="es-ES" sz="1200">
                <a:latin typeface="Times New Roman" panose="02020603050405020304" pitchFamily="18" charset="0"/>
              </a:rPr>
              <a:pPr algn="r" eaLnBrk="1" hangingPunct="1"/>
              <a:t>1</a:t>
            </a:fld>
            <a:endParaRPr lang="es-ES" altLang="es-ES" sz="1200">
              <a:latin typeface="Times New Roman" panose="02020603050405020304" pitchFamily="18" charset="0"/>
            </a:endParaRPr>
          </a:p>
        </p:txBody>
      </p:sp>
      <p:sp>
        <p:nvSpPr>
          <p:cNvPr id="20484" name="Rectangle 2"/>
          <p:cNvSpPr>
            <a:spLocks noGrp="1" noRot="1" noChangeAspect="1" noChangeArrowheads="1" noTextEdit="1"/>
          </p:cNvSpPr>
          <p:nvPr>
            <p:ph type="sldImg"/>
          </p:nvPr>
        </p:nvSpPr>
        <p:spPr>
          <a:xfrm>
            <a:off x="1184275" y="712788"/>
            <a:ext cx="4560888" cy="3421062"/>
          </a:xfrm>
          <a:ln/>
        </p:spPr>
      </p:sp>
      <p:sp>
        <p:nvSpPr>
          <p:cNvPr id="20485" name="Rectangle 3"/>
          <p:cNvSpPr>
            <a:spLocks noGrp="1" noChangeArrowheads="1"/>
          </p:cNvSpPr>
          <p:nvPr>
            <p:ph type="body" idx="1"/>
          </p:nvPr>
        </p:nvSpPr>
        <p:spPr>
          <a:xfrm>
            <a:off x="944563" y="4346575"/>
            <a:ext cx="5035550" cy="4133850"/>
          </a:xfrm>
          <a:noFill/>
        </p:spPr>
        <p:txBody>
          <a:bodyPr/>
          <a:lstStyle/>
          <a:p>
            <a:pPr eaLnBrk="1" hangingPunct="1"/>
            <a:endParaRPr lang="es-ES" altLang="es-ES">
              <a:latin typeface="Arial" panose="020B0604020202020204" pitchFamily="34" charset="0"/>
            </a:endParaRPr>
          </a:p>
        </p:txBody>
      </p:sp>
    </p:spTree>
    <p:extLst>
      <p:ext uri="{BB962C8B-B14F-4D97-AF65-F5344CB8AC3E}">
        <p14:creationId xmlns:p14="http://schemas.microsoft.com/office/powerpoint/2010/main" val="1227748106"/>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11</a:t>
            </a:fld>
            <a:endParaRPr lang="es-ES" altLang="es-ES"/>
          </a:p>
        </p:txBody>
      </p:sp>
    </p:spTree>
    <p:extLst>
      <p:ext uri="{BB962C8B-B14F-4D97-AF65-F5344CB8AC3E}">
        <p14:creationId xmlns:p14="http://schemas.microsoft.com/office/powerpoint/2010/main" val="367176053"/>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12</a:t>
            </a:fld>
            <a:endParaRPr lang="es-ES" altLang="es-ES"/>
          </a:p>
        </p:txBody>
      </p:sp>
    </p:spTree>
    <p:extLst>
      <p:ext uri="{BB962C8B-B14F-4D97-AF65-F5344CB8AC3E}">
        <p14:creationId xmlns:p14="http://schemas.microsoft.com/office/powerpoint/2010/main" val="4097713746"/>
      </p:ext>
    </p:extLst>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13</a:t>
            </a:fld>
            <a:endParaRPr lang="es-ES" altLang="es-ES"/>
          </a:p>
        </p:txBody>
      </p:sp>
    </p:spTree>
    <p:extLst>
      <p:ext uri="{BB962C8B-B14F-4D97-AF65-F5344CB8AC3E}">
        <p14:creationId xmlns:p14="http://schemas.microsoft.com/office/powerpoint/2010/main" val="314761132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14</a:t>
            </a:fld>
            <a:endParaRPr lang="es-ES" altLang="es-ES"/>
          </a:p>
        </p:txBody>
      </p:sp>
    </p:spTree>
    <p:extLst>
      <p:ext uri="{BB962C8B-B14F-4D97-AF65-F5344CB8AC3E}">
        <p14:creationId xmlns:p14="http://schemas.microsoft.com/office/powerpoint/2010/main" val="2129319848"/>
      </p:ext>
    </p:extLst>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15</a:t>
            </a:fld>
            <a:endParaRPr lang="es-ES" altLang="es-ES"/>
          </a:p>
        </p:txBody>
      </p:sp>
    </p:spTree>
    <p:extLst>
      <p:ext uri="{BB962C8B-B14F-4D97-AF65-F5344CB8AC3E}">
        <p14:creationId xmlns:p14="http://schemas.microsoft.com/office/powerpoint/2010/main" val="84218123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16</a:t>
            </a:fld>
            <a:endParaRPr lang="es-ES" altLang="es-ES"/>
          </a:p>
        </p:txBody>
      </p:sp>
    </p:spTree>
    <p:extLst>
      <p:ext uri="{BB962C8B-B14F-4D97-AF65-F5344CB8AC3E}">
        <p14:creationId xmlns:p14="http://schemas.microsoft.com/office/powerpoint/2010/main" val="2607141326"/>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17</a:t>
            </a:fld>
            <a:endParaRPr lang="es-ES" altLang="es-ES"/>
          </a:p>
        </p:txBody>
      </p:sp>
    </p:spTree>
    <p:extLst>
      <p:ext uri="{BB962C8B-B14F-4D97-AF65-F5344CB8AC3E}">
        <p14:creationId xmlns:p14="http://schemas.microsoft.com/office/powerpoint/2010/main" val="4197545335"/>
      </p:ext>
    </p:extLst>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18</a:t>
            </a:fld>
            <a:endParaRPr lang="es-ES" altLang="es-ES"/>
          </a:p>
        </p:txBody>
      </p:sp>
    </p:spTree>
    <p:extLst>
      <p:ext uri="{BB962C8B-B14F-4D97-AF65-F5344CB8AC3E}">
        <p14:creationId xmlns:p14="http://schemas.microsoft.com/office/powerpoint/2010/main" val="1946506742"/>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19</a:t>
            </a:fld>
            <a:endParaRPr lang="es-ES" altLang="es-ES"/>
          </a:p>
        </p:txBody>
      </p:sp>
    </p:spTree>
    <p:extLst>
      <p:ext uri="{BB962C8B-B14F-4D97-AF65-F5344CB8AC3E}">
        <p14:creationId xmlns:p14="http://schemas.microsoft.com/office/powerpoint/2010/main" val="3217499080"/>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20</a:t>
            </a:fld>
            <a:endParaRPr lang="es-ES" altLang="es-ES"/>
          </a:p>
        </p:txBody>
      </p:sp>
    </p:spTree>
    <p:extLst>
      <p:ext uri="{BB962C8B-B14F-4D97-AF65-F5344CB8AC3E}">
        <p14:creationId xmlns:p14="http://schemas.microsoft.com/office/powerpoint/2010/main" val="119653165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a:t>
            </a:fld>
            <a:endParaRPr lang="es-ES" altLang="es-ES"/>
          </a:p>
        </p:txBody>
      </p:sp>
    </p:spTree>
    <p:extLst>
      <p:ext uri="{BB962C8B-B14F-4D97-AF65-F5344CB8AC3E}">
        <p14:creationId xmlns:p14="http://schemas.microsoft.com/office/powerpoint/2010/main" val="1432619098"/>
      </p:ext>
    </p:extLst>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21</a:t>
            </a:fld>
            <a:endParaRPr lang="es-ES" altLang="es-ES"/>
          </a:p>
        </p:txBody>
      </p:sp>
    </p:spTree>
    <p:extLst>
      <p:ext uri="{BB962C8B-B14F-4D97-AF65-F5344CB8AC3E}">
        <p14:creationId xmlns:p14="http://schemas.microsoft.com/office/powerpoint/2010/main" val="3852090274"/>
      </p:ext>
    </p:extLst>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22</a:t>
            </a:fld>
            <a:endParaRPr lang="es-ES" altLang="es-ES"/>
          </a:p>
        </p:txBody>
      </p:sp>
    </p:spTree>
    <p:extLst>
      <p:ext uri="{BB962C8B-B14F-4D97-AF65-F5344CB8AC3E}">
        <p14:creationId xmlns:p14="http://schemas.microsoft.com/office/powerpoint/2010/main" val="928003335"/>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23</a:t>
            </a:fld>
            <a:endParaRPr lang="es-ES" altLang="es-ES"/>
          </a:p>
        </p:txBody>
      </p:sp>
    </p:spTree>
    <p:extLst>
      <p:ext uri="{BB962C8B-B14F-4D97-AF65-F5344CB8AC3E}">
        <p14:creationId xmlns:p14="http://schemas.microsoft.com/office/powerpoint/2010/main" val="2527957833"/>
      </p:ext>
    </p:extLst>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24</a:t>
            </a:fld>
            <a:endParaRPr lang="es-ES" altLang="es-ES"/>
          </a:p>
        </p:txBody>
      </p:sp>
    </p:spTree>
    <p:extLst>
      <p:ext uri="{BB962C8B-B14F-4D97-AF65-F5344CB8AC3E}">
        <p14:creationId xmlns:p14="http://schemas.microsoft.com/office/powerpoint/2010/main" val="2169649686"/>
      </p:ext>
    </p:extLst>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25</a:t>
            </a:fld>
            <a:endParaRPr lang="es-ES" altLang="es-ES"/>
          </a:p>
        </p:txBody>
      </p:sp>
    </p:spTree>
    <p:extLst>
      <p:ext uri="{BB962C8B-B14F-4D97-AF65-F5344CB8AC3E}">
        <p14:creationId xmlns:p14="http://schemas.microsoft.com/office/powerpoint/2010/main" val="3286942359"/>
      </p:ext>
    </p:extLst>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26</a:t>
            </a:fld>
            <a:endParaRPr lang="es-ES" altLang="es-ES"/>
          </a:p>
        </p:txBody>
      </p:sp>
    </p:spTree>
    <p:extLst>
      <p:ext uri="{BB962C8B-B14F-4D97-AF65-F5344CB8AC3E}">
        <p14:creationId xmlns:p14="http://schemas.microsoft.com/office/powerpoint/2010/main" val="86793137"/>
      </p:ext>
    </p:extLst>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27</a:t>
            </a:fld>
            <a:endParaRPr lang="es-ES" altLang="es-ES"/>
          </a:p>
        </p:txBody>
      </p:sp>
    </p:spTree>
    <p:extLst>
      <p:ext uri="{BB962C8B-B14F-4D97-AF65-F5344CB8AC3E}">
        <p14:creationId xmlns:p14="http://schemas.microsoft.com/office/powerpoint/2010/main" val="208784086"/>
      </p:ext>
    </p:extLst>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28</a:t>
            </a:fld>
            <a:endParaRPr lang="es-ES" altLang="es-ES"/>
          </a:p>
        </p:txBody>
      </p:sp>
    </p:spTree>
    <p:extLst>
      <p:ext uri="{BB962C8B-B14F-4D97-AF65-F5344CB8AC3E}">
        <p14:creationId xmlns:p14="http://schemas.microsoft.com/office/powerpoint/2010/main" val="3263464916"/>
      </p:ext>
    </p:extLst>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29</a:t>
            </a:fld>
            <a:endParaRPr lang="es-ES" altLang="es-ES"/>
          </a:p>
        </p:txBody>
      </p:sp>
    </p:spTree>
    <p:extLst>
      <p:ext uri="{BB962C8B-B14F-4D97-AF65-F5344CB8AC3E}">
        <p14:creationId xmlns:p14="http://schemas.microsoft.com/office/powerpoint/2010/main" val="743537529"/>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30</a:t>
            </a:fld>
            <a:endParaRPr lang="es-ES" altLang="es-ES"/>
          </a:p>
        </p:txBody>
      </p:sp>
    </p:spTree>
    <p:extLst>
      <p:ext uri="{BB962C8B-B14F-4D97-AF65-F5344CB8AC3E}">
        <p14:creationId xmlns:p14="http://schemas.microsoft.com/office/powerpoint/2010/main" val="87191609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a:t>
            </a:fld>
            <a:endParaRPr lang="es-ES" altLang="es-ES"/>
          </a:p>
        </p:txBody>
      </p:sp>
    </p:spTree>
    <p:extLst>
      <p:ext uri="{BB962C8B-B14F-4D97-AF65-F5344CB8AC3E}">
        <p14:creationId xmlns:p14="http://schemas.microsoft.com/office/powerpoint/2010/main" val="843310042"/>
      </p:ext>
    </p:extLst>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31</a:t>
            </a:fld>
            <a:endParaRPr lang="es-ES" altLang="es-ES"/>
          </a:p>
        </p:txBody>
      </p:sp>
    </p:spTree>
    <p:extLst>
      <p:ext uri="{BB962C8B-B14F-4D97-AF65-F5344CB8AC3E}">
        <p14:creationId xmlns:p14="http://schemas.microsoft.com/office/powerpoint/2010/main" val="4153079735"/>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32</a:t>
            </a:fld>
            <a:endParaRPr lang="es-ES" altLang="es-ES"/>
          </a:p>
        </p:txBody>
      </p:sp>
    </p:spTree>
    <p:extLst>
      <p:ext uri="{BB962C8B-B14F-4D97-AF65-F5344CB8AC3E}">
        <p14:creationId xmlns:p14="http://schemas.microsoft.com/office/powerpoint/2010/main" val="2542445040"/>
      </p:ext>
    </p:extLst>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34</a:t>
            </a:fld>
            <a:endParaRPr lang="es-ES" altLang="es-ES"/>
          </a:p>
        </p:txBody>
      </p:sp>
    </p:spTree>
    <p:extLst>
      <p:ext uri="{BB962C8B-B14F-4D97-AF65-F5344CB8AC3E}">
        <p14:creationId xmlns:p14="http://schemas.microsoft.com/office/powerpoint/2010/main" val="349744283"/>
      </p:ext>
    </p:extLst>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35</a:t>
            </a:fld>
            <a:endParaRPr lang="es-ES" altLang="es-ES"/>
          </a:p>
        </p:txBody>
      </p:sp>
    </p:spTree>
    <p:extLst>
      <p:ext uri="{BB962C8B-B14F-4D97-AF65-F5344CB8AC3E}">
        <p14:creationId xmlns:p14="http://schemas.microsoft.com/office/powerpoint/2010/main" val="508887810"/>
      </p:ext>
    </p:extLst>
  </p:cSld>
  <p:clrMapOvr>
    <a:masterClrMapping/>
  </p:clrMapOvr>
</p:notes>
</file>

<file path=ppt/notesSlides/notesSlide3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36</a:t>
            </a:fld>
            <a:endParaRPr lang="es-ES" altLang="es-ES"/>
          </a:p>
        </p:txBody>
      </p:sp>
    </p:spTree>
    <p:extLst>
      <p:ext uri="{BB962C8B-B14F-4D97-AF65-F5344CB8AC3E}">
        <p14:creationId xmlns:p14="http://schemas.microsoft.com/office/powerpoint/2010/main" val="2163065864"/>
      </p:ext>
    </p:extLst>
  </p:cSld>
  <p:clrMapOvr>
    <a:masterClrMapping/>
  </p:clrMapOvr>
</p:notes>
</file>

<file path=ppt/notesSlides/notesSlide3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37</a:t>
            </a:fld>
            <a:endParaRPr lang="es-ES" altLang="es-ES"/>
          </a:p>
        </p:txBody>
      </p:sp>
    </p:spTree>
    <p:extLst>
      <p:ext uri="{BB962C8B-B14F-4D97-AF65-F5344CB8AC3E}">
        <p14:creationId xmlns:p14="http://schemas.microsoft.com/office/powerpoint/2010/main" val="3798660777"/>
      </p:ext>
    </p:extLst>
  </p:cSld>
  <p:clrMapOvr>
    <a:masterClrMapping/>
  </p:clrMapOvr>
</p:notes>
</file>

<file path=ppt/notesSlides/notesSlide3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38</a:t>
            </a:fld>
            <a:endParaRPr lang="es-ES" altLang="es-ES"/>
          </a:p>
        </p:txBody>
      </p:sp>
    </p:spTree>
    <p:extLst>
      <p:ext uri="{BB962C8B-B14F-4D97-AF65-F5344CB8AC3E}">
        <p14:creationId xmlns:p14="http://schemas.microsoft.com/office/powerpoint/2010/main" val="1845579476"/>
      </p:ext>
    </p:extLst>
  </p:cSld>
  <p:clrMapOvr>
    <a:masterClrMapping/>
  </p:clrMapOvr>
</p:notes>
</file>

<file path=ppt/notesSlides/notesSlide3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39</a:t>
            </a:fld>
            <a:endParaRPr lang="es-ES" altLang="es-ES"/>
          </a:p>
        </p:txBody>
      </p:sp>
    </p:spTree>
    <p:extLst>
      <p:ext uri="{BB962C8B-B14F-4D97-AF65-F5344CB8AC3E}">
        <p14:creationId xmlns:p14="http://schemas.microsoft.com/office/powerpoint/2010/main" val="527980549"/>
      </p:ext>
    </p:extLst>
  </p:cSld>
  <p:clrMapOvr>
    <a:masterClrMapping/>
  </p:clrMapOvr>
</p:notes>
</file>

<file path=ppt/notesSlides/notesSlide3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40</a:t>
            </a:fld>
            <a:endParaRPr lang="es-ES" altLang="es-ES"/>
          </a:p>
        </p:txBody>
      </p:sp>
    </p:spTree>
    <p:extLst>
      <p:ext uri="{BB962C8B-B14F-4D97-AF65-F5344CB8AC3E}">
        <p14:creationId xmlns:p14="http://schemas.microsoft.com/office/powerpoint/2010/main" val="986187689"/>
      </p:ext>
    </p:extLst>
  </p:cSld>
  <p:clrMapOvr>
    <a:masterClrMapping/>
  </p:clrMapOvr>
</p:notes>
</file>

<file path=ppt/notesSlides/notesSlide3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41</a:t>
            </a:fld>
            <a:endParaRPr lang="es-ES" altLang="es-ES"/>
          </a:p>
        </p:txBody>
      </p:sp>
    </p:spTree>
    <p:extLst>
      <p:ext uri="{BB962C8B-B14F-4D97-AF65-F5344CB8AC3E}">
        <p14:creationId xmlns:p14="http://schemas.microsoft.com/office/powerpoint/2010/main" val="3175925914"/>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5</a:t>
            </a:fld>
            <a:endParaRPr lang="es-ES" altLang="es-ES"/>
          </a:p>
        </p:txBody>
      </p:sp>
    </p:spTree>
    <p:extLst>
      <p:ext uri="{BB962C8B-B14F-4D97-AF65-F5344CB8AC3E}">
        <p14:creationId xmlns:p14="http://schemas.microsoft.com/office/powerpoint/2010/main" val="827377773"/>
      </p:ext>
    </p:extLst>
  </p:cSld>
  <p:clrMapOvr>
    <a:masterClrMapping/>
  </p:clrMapOvr>
</p:notes>
</file>

<file path=ppt/notesSlides/notesSlide4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42</a:t>
            </a:fld>
            <a:endParaRPr lang="es-ES" altLang="es-ES"/>
          </a:p>
        </p:txBody>
      </p:sp>
    </p:spTree>
    <p:extLst>
      <p:ext uri="{BB962C8B-B14F-4D97-AF65-F5344CB8AC3E}">
        <p14:creationId xmlns:p14="http://schemas.microsoft.com/office/powerpoint/2010/main" val="4075062982"/>
      </p:ext>
    </p:extLst>
  </p:cSld>
  <p:clrMapOvr>
    <a:masterClrMapping/>
  </p:clrMapOvr>
</p:notes>
</file>

<file path=ppt/notesSlides/notesSlide4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43</a:t>
            </a:fld>
            <a:endParaRPr lang="es-ES" altLang="es-ES"/>
          </a:p>
        </p:txBody>
      </p:sp>
    </p:spTree>
    <p:extLst>
      <p:ext uri="{BB962C8B-B14F-4D97-AF65-F5344CB8AC3E}">
        <p14:creationId xmlns:p14="http://schemas.microsoft.com/office/powerpoint/2010/main" val="1681062876"/>
      </p:ext>
    </p:extLst>
  </p:cSld>
  <p:clrMapOvr>
    <a:masterClrMapping/>
  </p:clrMapOvr>
</p:notes>
</file>

<file path=ppt/notesSlides/notesSlide4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44</a:t>
            </a:fld>
            <a:endParaRPr lang="es-ES" altLang="es-ES"/>
          </a:p>
        </p:txBody>
      </p:sp>
    </p:spTree>
    <p:extLst>
      <p:ext uri="{BB962C8B-B14F-4D97-AF65-F5344CB8AC3E}">
        <p14:creationId xmlns:p14="http://schemas.microsoft.com/office/powerpoint/2010/main" val="522219677"/>
      </p:ext>
    </p:extLst>
  </p:cSld>
  <p:clrMapOvr>
    <a:masterClrMapping/>
  </p:clrMapOvr>
</p:notes>
</file>

<file path=ppt/notesSlides/notesSlide4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45</a:t>
            </a:fld>
            <a:endParaRPr lang="es-ES" altLang="es-ES"/>
          </a:p>
        </p:txBody>
      </p:sp>
    </p:spTree>
    <p:extLst>
      <p:ext uri="{BB962C8B-B14F-4D97-AF65-F5344CB8AC3E}">
        <p14:creationId xmlns:p14="http://schemas.microsoft.com/office/powerpoint/2010/main" val="3276389231"/>
      </p:ext>
    </p:extLst>
  </p:cSld>
  <p:clrMapOvr>
    <a:masterClrMapping/>
  </p:clrMapOvr>
</p:notes>
</file>

<file path=ppt/notesSlides/notesSlide4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46</a:t>
            </a:fld>
            <a:endParaRPr lang="es-ES" altLang="es-ES"/>
          </a:p>
        </p:txBody>
      </p:sp>
    </p:spTree>
    <p:extLst>
      <p:ext uri="{BB962C8B-B14F-4D97-AF65-F5344CB8AC3E}">
        <p14:creationId xmlns:p14="http://schemas.microsoft.com/office/powerpoint/2010/main" val="103738324"/>
      </p:ext>
    </p:extLst>
  </p:cSld>
  <p:clrMapOvr>
    <a:masterClrMapping/>
  </p:clrMapOvr>
</p:notes>
</file>

<file path=ppt/notesSlides/notesSlide4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47</a:t>
            </a:fld>
            <a:endParaRPr lang="es-ES" altLang="es-ES"/>
          </a:p>
        </p:txBody>
      </p:sp>
    </p:spTree>
    <p:extLst>
      <p:ext uri="{BB962C8B-B14F-4D97-AF65-F5344CB8AC3E}">
        <p14:creationId xmlns:p14="http://schemas.microsoft.com/office/powerpoint/2010/main" val="753773256"/>
      </p:ext>
    </p:extLst>
  </p:cSld>
  <p:clrMapOvr>
    <a:masterClrMapping/>
  </p:clrMapOvr>
</p:notes>
</file>

<file path=ppt/notesSlides/notesSlide4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48</a:t>
            </a:fld>
            <a:endParaRPr lang="es-ES" altLang="es-ES"/>
          </a:p>
        </p:txBody>
      </p:sp>
    </p:spTree>
    <p:extLst>
      <p:ext uri="{BB962C8B-B14F-4D97-AF65-F5344CB8AC3E}">
        <p14:creationId xmlns:p14="http://schemas.microsoft.com/office/powerpoint/2010/main" val="198825015"/>
      </p:ext>
    </p:extLst>
  </p:cSld>
  <p:clrMapOvr>
    <a:masterClrMapping/>
  </p:clrMapOvr>
</p:notes>
</file>

<file path=ppt/notesSlides/notesSlide4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49</a:t>
            </a:fld>
            <a:endParaRPr lang="es-ES" altLang="es-ES"/>
          </a:p>
        </p:txBody>
      </p:sp>
    </p:spTree>
    <p:extLst>
      <p:ext uri="{BB962C8B-B14F-4D97-AF65-F5344CB8AC3E}">
        <p14:creationId xmlns:p14="http://schemas.microsoft.com/office/powerpoint/2010/main" val="2054911717"/>
      </p:ext>
    </p:extLst>
  </p:cSld>
  <p:clrMapOvr>
    <a:masterClrMapping/>
  </p:clrMapOvr>
</p:notes>
</file>

<file path=ppt/notesSlides/notesSlide4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50</a:t>
            </a:fld>
            <a:endParaRPr lang="es-ES" altLang="es-ES"/>
          </a:p>
        </p:txBody>
      </p:sp>
    </p:spTree>
    <p:extLst>
      <p:ext uri="{BB962C8B-B14F-4D97-AF65-F5344CB8AC3E}">
        <p14:creationId xmlns:p14="http://schemas.microsoft.com/office/powerpoint/2010/main" val="720365804"/>
      </p:ext>
    </p:extLst>
  </p:cSld>
  <p:clrMapOvr>
    <a:masterClrMapping/>
  </p:clrMapOvr>
</p:notes>
</file>

<file path=ppt/notesSlides/notesSlide4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Rectangle 7"/>
          <p:cNvSpPr>
            <a:spLocks noGrp="1" noChangeArrowheads="1"/>
          </p:cNvSpPr>
          <p:nvPr>
            <p:ph type="sldNum" sz="quarter" idx="5"/>
          </p:nvPr>
        </p:nvSpPr>
        <p:spPr>
          <a:noFill/>
        </p:spPr>
        <p:txBody>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fld id="{21BB5483-8FB6-4186-83AA-D32399756CFF}" type="slidenum">
              <a:rPr lang="es-ES" altLang="es-ES"/>
              <a:pPr eaLnBrk="1" hangingPunct="1"/>
              <a:t>51</a:t>
            </a:fld>
            <a:endParaRPr lang="es-ES" altLang="es-ES"/>
          </a:p>
        </p:txBody>
      </p:sp>
      <p:sp>
        <p:nvSpPr>
          <p:cNvPr id="34819" name="Rectangle 7"/>
          <p:cNvSpPr txBox="1">
            <a:spLocks noGrp="1" noChangeArrowheads="1"/>
          </p:cNvSpPr>
          <p:nvPr/>
        </p:nvSpPr>
        <p:spPr bwMode="auto">
          <a:xfrm>
            <a:off x="3886200" y="8686800"/>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b"/>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fld id="{530C3564-0589-4059-A797-9F34BD421509}" type="slidenum">
              <a:rPr lang="es-ES" altLang="es-ES" sz="1200">
                <a:latin typeface="Times New Roman" panose="02020603050405020304" pitchFamily="18" charset="0"/>
              </a:rPr>
              <a:pPr algn="r" eaLnBrk="1" hangingPunct="1"/>
              <a:t>51</a:t>
            </a:fld>
            <a:endParaRPr lang="es-ES" altLang="es-ES" sz="1200">
              <a:latin typeface="Times New Roman" panose="02020603050405020304" pitchFamily="18" charset="0"/>
            </a:endParaRPr>
          </a:p>
        </p:txBody>
      </p:sp>
      <p:sp>
        <p:nvSpPr>
          <p:cNvPr id="34820" name="Rectangle 2"/>
          <p:cNvSpPr>
            <a:spLocks noGrp="1" noRot="1" noChangeAspect="1" noChangeArrowheads="1" noTextEdit="1"/>
          </p:cNvSpPr>
          <p:nvPr>
            <p:ph type="sldImg"/>
          </p:nvPr>
        </p:nvSpPr>
        <p:spPr>
          <a:xfrm>
            <a:off x="1184275" y="712788"/>
            <a:ext cx="4560888" cy="3421062"/>
          </a:xfrm>
          <a:ln/>
        </p:spPr>
      </p:sp>
      <p:sp>
        <p:nvSpPr>
          <p:cNvPr id="34821" name="Rectangle 3"/>
          <p:cNvSpPr>
            <a:spLocks noGrp="1" noChangeArrowheads="1"/>
          </p:cNvSpPr>
          <p:nvPr>
            <p:ph type="body" idx="1"/>
          </p:nvPr>
        </p:nvSpPr>
        <p:spPr>
          <a:xfrm>
            <a:off x="944563" y="4346575"/>
            <a:ext cx="5035550" cy="4133850"/>
          </a:xfrm>
          <a:noFill/>
        </p:spPr>
        <p:txBody>
          <a:bodyPr/>
          <a:lstStyle/>
          <a:p>
            <a:pPr eaLnBrk="1" hangingPunct="1"/>
            <a:endParaRPr lang="es-ES" altLang="es-ES">
              <a:latin typeface="Arial" panose="020B0604020202020204" pitchFamily="34" charset="0"/>
            </a:endParaRPr>
          </a:p>
        </p:txBody>
      </p:sp>
    </p:spTree>
    <p:extLst>
      <p:ext uri="{BB962C8B-B14F-4D97-AF65-F5344CB8AC3E}">
        <p14:creationId xmlns:p14="http://schemas.microsoft.com/office/powerpoint/2010/main" val="233129987"/>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6</a:t>
            </a:fld>
            <a:endParaRPr lang="es-ES" altLang="es-ES"/>
          </a:p>
        </p:txBody>
      </p:sp>
    </p:spTree>
    <p:extLst>
      <p:ext uri="{BB962C8B-B14F-4D97-AF65-F5344CB8AC3E}">
        <p14:creationId xmlns:p14="http://schemas.microsoft.com/office/powerpoint/2010/main" val="8976600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7</a:t>
            </a:fld>
            <a:endParaRPr lang="es-ES" altLang="es-ES"/>
          </a:p>
        </p:txBody>
      </p:sp>
    </p:spTree>
    <p:extLst>
      <p:ext uri="{BB962C8B-B14F-4D97-AF65-F5344CB8AC3E}">
        <p14:creationId xmlns:p14="http://schemas.microsoft.com/office/powerpoint/2010/main" val="88031892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8</a:t>
            </a:fld>
            <a:endParaRPr lang="es-ES" altLang="es-ES"/>
          </a:p>
        </p:txBody>
      </p:sp>
    </p:spTree>
    <p:extLst>
      <p:ext uri="{BB962C8B-B14F-4D97-AF65-F5344CB8AC3E}">
        <p14:creationId xmlns:p14="http://schemas.microsoft.com/office/powerpoint/2010/main" val="1098734574"/>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9</a:t>
            </a:fld>
            <a:endParaRPr lang="es-ES" altLang="es-ES"/>
          </a:p>
        </p:txBody>
      </p:sp>
    </p:spTree>
    <p:extLst>
      <p:ext uri="{BB962C8B-B14F-4D97-AF65-F5344CB8AC3E}">
        <p14:creationId xmlns:p14="http://schemas.microsoft.com/office/powerpoint/2010/main" val="383904557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p:sp>
      <p:sp>
        <p:nvSpPr>
          <p:cNvPr id="3" name="Marcador de notas 2"/>
          <p:cNvSpPr>
            <a:spLocks noGrp="1"/>
          </p:cNvSpPr>
          <p:nvPr>
            <p:ph type="body" idx="1"/>
          </p:nvPr>
        </p:nvSpPr>
        <p:spPr/>
        <p:txBody>
          <a:bodyPr/>
          <a:lstStyle/>
          <a:p>
            <a:endParaRPr lang="es-ES" dirty="0"/>
          </a:p>
        </p:txBody>
      </p:sp>
      <p:sp>
        <p:nvSpPr>
          <p:cNvPr id="4" name="Marcador de número de diapositiva 3"/>
          <p:cNvSpPr>
            <a:spLocks noGrp="1"/>
          </p:cNvSpPr>
          <p:nvPr>
            <p:ph type="sldNum" sz="quarter" idx="10"/>
          </p:nvPr>
        </p:nvSpPr>
        <p:spPr/>
        <p:txBody>
          <a:bodyPr/>
          <a:lstStyle/>
          <a:p>
            <a:pPr>
              <a:defRPr/>
            </a:pPr>
            <a:fld id="{6F7E8BC8-51B0-49CE-9850-3BC4BB75661D}" type="slidenum">
              <a:rPr lang="es-ES" altLang="es-ES" smtClean="0"/>
              <a:pPr>
                <a:defRPr/>
              </a:pPr>
              <a:t>10</a:t>
            </a:fld>
            <a:endParaRPr lang="es-ES" altLang="es-ES"/>
          </a:p>
        </p:txBody>
      </p:sp>
    </p:spTree>
    <p:extLst>
      <p:ext uri="{BB962C8B-B14F-4D97-AF65-F5344CB8AC3E}">
        <p14:creationId xmlns:p14="http://schemas.microsoft.com/office/powerpoint/2010/main" val="185391588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sp>
        <p:nvSpPr>
          <p:cNvPr id="4" name="AutoShape 23"/>
          <p:cNvSpPr>
            <a:spLocks noChangeArrowheads="1"/>
          </p:cNvSpPr>
          <p:nvPr/>
        </p:nvSpPr>
        <p:spPr bwMode="auto">
          <a:xfrm rot="20940000">
            <a:off x="1828800" y="304800"/>
            <a:ext cx="457200" cy="457200"/>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5" name="AutoShape 24"/>
          <p:cNvSpPr>
            <a:spLocks noChangeArrowheads="1"/>
          </p:cNvSpPr>
          <p:nvPr/>
        </p:nvSpPr>
        <p:spPr bwMode="auto">
          <a:xfrm>
            <a:off x="2609850" y="171450"/>
            <a:ext cx="419100" cy="419100"/>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6" name="AutoShape 25"/>
          <p:cNvSpPr>
            <a:spLocks noChangeArrowheads="1"/>
          </p:cNvSpPr>
          <p:nvPr/>
        </p:nvSpPr>
        <p:spPr bwMode="auto">
          <a:xfrm rot="20940000">
            <a:off x="1752600" y="228600"/>
            <a:ext cx="457200" cy="457200"/>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7" name="AutoShape 26"/>
          <p:cNvSpPr>
            <a:spLocks noChangeArrowheads="1"/>
          </p:cNvSpPr>
          <p:nvPr/>
        </p:nvSpPr>
        <p:spPr bwMode="auto">
          <a:xfrm>
            <a:off x="2533650" y="19050"/>
            <a:ext cx="419100" cy="419100"/>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grpSp>
        <p:nvGrpSpPr>
          <p:cNvPr id="8" name="Group 27"/>
          <p:cNvGrpSpPr>
            <a:grpSpLocks/>
          </p:cNvGrpSpPr>
          <p:nvPr/>
        </p:nvGrpSpPr>
        <p:grpSpPr bwMode="auto">
          <a:xfrm>
            <a:off x="6934200" y="5181600"/>
            <a:ext cx="2033588" cy="1219200"/>
            <a:chOff x="4368" y="3264"/>
            <a:chExt cx="1281" cy="768"/>
          </a:xfrm>
        </p:grpSpPr>
        <p:sp>
          <p:nvSpPr>
            <p:cNvPr id="9" name="AutoShape 28"/>
            <p:cNvSpPr>
              <a:spLocks noChangeArrowheads="1"/>
            </p:cNvSpPr>
            <p:nvPr/>
          </p:nvSpPr>
          <p:spPr bwMode="auto">
            <a:xfrm rot="20940000">
              <a:off x="4368" y="3681"/>
              <a:ext cx="288" cy="288"/>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 name="AutoShape 29"/>
            <p:cNvSpPr>
              <a:spLocks noChangeArrowheads="1"/>
            </p:cNvSpPr>
            <p:nvPr/>
          </p:nvSpPr>
          <p:spPr bwMode="auto">
            <a:xfrm>
              <a:off x="4845" y="3324"/>
              <a:ext cx="264" cy="264"/>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1" name="AutoShape 30"/>
            <p:cNvSpPr>
              <a:spLocks noChangeArrowheads="1"/>
            </p:cNvSpPr>
            <p:nvPr/>
          </p:nvSpPr>
          <p:spPr bwMode="auto">
            <a:xfrm rot="1320000">
              <a:off x="5217" y="3264"/>
              <a:ext cx="384" cy="384"/>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2" name="AutoShape 31"/>
            <p:cNvSpPr>
              <a:spLocks noChangeArrowheads="1"/>
            </p:cNvSpPr>
            <p:nvPr/>
          </p:nvSpPr>
          <p:spPr bwMode="auto">
            <a:xfrm rot="20940000">
              <a:off x="4449" y="3744"/>
              <a:ext cx="288" cy="288"/>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3" name="AutoShape 32"/>
            <p:cNvSpPr>
              <a:spLocks noChangeArrowheads="1"/>
            </p:cNvSpPr>
            <p:nvPr/>
          </p:nvSpPr>
          <p:spPr bwMode="auto">
            <a:xfrm>
              <a:off x="4893" y="3372"/>
              <a:ext cx="264" cy="264"/>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4" name="AutoShape 33"/>
            <p:cNvSpPr>
              <a:spLocks noChangeArrowheads="1"/>
            </p:cNvSpPr>
            <p:nvPr/>
          </p:nvSpPr>
          <p:spPr bwMode="auto">
            <a:xfrm rot="1320000">
              <a:off x="5265" y="3360"/>
              <a:ext cx="384" cy="384"/>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grpSp>
      <p:sp>
        <p:nvSpPr>
          <p:cNvPr id="15" name="AutoShape 34"/>
          <p:cNvSpPr>
            <a:spLocks noChangeArrowheads="1"/>
          </p:cNvSpPr>
          <p:nvPr/>
        </p:nvSpPr>
        <p:spPr bwMode="auto">
          <a:xfrm rot="1320000">
            <a:off x="168275" y="244475"/>
            <a:ext cx="882650" cy="882650"/>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3087" name="Rectangle 15"/>
          <p:cNvSpPr>
            <a:spLocks noGrp="1" noChangeArrowheads="1"/>
          </p:cNvSpPr>
          <p:nvPr>
            <p:ph type="subTitle" sz="quarter" idx="1"/>
          </p:nvPr>
        </p:nvSpPr>
        <p:spPr>
          <a:xfrm>
            <a:off x="1371600" y="2667000"/>
            <a:ext cx="6400800" cy="3276600"/>
          </a:xfrm>
        </p:spPr>
        <p:txBody>
          <a:bodyPr anchor="ctr"/>
          <a:lstStyle>
            <a:lvl1pPr marL="0" indent="0" algn="ctr">
              <a:buFont typeface="Wingdings" pitchFamily="2" charset="2"/>
              <a:buNone/>
              <a:defRPr/>
            </a:lvl1pPr>
          </a:lstStyle>
          <a:p>
            <a:pPr lvl="0"/>
            <a:r>
              <a:rPr lang="es-ES" altLang="es-ES" noProof="0"/>
              <a:t>Haga clic para modificar el estilo de subtítulo del patrón</a:t>
            </a:r>
          </a:p>
        </p:txBody>
      </p:sp>
      <p:sp>
        <p:nvSpPr>
          <p:cNvPr id="3091" name="Rectangle 19"/>
          <p:cNvSpPr>
            <a:spLocks noGrp="1" noChangeArrowheads="1"/>
          </p:cNvSpPr>
          <p:nvPr>
            <p:ph type="ctrTitle" sz="quarter"/>
          </p:nvPr>
        </p:nvSpPr>
        <p:spPr>
          <a:xfrm>
            <a:off x="685800" y="914400"/>
            <a:ext cx="7772400" cy="1143000"/>
          </a:xfrm>
        </p:spPr>
        <p:txBody>
          <a:bodyPr/>
          <a:lstStyle>
            <a:lvl1pPr algn="ctr">
              <a:defRPr/>
            </a:lvl1pPr>
          </a:lstStyle>
          <a:p>
            <a:pPr lvl="0"/>
            <a:r>
              <a:rPr lang="es-ES" altLang="es-ES" noProof="0"/>
              <a:t>Haga clic para modificar el estilo de título del patrón</a:t>
            </a:r>
          </a:p>
        </p:txBody>
      </p:sp>
      <p:sp>
        <p:nvSpPr>
          <p:cNvPr id="16" name="Rectangle 16"/>
          <p:cNvSpPr>
            <a:spLocks noGrp="1" noChangeArrowheads="1"/>
          </p:cNvSpPr>
          <p:nvPr>
            <p:ph type="dt" sz="quarter" idx="10"/>
          </p:nvPr>
        </p:nvSpPr>
        <p:spPr>
          <a:xfrm>
            <a:off x="76200" y="6323013"/>
            <a:ext cx="1905000" cy="457200"/>
          </a:xfrm>
        </p:spPr>
        <p:txBody>
          <a:bodyPr/>
          <a:lstStyle>
            <a:lvl1pPr>
              <a:defRPr/>
            </a:lvl1pPr>
          </a:lstStyle>
          <a:p>
            <a:pPr>
              <a:defRPr/>
            </a:pPr>
            <a:endParaRPr lang="es-ES" altLang="es-ES"/>
          </a:p>
        </p:txBody>
      </p:sp>
      <p:sp>
        <p:nvSpPr>
          <p:cNvPr id="17" name="Rectangle 17"/>
          <p:cNvSpPr>
            <a:spLocks noGrp="1" noChangeArrowheads="1"/>
          </p:cNvSpPr>
          <p:nvPr>
            <p:ph type="ftr" sz="quarter" idx="11"/>
          </p:nvPr>
        </p:nvSpPr>
        <p:spPr>
          <a:xfrm>
            <a:off x="3124200" y="6324600"/>
            <a:ext cx="2895600" cy="457200"/>
          </a:xfrm>
        </p:spPr>
        <p:txBody>
          <a:bodyPr/>
          <a:lstStyle>
            <a:lvl1pPr>
              <a:defRPr/>
            </a:lvl1pPr>
          </a:lstStyle>
          <a:p>
            <a:pPr>
              <a:defRPr/>
            </a:pPr>
            <a:endParaRPr lang="es-ES" altLang="es-ES"/>
          </a:p>
        </p:txBody>
      </p:sp>
      <p:sp>
        <p:nvSpPr>
          <p:cNvPr id="18" name="Rectangle 18"/>
          <p:cNvSpPr>
            <a:spLocks noGrp="1" noChangeArrowheads="1"/>
          </p:cNvSpPr>
          <p:nvPr>
            <p:ph type="sldNum" sz="quarter" idx="12"/>
          </p:nvPr>
        </p:nvSpPr>
        <p:spPr/>
        <p:txBody>
          <a:bodyPr/>
          <a:lstStyle>
            <a:lvl1pPr>
              <a:defRPr/>
            </a:lvl1pPr>
          </a:lstStyle>
          <a:p>
            <a:pPr>
              <a:defRPr/>
            </a:pPr>
            <a:fld id="{EF163728-7B21-4A59-B62D-36E5EBAA37D0}" type="slidenum">
              <a:rPr lang="es-ES" altLang="es-ES"/>
              <a:pPr>
                <a:defRPr/>
              </a:pPr>
              <a:t>‹Nº›</a:t>
            </a:fld>
            <a:endParaRPr lang="es-ES" altLang="es-ES"/>
          </a:p>
        </p:txBody>
      </p:sp>
    </p:spTree>
    <p:extLst>
      <p:ext uri="{BB962C8B-B14F-4D97-AF65-F5344CB8AC3E}">
        <p14:creationId xmlns:p14="http://schemas.microsoft.com/office/powerpoint/2010/main" val="172036530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texto vertical"/>
          <p:cNvSpPr>
            <a:spLocks noGrp="1"/>
          </p:cNvSpPr>
          <p:nvPr>
            <p:ph type="body" orient="vert" idx="1"/>
          </p:nvPr>
        </p:nvSpPr>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10"/>
          <p:cNvSpPr>
            <a:spLocks noGrp="1" noChangeArrowheads="1"/>
          </p:cNvSpPr>
          <p:nvPr>
            <p:ph type="dt" sz="half" idx="10"/>
          </p:nvPr>
        </p:nvSpPr>
        <p:spPr/>
        <p:txBody>
          <a:bodyPr/>
          <a:lstStyle>
            <a:lvl1pPr>
              <a:defRPr/>
            </a:lvl1pPr>
          </a:lstStyle>
          <a:p>
            <a:pPr>
              <a:defRPr/>
            </a:pPr>
            <a:endParaRPr lang="es-ES" altLang="es-ES"/>
          </a:p>
        </p:txBody>
      </p:sp>
      <p:sp>
        <p:nvSpPr>
          <p:cNvPr id="5" name="Rectangle 11"/>
          <p:cNvSpPr>
            <a:spLocks noGrp="1" noChangeArrowheads="1"/>
          </p:cNvSpPr>
          <p:nvPr>
            <p:ph type="ftr" sz="quarter" idx="11"/>
          </p:nvPr>
        </p:nvSpPr>
        <p:spPr/>
        <p:txBody>
          <a:bodyPr/>
          <a:lstStyle>
            <a:lvl1pPr>
              <a:defRPr/>
            </a:lvl1pPr>
          </a:lstStyle>
          <a:p>
            <a:pPr>
              <a:defRPr/>
            </a:pPr>
            <a:endParaRPr lang="es-ES" altLang="es-ES"/>
          </a:p>
        </p:txBody>
      </p:sp>
      <p:sp>
        <p:nvSpPr>
          <p:cNvPr id="6" name="Rectangle 12"/>
          <p:cNvSpPr>
            <a:spLocks noGrp="1" noChangeArrowheads="1"/>
          </p:cNvSpPr>
          <p:nvPr>
            <p:ph type="sldNum" sz="quarter" idx="12"/>
          </p:nvPr>
        </p:nvSpPr>
        <p:spPr/>
        <p:txBody>
          <a:bodyPr/>
          <a:lstStyle>
            <a:lvl1pPr>
              <a:defRPr/>
            </a:lvl1pPr>
          </a:lstStyle>
          <a:p>
            <a:pPr>
              <a:defRPr/>
            </a:pPr>
            <a:fld id="{CC00E260-57FB-44E9-9A4E-F52E1597623F}" type="slidenum">
              <a:rPr lang="es-ES" altLang="es-ES"/>
              <a:pPr>
                <a:defRPr/>
              </a:pPr>
              <a:t>‹Nº›</a:t>
            </a:fld>
            <a:endParaRPr lang="es-ES" altLang="es-ES"/>
          </a:p>
        </p:txBody>
      </p:sp>
    </p:spTree>
    <p:extLst>
      <p:ext uri="{BB962C8B-B14F-4D97-AF65-F5344CB8AC3E}">
        <p14:creationId xmlns:p14="http://schemas.microsoft.com/office/powerpoint/2010/main" val="2265085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228600"/>
            <a:ext cx="1943100" cy="5791200"/>
          </a:xfrm>
        </p:spPr>
        <p:txBody>
          <a:bodyPr vert="eaVert"/>
          <a:lstStyle/>
          <a:p>
            <a:r>
              <a:rPr lang="es-ES"/>
              <a:t>Haga clic para modificar el estilo de título del patrón</a:t>
            </a:r>
          </a:p>
        </p:txBody>
      </p:sp>
      <p:sp>
        <p:nvSpPr>
          <p:cNvPr id="3" name="2 Marcador de texto vertical"/>
          <p:cNvSpPr>
            <a:spLocks noGrp="1"/>
          </p:cNvSpPr>
          <p:nvPr>
            <p:ph type="body" orient="vert" idx="1"/>
          </p:nvPr>
        </p:nvSpPr>
        <p:spPr>
          <a:xfrm>
            <a:off x="685800" y="228600"/>
            <a:ext cx="5676900" cy="5791200"/>
          </a:xfrm>
        </p:spPr>
        <p:txBody>
          <a:bodyPr vert="eaVert"/>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10"/>
          <p:cNvSpPr>
            <a:spLocks noGrp="1" noChangeArrowheads="1"/>
          </p:cNvSpPr>
          <p:nvPr>
            <p:ph type="dt" sz="half" idx="10"/>
          </p:nvPr>
        </p:nvSpPr>
        <p:spPr/>
        <p:txBody>
          <a:bodyPr/>
          <a:lstStyle>
            <a:lvl1pPr>
              <a:defRPr/>
            </a:lvl1pPr>
          </a:lstStyle>
          <a:p>
            <a:pPr>
              <a:defRPr/>
            </a:pPr>
            <a:endParaRPr lang="es-ES" altLang="es-ES"/>
          </a:p>
        </p:txBody>
      </p:sp>
      <p:sp>
        <p:nvSpPr>
          <p:cNvPr id="5" name="Rectangle 11"/>
          <p:cNvSpPr>
            <a:spLocks noGrp="1" noChangeArrowheads="1"/>
          </p:cNvSpPr>
          <p:nvPr>
            <p:ph type="ftr" sz="quarter" idx="11"/>
          </p:nvPr>
        </p:nvSpPr>
        <p:spPr/>
        <p:txBody>
          <a:bodyPr/>
          <a:lstStyle>
            <a:lvl1pPr>
              <a:defRPr/>
            </a:lvl1pPr>
          </a:lstStyle>
          <a:p>
            <a:pPr>
              <a:defRPr/>
            </a:pPr>
            <a:endParaRPr lang="es-ES" altLang="es-ES"/>
          </a:p>
        </p:txBody>
      </p:sp>
      <p:sp>
        <p:nvSpPr>
          <p:cNvPr id="6" name="Rectangle 12"/>
          <p:cNvSpPr>
            <a:spLocks noGrp="1" noChangeArrowheads="1"/>
          </p:cNvSpPr>
          <p:nvPr>
            <p:ph type="sldNum" sz="quarter" idx="12"/>
          </p:nvPr>
        </p:nvSpPr>
        <p:spPr/>
        <p:txBody>
          <a:bodyPr/>
          <a:lstStyle>
            <a:lvl1pPr>
              <a:defRPr/>
            </a:lvl1pPr>
          </a:lstStyle>
          <a:p>
            <a:pPr>
              <a:defRPr/>
            </a:pPr>
            <a:fld id="{E8D9EAF4-F9CE-4A2E-B106-5A8A7FD9F24D}" type="slidenum">
              <a:rPr lang="es-ES" altLang="es-ES"/>
              <a:pPr>
                <a:defRPr/>
              </a:pPr>
              <a:t>‹Nº›</a:t>
            </a:fld>
            <a:endParaRPr lang="es-ES" altLang="es-ES"/>
          </a:p>
        </p:txBody>
      </p:sp>
    </p:spTree>
    <p:extLst>
      <p:ext uri="{BB962C8B-B14F-4D97-AF65-F5344CB8AC3E}">
        <p14:creationId xmlns:p14="http://schemas.microsoft.com/office/powerpoint/2010/main" val="249771613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idx="1"/>
          </p:nvPr>
        </p:nvSpPr>
        <p:spPr/>
        <p:txBody>
          <a:body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Rectangle 10"/>
          <p:cNvSpPr>
            <a:spLocks noGrp="1" noChangeArrowheads="1"/>
          </p:cNvSpPr>
          <p:nvPr>
            <p:ph type="dt" sz="half" idx="10"/>
          </p:nvPr>
        </p:nvSpPr>
        <p:spPr/>
        <p:txBody>
          <a:bodyPr/>
          <a:lstStyle>
            <a:lvl1pPr>
              <a:defRPr/>
            </a:lvl1pPr>
          </a:lstStyle>
          <a:p>
            <a:pPr>
              <a:defRPr/>
            </a:pPr>
            <a:endParaRPr lang="es-ES" altLang="es-ES"/>
          </a:p>
        </p:txBody>
      </p:sp>
      <p:sp>
        <p:nvSpPr>
          <p:cNvPr id="5" name="Rectangle 11"/>
          <p:cNvSpPr>
            <a:spLocks noGrp="1" noChangeArrowheads="1"/>
          </p:cNvSpPr>
          <p:nvPr>
            <p:ph type="ftr" sz="quarter" idx="11"/>
          </p:nvPr>
        </p:nvSpPr>
        <p:spPr/>
        <p:txBody>
          <a:bodyPr/>
          <a:lstStyle>
            <a:lvl1pPr>
              <a:defRPr/>
            </a:lvl1pPr>
          </a:lstStyle>
          <a:p>
            <a:pPr>
              <a:defRPr/>
            </a:pPr>
            <a:endParaRPr lang="es-ES" altLang="es-ES"/>
          </a:p>
        </p:txBody>
      </p:sp>
      <p:sp>
        <p:nvSpPr>
          <p:cNvPr id="6" name="Rectangle 12"/>
          <p:cNvSpPr>
            <a:spLocks noGrp="1" noChangeArrowheads="1"/>
          </p:cNvSpPr>
          <p:nvPr>
            <p:ph type="sldNum" sz="quarter" idx="12"/>
          </p:nvPr>
        </p:nvSpPr>
        <p:spPr/>
        <p:txBody>
          <a:bodyPr/>
          <a:lstStyle>
            <a:lvl1pPr>
              <a:defRPr/>
            </a:lvl1pPr>
          </a:lstStyle>
          <a:p>
            <a:pPr>
              <a:defRPr/>
            </a:pPr>
            <a:fld id="{74EE3310-7576-47B6-B084-6769932C5B10}" type="slidenum">
              <a:rPr lang="es-ES" altLang="es-ES"/>
              <a:pPr>
                <a:defRPr/>
              </a:pPr>
              <a:t>‹Nº›</a:t>
            </a:fld>
            <a:endParaRPr lang="es-ES" altLang="es-ES"/>
          </a:p>
        </p:txBody>
      </p:sp>
    </p:spTree>
    <p:extLst>
      <p:ext uri="{BB962C8B-B14F-4D97-AF65-F5344CB8AC3E}">
        <p14:creationId xmlns:p14="http://schemas.microsoft.com/office/powerpoint/2010/main" val="414071696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a:t>Haga clic para modificar el estilo de título del patrón</a:t>
            </a:r>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a:t>Haga clic para modificar el estilo de texto del patrón</a:t>
            </a:r>
          </a:p>
        </p:txBody>
      </p:sp>
      <p:sp>
        <p:nvSpPr>
          <p:cNvPr id="4" name="Rectangle 10"/>
          <p:cNvSpPr>
            <a:spLocks noGrp="1" noChangeArrowheads="1"/>
          </p:cNvSpPr>
          <p:nvPr>
            <p:ph type="dt" sz="half" idx="10"/>
          </p:nvPr>
        </p:nvSpPr>
        <p:spPr/>
        <p:txBody>
          <a:bodyPr/>
          <a:lstStyle>
            <a:lvl1pPr>
              <a:defRPr/>
            </a:lvl1pPr>
          </a:lstStyle>
          <a:p>
            <a:pPr>
              <a:defRPr/>
            </a:pPr>
            <a:endParaRPr lang="es-ES" altLang="es-ES"/>
          </a:p>
        </p:txBody>
      </p:sp>
      <p:sp>
        <p:nvSpPr>
          <p:cNvPr id="5" name="Rectangle 11"/>
          <p:cNvSpPr>
            <a:spLocks noGrp="1" noChangeArrowheads="1"/>
          </p:cNvSpPr>
          <p:nvPr>
            <p:ph type="ftr" sz="quarter" idx="11"/>
          </p:nvPr>
        </p:nvSpPr>
        <p:spPr/>
        <p:txBody>
          <a:bodyPr/>
          <a:lstStyle>
            <a:lvl1pPr>
              <a:defRPr/>
            </a:lvl1pPr>
          </a:lstStyle>
          <a:p>
            <a:pPr>
              <a:defRPr/>
            </a:pPr>
            <a:endParaRPr lang="es-ES" altLang="es-ES"/>
          </a:p>
        </p:txBody>
      </p:sp>
      <p:sp>
        <p:nvSpPr>
          <p:cNvPr id="6" name="Rectangle 12"/>
          <p:cNvSpPr>
            <a:spLocks noGrp="1" noChangeArrowheads="1"/>
          </p:cNvSpPr>
          <p:nvPr>
            <p:ph type="sldNum" sz="quarter" idx="12"/>
          </p:nvPr>
        </p:nvSpPr>
        <p:spPr/>
        <p:txBody>
          <a:bodyPr/>
          <a:lstStyle>
            <a:lvl1pPr>
              <a:defRPr/>
            </a:lvl1pPr>
          </a:lstStyle>
          <a:p>
            <a:pPr>
              <a:defRPr/>
            </a:pPr>
            <a:fld id="{D94704DA-C8AF-48AE-AAB3-6DFDBB5EEAD6}" type="slidenum">
              <a:rPr lang="es-ES" altLang="es-ES"/>
              <a:pPr>
                <a:defRPr/>
              </a:pPr>
              <a:t>‹Nº›</a:t>
            </a:fld>
            <a:endParaRPr lang="es-ES" altLang="es-ES"/>
          </a:p>
        </p:txBody>
      </p:sp>
    </p:spTree>
    <p:extLst>
      <p:ext uri="{BB962C8B-B14F-4D97-AF65-F5344CB8AC3E}">
        <p14:creationId xmlns:p14="http://schemas.microsoft.com/office/powerpoint/2010/main" val="50322132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2 Marcador de contenido"/>
          <p:cNvSpPr>
            <a:spLocks noGrp="1"/>
          </p:cNvSpPr>
          <p:nvPr>
            <p:ph sz="half" idx="1"/>
          </p:nvPr>
        </p:nvSpPr>
        <p:spPr>
          <a:xfrm>
            <a:off x="6858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contenido"/>
          <p:cNvSpPr>
            <a:spLocks noGrp="1"/>
          </p:cNvSpPr>
          <p:nvPr>
            <p:ph sz="half" idx="2"/>
          </p:nvPr>
        </p:nvSpPr>
        <p:spPr>
          <a:xfrm>
            <a:off x="4648200" y="19050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Rectangle 10"/>
          <p:cNvSpPr>
            <a:spLocks noGrp="1" noChangeArrowheads="1"/>
          </p:cNvSpPr>
          <p:nvPr>
            <p:ph type="dt" sz="half" idx="10"/>
          </p:nvPr>
        </p:nvSpPr>
        <p:spPr/>
        <p:txBody>
          <a:bodyPr/>
          <a:lstStyle>
            <a:lvl1pPr>
              <a:defRPr/>
            </a:lvl1pPr>
          </a:lstStyle>
          <a:p>
            <a:pPr>
              <a:defRPr/>
            </a:pPr>
            <a:endParaRPr lang="es-ES" altLang="es-ES"/>
          </a:p>
        </p:txBody>
      </p:sp>
      <p:sp>
        <p:nvSpPr>
          <p:cNvPr id="6" name="Rectangle 11"/>
          <p:cNvSpPr>
            <a:spLocks noGrp="1" noChangeArrowheads="1"/>
          </p:cNvSpPr>
          <p:nvPr>
            <p:ph type="ftr" sz="quarter" idx="11"/>
          </p:nvPr>
        </p:nvSpPr>
        <p:spPr/>
        <p:txBody>
          <a:bodyPr/>
          <a:lstStyle>
            <a:lvl1pPr>
              <a:defRPr/>
            </a:lvl1pPr>
          </a:lstStyle>
          <a:p>
            <a:pPr>
              <a:defRPr/>
            </a:pPr>
            <a:endParaRPr lang="es-ES" altLang="es-ES"/>
          </a:p>
        </p:txBody>
      </p:sp>
      <p:sp>
        <p:nvSpPr>
          <p:cNvPr id="7" name="Rectangle 12"/>
          <p:cNvSpPr>
            <a:spLocks noGrp="1" noChangeArrowheads="1"/>
          </p:cNvSpPr>
          <p:nvPr>
            <p:ph type="sldNum" sz="quarter" idx="12"/>
          </p:nvPr>
        </p:nvSpPr>
        <p:spPr/>
        <p:txBody>
          <a:bodyPr/>
          <a:lstStyle>
            <a:lvl1pPr>
              <a:defRPr/>
            </a:lvl1pPr>
          </a:lstStyle>
          <a:p>
            <a:pPr>
              <a:defRPr/>
            </a:pPr>
            <a:fld id="{C47F0AF7-F273-4062-BADD-044C1ADF5543}" type="slidenum">
              <a:rPr lang="es-ES" altLang="es-ES"/>
              <a:pPr>
                <a:defRPr/>
              </a:pPr>
              <a:t>‹Nº›</a:t>
            </a:fld>
            <a:endParaRPr lang="es-ES" altLang="es-ES"/>
          </a:p>
        </p:txBody>
      </p:sp>
    </p:spTree>
    <p:extLst>
      <p:ext uri="{BB962C8B-B14F-4D97-AF65-F5344CB8AC3E}">
        <p14:creationId xmlns:p14="http://schemas.microsoft.com/office/powerpoint/2010/main" val="9369315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a:t>Haga clic para modificar el estilo de título del patrón</a:t>
            </a:r>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7" name="Rectangle 10"/>
          <p:cNvSpPr>
            <a:spLocks noGrp="1" noChangeArrowheads="1"/>
          </p:cNvSpPr>
          <p:nvPr>
            <p:ph type="dt" sz="half" idx="10"/>
          </p:nvPr>
        </p:nvSpPr>
        <p:spPr/>
        <p:txBody>
          <a:bodyPr/>
          <a:lstStyle>
            <a:lvl1pPr>
              <a:defRPr/>
            </a:lvl1pPr>
          </a:lstStyle>
          <a:p>
            <a:pPr>
              <a:defRPr/>
            </a:pPr>
            <a:endParaRPr lang="es-ES" altLang="es-ES"/>
          </a:p>
        </p:txBody>
      </p:sp>
      <p:sp>
        <p:nvSpPr>
          <p:cNvPr id="8" name="Rectangle 11"/>
          <p:cNvSpPr>
            <a:spLocks noGrp="1" noChangeArrowheads="1"/>
          </p:cNvSpPr>
          <p:nvPr>
            <p:ph type="ftr" sz="quarter" idx="11"/>
          </p:nvPr>
        </p:nvSpPr>
        <p:spPr/>
        <p:txBody>
          <a:bodyPr/>
          <a:lstStyle>
            <a:lvl1pPr>
              <a:defRPr/>
            </a:lvl1pPr>
          </a:lstStyle>
          <a:p>
            <a:pPr>
              <a:defRPr/>
            </a:pPr>
            <a:endParaRPr lang="es-ES" altLang="es-ES"/>
          </a:p>
        </p:txBody>
      </p:sp>
      <p:sp>
        <p:nvSpPr>
          <p:cNvPr id="9" name="Rectangle 12"/>
          <p:cNvSpPr>
            <a:spLocks noGrp="1" noChangeArrowheads="1"/>
          </p:cNvSpPr>
          <p:nvPr>
            <p:ph type="sldNum" sz="quarter" idx="12"/>
          </p:nvPr>
        </p:nvSpPr>
        <p:spPr/>
        <p:txBody>
          <a:bodyPr/>
          <a:lstStyle>
            <a:lvl1pPr>
              <a:defRPr/>
            </a:lvl1pPr>
          </a:lstStyle>
          <a:p>
            <a:pPr>
              <a:defRPr/>
            </a:pPr>
            <a:fld id="{74CE4A6B-F6C6-40CC-BB62-5F27ADF7F46D}" type="slidenum">
              <a:rPr lang="es-ES" altLang="es-ES"/>
              <a:pPr>
                <a:defRPr/>
              </a:pPr>
              <a:t>‹Nº›</a:t>
            </a:fld>
            <a:endParaRPr lang="es-ES" altLang="es-ES"/>
          </a:p>
        </p:txBody>
      </p:sp>
    </p:spTree>
    <p:extLst>
      <p:ext uri="{BB962C8B-B14F-4D97-AF65-F5344CB8AC3E}">
        <p14:creationId xmlns:p14="http://schemas.microsoft.com/office/powerpoint/2010/main" val="3515425428"/>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a:t>Haga clic para modificar el estilo de título del patrón</a:t>
            </a:r>
          </a:p>
        </p:txBody>
      </p:sp>
      <p:sp>
        <p:nvSpPr>
          <p:cNvPr id="3" name="Rectangle 10"/>
          <p:cNvSpPr>
            <a:spLocks noGrp="1" noChangeArrowheads="1"/>
          </p:cNvSpPr>
          <p:nvPr>
            <p:ph type="dt" sz="half" idx="10"/>
          </p:nvPr>
        </p:nvSpPr>
        <p:spPr/>
        <p:txBody>
          <a:bodyPr/>
          <a:lstStyle>
            <a:lvl1pPr>
              <a:defRPr/>
            </a:lvl1pPr>
          </a:lstStyle>
          <a:p>
            <a:pPr>
              <a:defRPr/>
            </a:pPr>
            <a:endParaRPr lang="es-ES" altLang="es-ES"/>
          </a:p>
        </p:txBody>
      </p:sp>
      <p:sp>
        <p:nvSpPr>
          <p:cNvPr id="4" name="Rectangle 11"/>
          <p:cNvSpPr>
            <a:spLocks noGrp="1" noChangeArrowheads="1"/>
          </p:cNvSpPr>
          <p:nvPr>
            <p:ph type="ftr" sz="quarter" idx="11"/>
          </p:nvPr>
        </p:nvSpPr>
        <p:spPr/>
        <p:txBody>
          <a:bodyPr/>
          <a:lstStyle>
            <a:lvl1pPr>
              <a:defRPr/>
            </a:lvl1pPr>
          </a:lstStyle>
          <a:p>
            <a:pPr>
              <a:defRPr/>
            </a:pPr>
            <a:endParaRPr lang="es-ES" altLang="es-ES"/>
          </a:p>
        </p:txBody>
      </p:sp>
      <p:sp>
        <p:nvSpPr>
          <p:cNvPr id="5" name="Rectangle 12"/>
          <p:cNvSpPr>
            <a:spLocks noGrp="1" noChangeArrowheads="1"/>
          </p:cNvSpPr>
          <p:nvPr>
            <p:ph type="sldNum" sz="quarter" idx="12"/>
          </p:nvPr>
        </p:nvSpPr>
        <p:spPr/>
        <p:txBody>
          <a:bodyPr/>
          <a:lstStyle>
            <a:lvl1pPr>
              <a:defRPr/>
            </a:lvl1pPr>
          </a:lstStyle>
          <a:p>
            <a:pPr>
              <a:defRPr/>
            </a:pPr>
            <a:fld id="{7BD48571-0E11-484C-81DD-F73AE6DE2B0F}" type="slidenum">
              <a:rPr lang="es-ES" altLang="es-ES"/>
              <a:pPr>
                <a:defRPr/>
              </a:pPr>
              <a:t>‹Nº›</a:t>
            </a:fld>
            <a:endParaRPr lang="es-ES" altLang="es-ES"/>
          </a:p>
        </p:txBody>
      </p:sp>
    </p:spTree>
    <p:extLst>
      <p:ext uri="{BB962C8B-B14F-4D97-AF65-F5344CB8AC3E}">
        <p14:creationId xmlns:p14="http://schemas.microsoft.com/office/powerpoint/2010/main" val="41529122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En blanco">
    <p:spTree>
      <p:nvGrpSpPr>
        <p:cNvPr id="1" name=""/>
        <p:cNvGrpSpPr/>
        <p:nvPr/>
      </p:nvGrpSpPr>
      <p:grpSpPr>
        <a:xfrm>
          <a:off x="0" y="0"/>
          <a:ext cx="0" cy="0"/>
          <a:chOff x="0" y="0"/>
          <a:chExt cx="0" cy="0"/>
        </a:xfrm>
      </p:grpSpPr>
      <p:sp>
        <p:nvSpPr>
          <p:cNvPr id="2" name="Rectangle 10"/>
          <p:cNvSpPr>
            <a:spLocks noGrp="1" noChangeArrowheads="1"/>
          </p:cNvSpPr>
          <p:nvPr>
            <p:ph type="dt" sz="half" idx="10"/>
          </p:nvPr>
        </p:nvSpPr>
        <p:spPr/>
        <p:txBody>
          <a:bodyPr/>
          <a:lstStyle>
            <a:lvl1pPr>
              <a:defRPr/>
            </a:lvl1pPr>
          </a:lstStyle>
          <a:p>
            <a:pPr>
              <a:defRPr/>
            </a:pPr>
            <a:endParaRPr lang="es-ES" altLang="es-ES"/>
          </a:p>
        </p:txBody>
      </p:sp>
      <p:sp>
        <p:nvSpPr>
          <p:cNvPr id="3" name="Rectangle 11"/>
          <p:cNvSpPr>
            <a:spLocks noGrp="1" noChangeArrowheads="1"/>
          </p:cNvSpPr>
          <p:nvPr>
            <p:ph type="ftr" sz="quarter" idx="11"/>
          </p:nvPr>
        </p:nvSpPr>
        <p:spPr/>
        <p:txBody>
          <a:bodyPr/>
          <a:lstStyle>
            <a:lvl1pPr>
              <a:defRPr/>
            </a:lvl1pPr>
          </a:lstStyle>
          <a:p>
            <a:pPr>
              <a:defRPr/>
            </a:pPr>
            <a:endParaRPr lang="es-ES" altLang="es-ES"/>
          </a:p>
        </p:txBody>
      </p:sp>
      <p:sp>
        <p:nvSpPr>
          <p:cNvPr id="4" name="Rectangle 12"/>
          <p:cNvSpPr>
            <a:spLocks noGrp="1" noChangeArrowheads="1"/>
          </p:cNvSpPr>
          <p:nvPr>
            <p:ph type="sldNum" sz="quarter" idx="12"/>
          </p:nvPr>
        </p:nvSpPr>
        <p:spPr/>
        <p:txBody>
          <a:bodyPr/>
          <a:lstStyle>
            <a:lvl1pPr>
              <a:defRPr/>
            </a:lvl1pPr>
          </a:lstStyle>
          <a:p>
            <a:pPr>
              <a:defRPr/>
            </a:pPr>
            <a:fld id="{0325369F-CD6D-421C-B8E8-5E77890589D4}" type="slidenum">
              <a:rPr lang="es-ES" altLang="es-ES"/>
              <a:pPr>
                <a:defRPr/>
              </a:pPr>
              <a:t>‹Nº›</a:t>
            </a:fld>
            <a:endParaRPr lang="es-ES" altLang="es-ES"/>
          </a:p>
        </p:txBody>
      </p:sp>
    </p:spTree>
    <p:extLst>
      <p:ext uri="{BB962C8B-B14F-4D97-AF65-F5344CB8AC3E}">
        <p14:creationId xmlns:p14="http://schemas.microsoft.com/office/powerpoint/2010/main" val="162941696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lstStyle>
            <a:lvl1pPr algn="l">
              <a:defRPr sz="2000" b="1"/>
            </a:lvl1pPr>
          </a:lstStyle>
          <a:p>
            <a:r>
              <a:rPr lang="es-ES"/>
              <a:t>Haga clic para modificar el estilo de título del patrón</a:t>
            </a:r>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a:t>Haga clic para modificar el estilo de texto del patrón</a:t>
            </a:r>
          </a:p>
          <a:p>
            <a:pPr lvl="1"/>
            <a:r>
              <a:rPr lang="es-ES"/>
              <a:t>Segundo nivel</a:t>
            </a:r>
          </a:p>
          <a:p>
            <a:pPr lvl="2"/>
            <a:r>
              <a:rPr lang="es-ES"/>
              <a:t>Tercer nivel</a:t>
            </a:r>
          </a:p>
          <a:p>
            <a:pPr lvl="3"/>
            <a:r>
              <a:rPr lang="es-ES"/>
              <a:t>Cuarto nivel</a:t>
            </a:r>
          </a:p>
          <a:p>
            <a:pPr lvl="4"/>
            <a:r>
              <a:rPr lang="es-ES"/>
              <a:t>Quinto nivel</a:t>
            </a:r>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0"/>
          <p:cNvSpPr>
            <a:spLocks noGrp="1" noChangeArrowheads="1"/>
          </p:cNvSpPr>
          <p:nvPr>
            <p:ph type="dt" sz="half" idx="10"/>
          </p:nvPr>
        </p:nvSpPr>
        <p:spPr/>
        <p:txBody>
          <a:bodyPr/>
          <a:lstStyle>
            <a:lvl1pPr>
              <a:defRPr/>
            </a:lvl1pPr>
          </a:lstStyle>
          <a:p>
            <a:pPr>
              <a:defRPr/>
            </a:pPr>
            <a:endParaRPr lang="es-ES" altLang="es-ES"/>
          </a:p>
        </p:txBody>
      </p:sp>
      <p:sp>
        <p:nvSpPr>
          <p:cNvPr id="6" name="Rectangle 11"/>
          <p:cNvSpPr>
            <a:spLocks noGrp="1" noChangeArrowheads="1"/>
          </p:cNvSpPr>
          <p:nvPr>
            <p:ph type="ftr" sz="quarter" idx="11"/>
          </p:nvPr>
        </p:nvSpPr>
        <p:spPr/>
        <p:txBody>
          <a:bodyPr/>
          <a:lstStyle>
            <a:lvl1pPr>
              <a:defRPr/>
            </a:lvl1pPr>
          </a:lstStyle>
          <a:p>
            <a:pPr>
              <a:defRPr/>
            </a:pPr>
            <a:endParaRPr lang="es-ES" altLang="es-ES"/>
          </a:p>
        </p:txBody>
      </p:sp>
      <p:sp>
        <p:nvSpPr>
          <p:cNvPr id="7" name="Rectangle 12"/>
          <p:cNvSpPr>
            <a:spLocks noGrp="1" noChangeArrowheads="1"/>
          </p:cNvSpPr>
          <p:nvPr>
            <p:ph type="sldNum" sz="quarter" idx="12"/>
          </p:nvPr>
        </p:nvSpPr>
        <p:spPr/>
        <p:txBody>
          <a:bodyPr/>
          <a:lstStyle>
            <a:lvl1pPr>
              <a:defRPr/>
            </a:lvl1pPr>
          </a:lstStyle>
          <a:p>
            <a:pPr>
              <a:defRPr/>
            </a:pPr>
            <a:fld id="{4BA3D9DF-9225-44E0-9ECB-06E406E03614}" type="slidenum">
              <a:rPr lang="es-ES" altLang="es-ES"/>
              <a:pPr>
                <a:defRPr/>
              </a:pPr>
              <a:t>‹Nº›</a:t>
            </a:fld>
            <a:endParaRPr lang="es-ES" altLang="es-ES"/>
          </a:p>
        </p:txBody>
      </p:sp>
    </p:spTree>
    <p:extLst>
      <p:ext uri="{BB962C8B-B14F-4D97-AF65-F5344CB8AC3E}">
        <p14:creationId xmlns:p14="http://schemas.microsoft.com/office/powerpoint/2010/main" val="6256646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lstStyle>
            <a:lvl1pPr algn="l">
              <a:defRPr sz="2000" b="1"/>
            </a:lvl1pPr>
          </a:lstStyle>
          <a:p>
            <a:r>
              <a:rPr lang="es-ES"/>
              <a:t>Haga clic para modificar el estilo de título del patrón</a:t>
            </a:r>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s-ES" noProof="0"/>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a:t>Haga clic para modificar el estilo de texto del patrón</a:t>
            </a:r>
          </a:p>
        </p:txBody>
      </p:sp>
      <p:sp>
        <p:nvSpPr>
          <p:cNvPr id="5" name="Rectangle 10"/>
          <p:cNvSpPr>
            <a:spLocks noGrp="1" noChangeArrowheads="1"/>
          </p:cNvSpPr>
          <p:nvPr>
            <p:ph type="dt" sz="half" idx="10"/>
          </p:nvPr>
        </p:nvSpPr>
        <p:spPr/>
        <p:txBody>
          <a:bodyPr/>
          <a:lstStyle>
            <a:lvl1pPr>
              <a:defRPr/>
            </a:lvl1pPr>
          </a:lstStyle>
          <a:p>
            <a:pPr>
              <a:defRPr/>
            </a:pPr>
            <a:endParaRPr lang="es-ES" altLang="es-ES"/>
          </a:p>
        </p:txBody>
      </p:sp>
      <p:sp>
        <p:nvSpPr>
          <p:cNvPr id="6" name="Rectangle 11"/>
          <p:cNvSpPr>
            <a:spLocks noGrp="1" noChangeArrowheads="1"/>
          </p:cNvSpPr>
          <p:nvPr>
            <p:ph type="ftr" sz="quarter" idx="11"/>
          </p:nvPr>
        </p:nvSpPr>
        <p:spPr/>
        <p:txBody>
          <a:bodyPr/>
          <a:lstStyle>
            <a:lvl1pPr>
              <a:defRPr/>
            </a:lvl1pPr>
          </a:lstStyle>
          <a:p>
            <a:pPr>
              <a:defRPr/>
            </a:pPr>
            <a:endParaRPr lang="es-ES" altLang="es-ES"/>
          </a:p>
        </p:txBody>
      </p:sp>
      <p:sp>
        <p:nvSpPr>
          <p:cNvPr id="7" name="Rectangle 12"/>
          <p:cNvSpPr>
            <a:spLocks noGrp="1" noChangeArrowheads="1"/>
          </p:cNvSpPr>
          <p:nvPr>
            <p:ph type="sldNum" sz="quarter" idx="12"/>
          </p:nvPr>
        </p:nvSpPr>
        <p:spPr/>
        <p:txBody>
          <a:bodyPr/>
          <a:lstStyle>
            <a:lvl1pPr>
              <a:defRPr/>
            </a:lvl1pPr>
          </a:lstStyle>
          <a:p>
            <a:pPr>
              <a:defRPr/>
            </a:pPr>
            <a:fld id="{6FCAD8A0-4F1B-4B9A-8AD8-E15BFB067117}" type="slidenum">
              <a:rPr lang="es-ES" altLang="es-ES"/>
              <a:pPr>
                <a:defRPr/>
              </a:pPr>
              <a:t>‹Nº›</a:t>
            </a:fld>
            <a:endParaRPr lang="es-ES" altLang="es-ES"/>
          </a:p>
        </p:txBody>
      </p:sp>
    </p:spTree>
    <p:extLst>
      <p:ext uri="{BB962C8B-B14F-4D97-AF65-F5344CB8AC3E}">
        <p14:creationId xmlns:p14="http://schemas.microsoft.com/office/powerpoint/2010/main" val="24558608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003399"/>
        </a:solidFill>
        <a:effectLst/>
      </p:bgPr>
    </p:bg>
    <p:spTree>
      <p:nvGrpSpPr>
        <p:cNvPr id="1" name=""/>
        <p:cNvGrpSpPr/>
        <p:nvPr/>
      </p:nvGrpSpPr>
      <p:grpSpPr>
        <a:xfrm>
          <a:off x="0" y="0"/>
          <a:ext cx="0" cy="0"/>
          <a:chOff x="0" y="0"/>
          <a:chExt cx="0" cy="0"/>
        </a:xfrm>
      </p:grpSpPr>
      <p:sp>
        <p:nvSpPr>
          <p:cNvPr id="1026" name="Rectangle 9"/>
          <p:cNvSpPr>
            <a:spLocks noGrp="1" noChangeArrowheads="1"/>
          </p:cNvSpPr>
          <p:nvPr>
            <p:ph type="body" idx="1"/>
          </p:nvPr>
        </p:nvSpPr>
        <p:spPr bwMode="auto">
          <a:xfrm>
            <a:off x="685800" y="19050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t" anchorCtr="0" compatLnSpc="1">
            <a:prstTxWarp prst="textNoShape">
              <a:avLst/>
            </a:prstTxWarp>
          </a:bodyPr>
          <a:lstStyle/>
          <a:p>
            <a:pPr lvl="0"/>
            <a:r>
              <a:rPr lang="es-ES" altLang="es-ES"/>
              <a:t>Haga clic para modificar el estilo de texto del patrón</a:t>
            </a:r>
          </a:p>
          <a:p>
            <a:pPr lvl="1"/>
            <a:r>
              <a:rPr lang="es-ES" altLang="es-ES"/>
              <a:t>Segundo nivel</a:t>
            </a:r>
          </a:p>
          <a:p>
            <a:pPr lvl="2"/>
            <a:r>
              <a:rPr lang="es-ES" altLang="es-ES"/>
              <a:t>Tercer nivel</a:t>
            </a:r>
          </a:p>
          <a:p>
            <a:pPr lvl="3"/>
            <a:r>
              <a:rPr lang="es-ES" altLang="es-ES"/>
              <a:t>Cuarto nivel</a:t>
            </a:r>
          </a:p>
          <a:p>
            <a:pPr lvl="4"/>
            <a:r>
              <a:rPr lang="es-ES" altLang="es-ES"/>
              <a:t>Quinto nivel</a:t>
            </a:r>
          </a:p>
        </p:txBody>
      </p:sp>
      <p:sp>
        <p:nvSpPr>
          <p:cNvPr id="1034" name="Rectangle 10"/>
          <p:cNvSpPr>
            <a:spLocks noGrp="1" noChangeArrowheads="1"/>
          </p:cNvSpPr>
          <p:nvPr>
            <p:ph type="dt" sz="half" idx="2"/>
          </p:nvPr>
        </p:nvSpPr>
        <p:spPr bwMode="auto">
          <a:xfrm>
            <a:off x="2209800" y="64008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l">
              <a:defRPr sz="1400">
                <a:latin typeface="Times New Roman" pitchFamily="18" charset="0"/>
              </a:defRPr>
            </a:lvl1pPr>
          </a:lstStyle>
          <a:p>
            <a:pPr>
              <a:defRPr/>
            </a:pPr>
            <a:endParaRPr lang="es-ES" altLang="es-ES"/>
          </a:p>
        </p:txBody>
      </p:sp>
      <p:sp>
        <p:nvSpPr>
          <p:cNvPr id="1035" name="Rectangle 11"/>
          <p:cNvSpPr>
            <a:spLocks noGrp="1" noChangeArrowheads="1"/>
          </p:cNvSpPr>
          <p:nvPr>
            <p:ph type="ftr" sz="quarter" idx="3"/>
          </p:nvPr>
        </p:nvSpPr>
        <p:spPr bwMode="auto">
          <a:xfrm>
            <a:off x="4191000" y="64008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ctr">
              <a:defRPr sz="1400">
                <a:latin typeface="Times New Roman" pitchFamily="18" charset="0"/>
              </a:defRPr>
            </a:lvl1pPr>
          </a:lstStyle>
          <a:p>
            <a:pPr>
              <a:defRPr/>
            </a:pPr>
            <a:endParaRPr lang="es-ES" altLang="es-ES"/>
          </a:p>
        </p:txBody>
      </p:sp>
      <p:sp>
        <p:nvSpPr>
          <p:cNvPr id="1036" name="Rectangle 12"/>
          <p:cNvSpPr>
            <a:spLocks noGrp="1" noChangeArrowheads="1"/>
          </p:cNvSpPr>
          <p:nvPr>
            <p:ph type="sldNum" sz="quarter" idx="4"/>
          </p:nvPr>
        </p:nvSpPr>
        <p:spPr bwMode="auto">
          <a:xfrm>
            <a:off x="7162800" y="63246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none" lIns="92075" tIns="46038" rIns="92075" bIns="46038" numCol="1" anchor="ctr" anchorCtr="0" compatLnSpc="1">
            <a:prstTxWarp prst="textNoShape">
              <a:avLst/>
            </a:prstTxWarp>
          </a:bodyPr>
          <a:lstStyle>
            <a:lvl1pPr algn="r">
              <a:defRPr sz="1400">
                <a:latin typeface="Times New Roman" panose="02020603050405020304" pitchFamily="18" charset="0"/>
              </a:defRPr>
            </a:lvl1pPr>
          </a:lstStyle>
          <a:p>
            <a:pPr>
              <a:defRPr/>
            </a:pPr>
            <a:fld id="{20C65D8C-3BDA-47AE-9CB8-43E102A6D7BB}" type="slidenum">
              <a:rPr lang="es-ES" altLang="es-ES"/>
              <a:pPr>
                <a:defRPr/>
              </a:pPr>
              <a:t>‹Nº›</a:t>
            </a:fld>
            <a:endParaRPr lang="es-ES" altLang="es-ES"/>
          </a:p>
        </p:txBody>
      </p:sp>
      <p:sp>
        <p:nvSpPr>
          <p:cNvPr id="1030" name="Rectangle 16"/>
          <p:cNvSpPr>
            <a:spLocks noGrp="1" noChangeArrowheads="1"/>
          </p:cNvSpPr>
          <p:nvPr>
            <p:ph type="title"/>
          </p:nvPr>
        </p:nvSpPr>
        <p:spPr bwMode="auto">
          <a:xfrm>
            <a:off x="685800" y="228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vert="horz" wrap="square" lIns="92075" tIns="46038" rIns="92075" bIns="46038" numCol="1" anchor="b" anchorCtr="0" compatLnSpc="1">
            <a:prstTxWarp prst="textNoShape">
              <a:avLst/>
            </a:prstTxWarp>
          </a:bodyPr>
          <a:lstStyle/>
          <a:p>
            <a:pPr lvl="0"/>
            <a:r>
              <a:rPr lang="es-ES" altLang="es-ES"/>
              <a:t>Haga clic para modificar el estilo de título del patrón</a:t>
            </a:r>
          </a:p>
        </p:txBody>
      </p:sp>
      <p:grpSp>
        <p:nvGrpSpPr>
          <p:cNvPr id="1031" name="Group 20"/>
          <p:cNvGrpSpPr>
            <a:grpSpLocks/>
          </p:cNvGrpSpPr>
          <p:nvPr/>
        </p:nvGrpSpPr>
        <p:grpSpPr bwMode="auto">
          <a:xfrm>
            <a:off x="6934200" y="5257800"/>
            <a:ext cx="2033588" cy="1219200"/>
            <a:chOff x="4368" y="3312"/>
            <a:chExt cx="1281" cy="768"/>
          </a:xfrm>
        </p:grpSpPr>
        <p:sp>
          <p:nvSpPr>
            <p:cNvPr id="1045" name="AutoShape 21"/>
            <p:cNvSpPr>
              <a:spLocks noChangeArrowheads="1"/>
            </p:cNvSpPr>
            <p:nvPr/>
          </p:nvSpPr>
          <p:spPr bwMode="auto">
            <a:xfrm rot="20940000">
              <a:off x="4368" y="3729"/>
              <a:ext cx="288" cy="288"/>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46" name="AutoShape 22"/>
            <p:cNvSpPr>
              <a:spLocks noChangeArrowheads="1"/>
            </p:cNvSpPr>
            <p:nvPr/>
          </p:nvSpPr>
          <p:spPr bwMode="auto">
            <a:xfrm>
              <a:off x="4845" y="3372"/>
              <a:ext cx="264" cy="264"/>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47" name="AutoShape 23"/>
            <p:cNvSpPr>
              <a:spLocks noChangeArrowheads="1"/>
            </p:cNvSpPr>
            <p:nvPr/>
          </p:nvSpPr>
          <p:spPr bwMode="auto">
            <a:xfrm rot="1320000">
              <a:off x="5217" y="3312"/>
              <a:ext cx="384" cy="384"/>
            </a:xfrm>
            <a:prstGeom prst="star5">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48" name="AutoShape 24"/>
            <p:cNvSpPr>
              <a:spLocks noChangeArrowheads="1"/>
            </p:cNvSpPr>
            <p:nvPr/>
          </p:nvSpPr>
          <p:spPr bwMode="auto">
            <a:xfrm rot="20940000">
              <a:off x="4449" y="3792"/>
              <a:ext cx="288" cy="288"/>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49" name="AutoShape 25"/>
            <p:cNvSpPr>
              <a:spLocks noChangeArrowheads="1"/>
            </p:cNvSpPr>
            <p:nvPr/>
          </p:nvSpPr>
          <p:spPr bwMode="auto">
            <a:xfrm>
              <a:off x="4893" y="3420"/>
              <a:ext cx="264" cy="264"/>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sp>
          <p:nvSpPr>
            <p:cNvPr id="1050" name="AutoShape 26"/>
            <p:cNvSpPr>
              <a:spLocks noChangeArrowheads="1"/>
            </p:cNvSpPr>
            <p:nvPr/>
          </p:nvSpPr>
          <p:spPr bwMode="auto">
            <a:xfrm rot="1320000">
              <a:off x="5265" y="3408"/>
              <a:ext cx="384" cy="384"/>
            </a:xfrm>
            <a:prstGeom prst="star5">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2075" tIns="46038" rIns="92075" bIns="46038" anchor="ctr"/>
            <a:lstStyle/>
            <a:p>
              <a:pPr>
                <a:spcBef>
                  <a:spcPct val="50000"/>
                </a:spcBef>
                <a:defRPr/>
              </a:pPr>
              <a:endParaRPr lang="es-ES" altLang="es-ES">
                <a:latin typeface="Times New Roman" pitchFamily="18" charset="0"/>
              </a:endParaRPr>
            </a:p>
          </p:txBody>
        </p:sp>
      </p:grpSp>
      <p:grpSp>
        <p:nvGrpSpPr>
          <p:cNvPr id="1032" name="Group 27"/>
          <p:cNvGrpSpPr>
            <a:grpSpLocks/>
          </p:cNvGrpSpPr>
          <p:nvPr/>
        </p:nvGrpSpPr>
        <p:grpSpPr bwMode="auto">
          <a:xfrm>
            <a:off x="381000" y="1219200"/>
            <a:ext cx="8305800" cy="381000"/>
            <a:chOff x="240" y="768"/>
            <a:chExt cx="5232" cy="240"/>
          </a:xfrm>
        </p:grpSpPr>
        <p:sp>
          <p:nvSpPr>
            <p:cNvPr id="1052" name="Rectangle 28"/>
            <p:cNvSpPr>
              <a:spLocks noChangeArrowheads="1"/>
            </p:cNvSpPr>
            <p:nvPr/>
          </p:nvSpPr>
          <p:spPr bwMode="auto">
            <a:xfrm>
              <a:off x="384" y="912"/>
              <a:ext cx="5088" cy="96"/>
            </a:xfrm>
            <a:prstGeom prst="rect">
              <a:avLst/>
            </a:prstGeom>
            <a:gradFill rotWithShape="0">
              <a:gsLst>
                <a:gs pos="0">
                  <a:schemeClr val="hlink"/>
                </a:gs>
                <a:gs pos="100000">
                  <a:schemeClr val="hlink">
                    <a:gamma/>
                    <a:shade val="46275"/>
                    <a:invGamma/>
                  </a:schemeClr>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defRPr/>
              </a:pPr>
              <a:endParaRPr lang="es-ES"/>
            </a:p>
          </p:txBody>
        </p:sp>
        <p:sp>
          <p:nvSpPr>
            <p:cNvPr id="1053" name="Rectangle 29"/>
            <p:cNvSpPr>
              <a:spLocks noChangeArrowheads="1"/>
            </p:cNvSpPr>
            <p:nvPr/>
          </p:nvSpPr>
          <p:spPr bwMode="auto">
            <a:xfrm>
              <a:off x="240" y="768"/>
              <a:ext cx="5088" cy="96"/>
            </a:xfrm>
            <a:prstGeom prst="rect">
              <a:avLst/>
            </a:prstGeom>
            <a:gradFill rotWithShape="0">
              <a:gsLst>
                <a:gs pos="0">
                  <a:schemeClr val="bg1">
                    <a:gamma/>
                    <a:shade val="46275"/>
                    <a:invGamma/>
                  </a:schemeClr>
                </a:gs>
                <a:gs pos="100000">
                  <a:schemeClr val="bg1"/>
                </a:gs>
              </a:gsLst>
              <a:path path="shape">
                <a:fillToRect l="50000" t="50000" r="50000" b="50000"/>
              </a:path>
            </a:gradFill>
            <a:ln>
              <a:noFill/>
            </a:ln>
            <a:effectLst/>
            <a:extLs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defRPr/>
              </a:pPr>
              <a:endParaRPr lang="es-ES"/>
            </a:p>
          </p:txBody>
        </p:sp>
      </p:grpSp>
      <p:sp>
        <p:nvSpPr>
          <p:cNvPr id="1054" name="Freeform 30">
            <a:hlinkClick r:id="" action="ppaction://hlinkshowjump?jump=previousslide"/>
          </p:cNvPr>
          <p:cNvSpPr>
            <a:spLocks/>
          </p:cNvSpPr>
          <p:nvPr/>
        </p:nvSpPr>
        <p:spPr bwMode="auto">
          <a:xfrm>
            <a:off x="781050" y="6416675"/>
            <a:ext cx="557213" cy="347663"/>
          </a:xfrm>
          <a:custGeom>
            <a:avLst/>
            <a:gdLst>
              <a:gd name="T0" fmla="*/ 350 w 351"/>
              <a:gd name="T1" fmla="*/ 1 h 219"/>
              <a:gd name="T2" fmla="*/ 101 w 351"/>
              <a:gd name="T3" fmla="*/ 0 h 219"/>
              <a:gd name="T4" fmla="*/ 81 w 351"/>
              <a:gd name="T5" fmla="*/ 2 h 219"/>
              <a:gd name="T6" fmla="*/ 67 w 351"/>
              <a:gd name="T7" fmla="*/ 6 h 219"/>
              <a:gd name="T8" fmla="*/ 51 w 351"/>
              <a:gd name="T9" fmla="*/ 15 h 219"/>
              <a:gd name="T10" fmla="*/ 38 w 351"/>
              <a:gd name="T11" fmla="*/ 25 h 219"/>
              <a:gd name="T12" fmla="*/ 28 w 351"/>
              <a:gd name="T13" fmla="*/ 35 h 219"/>
              <a:gd name="T14" fmla="*/ 19 w 351"/>
              <a:gd name="T15" fmla="*/ 48 h 219"/>
              <a:gd name="T16" fmla="*/ 12 w 351"/>
              <a:gd name="T17" fmla="*/ 59 h 219"/>
              <a:gd name="T18" fmla="*/ 6 w 351"/>
              <a:gd name="T19" fmla="*/ 73 h 219"/>
              <a:gd name="T20" fmla="*/ 1 w 351"/>
              <a:gd name="T21" fmla="*/ 89 h 219"/>
              <a:gd name="T22" fmla="*/ 1 w 351"/>
              <a:gd name="T23" fmla="*/ 99 h 219"/>
              <a:gd name="T24" fmla="*/ 0 w 351"/>
              <a:gd name="T25" fmla="*/ 119 h 219"/>
              <a:gd name="T26" fmla="*/ 2 w 351"/>
              <a:gd name="T27" fmla="*/ 136 h 219"/>
              <a:gd name="T28" fmla="*/ 9 w 351"/>
              <a:gd name="T29" fmla="*/ 150 h 219"/>
              <a:gd name="T30" fmla="*/ 15 w 351"/>
              <a:gd name="T31" fmla="*/ 164 h 219"/>
              <a:gd name="T32" fmla="*/ 24 w 351"/>
              <a:gd name="T33" fmla="*/ 176 h 219"/>
              <a:gd name="T34" fmla="*/ 33 w 351"/>
              <a:gd name="T35" fmla="*/ 189 h 219"/>
              <a:gd name="T36" fmla="*/ 46 w 351"/>
              <a:gd name="T37" fmla="*/ 198 h 219"/>
              <a:gd name="T38" fmla="*/ 59 w 351"/>
              <a:gd name="T39" fmla="*/ 207 h 219"/>
              <a:gd name="T40" fmla="*/ 72 w 351"/>
              <a:gd name="T41" fmla="*/ 212 h 219"/>
              <a:gd name="T42" fmla="*/ 90 w 351"/>
              <a:gd name="T43" fmla="*/ 218 h 219"/>
              <a:gd name="T44" fmla="*/ 350 w 351"/>
              <a:gd name="T45" fmla="*/ 218 h 219"/>
              <a:gd name="T46" fmla="*/ 350 w 351"/>
              <a:gd name="T47" fmla="*/ 1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1" h="219">
                <a:moveTo>
                  <a:pt x="350" y="1"/>
                </a:moveTo>
                <a:lnTo>
                  <a:pt x="101" y="0"/>
                </a:lnTo>
                <a:lnTo>
                  <a:pt x="81" y="2"/>
                </a:lnTo>
                <a:lnTo>
                  <a:pt x="67" y="6"/>
                </a:lnTo>
                <a:lnTo>
                  <a:pt x="51" y="15"/>
                </a:lnTo>
                <a:lnTo>
                  <a:pt x="38" y="25"/>
                </a:lnTo>
                <a:lnTo>
                  <a:pt x="28" y="35"/>
                </a:lnTo>
                <a:lnTo>
                  <a:pt x="19" y="48"/>
                </a:lnTo>
                <a:lnTo>
                  <a:pt x="12" y="59"/>
                </a:lnTo>
                <a:lnTo>
                  <a:pt x="6" y="73"/>
                </a:lnTo>
                <a:lnTo>
                  <a:pt x="1" y="89"/>
                </a:lnTo>
                <a:lnTo>
                  <a:pt x="1" y="99"/>
                </a:lnTo>
                <a:lnTo>
                  <a:pt x="0" y="119"/>
                </a:lnTo>
                <a:lnTo>
                  <a:pt x="2" y="136"/>
                </a:lnTo>
                <a:lnTo>
                  <a:pt x="9" y="150"/>
                </a:lnTo>
                <a:lnTo>
                  <a:pt x="15" y="164"/>
                </a:lnTo>
                <a:lnTo>
                  <a:pt x="24" y="176"/>
                </a:lnTo>
                <a:lnTo>
                  <a:pt x="33" y="189"/>
                </a:lnTo>
                <a:lnTo>
                  <a:pt x="46" y="198"/>
                </a:lnTo>
                <a:lnTo>
                  <a:pt x="59" y="207"/>
                </a:lnTo>
                <a:lnTo>
                  <a:pt x="72" y="212"/>
                </a:lnTo>
                <a:lnTo>
                  <a:pt x="90" y="218"/>
                </a:lnTo>
                <a:lnTo>
                  <a:pt x="350" y="218"/>
                </a:lnTo>
                <a:lnTo>
                  <a:pt x="350" y="1"/>
                </a:lnTo>
              </a:path>
            </a:pathLst>
          </a:custGeom>
          <a:gradFill rotWithShape="0">
            <a:gsLst>
              <a:gs pos="0">
                <a:schemeClr val="hlink"/>
              </a:gs>
              <a:gs pos="100000">
                <a:schemeClr val="hlink">
                  <a:gamma/>
                  <a:shade val="46275"/>
                  <a:invGamma/>
                </a:schemeClr>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defRPr/>
            </a:pPr>
            <a:endParaRPr lang="es-ES"/>
          </a:p>
        </p:txBody>
      </p:sp>
      <p:sp>
        <p:nvSpPr>
          <p:cNvPr id="1055" name="Freeform 31">
            <a:hlinkClick r:id="" action="ppaction://hlinkshowjump?jump=nextslide"/>
          </p:cNvPr>
          <p:cNvSpPr>
            <a:spLocks/>
          </p:cNvSpPr>
          <p:nvPr/>
        </p:nvSpPr>
        <p:spPr bwMode="auto">
          <a:xfrm>
            <a:off x="1447800" y="6416675"/>
            <a:ext cx="557213" cy="347663"/>
          </a:xfrm>
          <a:custGeom>
            <a:avLst/>
            <a:gdLst>
              <a:gd name="T0" fmla="*/ 0 w 351"/>
              <a:gd name="T1" fmla="*/ 1 h 219"/>
              <a:gd name="T2" fmla="*/ 249 w 351"/>
              <a:gd name="T3" fmla="*/ 0 h 219"/>
              <a:gd name="T4" fmla="*/ 268 w 351"/>
              <a:gd name="T5" fmla="*/ 3 h 219"/>
              <a:gd name="T6" fmla="*/ 283 w 351"/>
              <a:gd name="T7" fmla="*/ 6 h 219"/>
              <a:gd name="T8" fmla="*/ 298 w 351"/>
              <a:gd name="T9" fmla="*/ 16 h 219"/>
              <a:gd name="T10" fmla="*/ 311 w 351"/>
              <a:gd name="T11" fmla="*/ 26 h 219"/>
              <a:gd name="T12" fmla="*/ 321 w 351"/>
              <a:gd name="T13" fmla="*/ 35 h 219"/>
              <a:gd name="T14" fmla="*/ 331 w 351"/>
              <a:gd name="T15" fmla="*/ 48 h 219"/>
              <a:gd name="T16" fmla="*/ 337 w 351"/>
              <a:gd name="T17" fmla="*/ 60 h 219"/>
              <a:gd name="T18" fmla="*/ 344 w 351"/>
              <a:gd name="T19" fmla="*/ 74 h 219"/>
              <a:gd name="T20" fmla="*/ 349 w 351"/>
              <a:gd name="T21" fmla="*/ 90 h 219"/>
              <a:gd name="T22" fmla="*/ 349 w 351"/>
              <a:gd name="T23" fmla="*/ 100 h 219"/>
              <a:gd name="T24" fmla="*/ 350 w 351"/>
              <a:gd name="T25" fmla="*/ 119 h 219"/>
              <a:gd name="T26" fmla="*/ 347 w 351"/>
              <a:gd name="T27" fmla="*/ 136 h 219"/>
              <a:gd name="T28" fmla="*/ 341 w 351"/>
              <a:gd name="T29" fmla="*/ 151 h 219"/>
              <a:gd name="T30" fmla="*/ 334 w 351"/>
              <a:gd name="T31" fmla="*/ 165 h 219"/>
              <a:gd name="T32" fmla="*/ 325 w 351"/>
              <a:gd name="T33" fmla="*/ 176 h 219"/>
              <a:gd name="T34" fmla="*/ 316 w 351"/>
              <a:gd name="T35" fmla="*/ 189 h 219"/>
              <a:gd name="T36" fmla="*/ 303 w 351"/>
              <a:gd name="T37" fmla="*/ 199 h 219"/>
              <a:gd name="T38" fmla="*/ 290 w 351"/>
              <a:gd name="T39" fmla="*/ 208 h 219"/>
              <a:gd name="T40" fmla="*/ 277 w 351"/>
              <a:gd name="T41" fmla="*/ 213 h 219"/>
              <a:gd name="T42" fmla="*/ 259 w 351"/>
              <a:gd name="T43" fmla="*/ 218 h 219"/>
              <a:gd name="T44" fmla="*/ 0 w 351"/>
              <a:gd name="T45" fmla="*/ 218 h 219"/>
              <a:gd name="T46" fmla="*/ 0 w 351"/>
              <a:gd name="T47" fmla="*/ 1 h 2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Lst>
            <a:rect l="0" t="0" r="r" b="b"/>
            <a:pathLst>
              <a:path w="351" h="219">
                <a:moveTo>
                  <a:pt x="0" y="1"/>
                </a:moveTo>
                <a:lnTo>
                  <a:pt x="249" y="0"/>
                </a:lnTo>
                <a:lnTo>
                  <a:pt x="268" y="3"/>
                </a:lnTo>
                <a:lnTo>
                  <a:pt x="283" y="6"/>
                </a:lnTo>
                <a:lnTo>
                  <a:pt x="298" y="16"/>
                </a:lnTo>
                <a:lnTo>
                  <a:pt x="311" y="26"/>
                </a:lnTo>
                <a:lnTo>
                  <a:pt x="321" y="35"/>
                </a:lnTo>
                <a:lnTo>
                  <a:pt x="331" y="48"/>
                </a:lnTo>
                <a:lnTo>
                  <a:pt x="337" y="60"/>
                </a:lnTo>
                <a:lnTo>
                  <a:pt x="344" y="74"/>
                </a:lnTo>
                <a:lnTo>
                  <a:pt x="349" y="90"/>
                </a:lnTo>
                <a:lnTo>
                  <a:pt x="349" y="100"/>
                </a:lnTo>
                <a:lnTo>
                  <a:pt x="350" y="119"/>
                </a:lnTo>
                <a:lnTo>
                  <a:pt x="347" y="136"/>
                </a:lnTo>
                <a:lnTo>
                  <a:pt x="341" y="151"/>
                </a:lnTo>
                <a:lnTo>
                  <a:pt x="334" y="165"/>
                </a:lnTo>
                <a:lnTo>
                  <a:pt x="325" y="176"/>
                </a:lnTo>
                <a:lnTo>
                  <a:pt x="316" y="189"/>
                </a:lnTo>
                <a:lnTo>
                  <a:pt x="303" y="199"/>
                </a:lnTo>
                <a:lnTo>
                  <a:pt x="290" y="208"/>
                </a:lnTo>
                <a:lnTo>
                  <a:pt x="277" y="213"/>
                </a:lnTo>
                <a:lnTo>
                  <a:pt x="259" y="218"/>
                </a:lnTo>
                <a:lnTo>
                  <a:pt x="0" y="218"/>
                </a:lnTo>
                <a:lnTo>
                  <a:pt x="0" y="1"/>
                </a:lnTo>
              </a:path>
            </a:pathLst>
          </a:custGeom>
          <a:gradFill rotWithShape="0">
            <a:gsLst>
              <a:gs pos="0">
                <a:schemeClr val="hlink"/>
              </a:gs>
              <a:gs pos="100000">
                <a:schemeClr val="hlink">
                  <a:gamma/>
                  <a:shade val="46275"/>
                  <a:invGamma/>
                </a:schemeClr>
              </a:gs>
            </a:gsLst>
            <a:path path="rect">
              <a:fillToRect l="50000" t="50000" r="50000" b="50000"/>
            </a:path>
          </a:gradFill>
          <a:ln>
            <a:noFill/>
          </a:ln>
          <a:effectLst/>
          <a:extLst>
            <a:ext uri="{91240B29-F687-4F45-9708-019B960494DF}">
              <a14:hiddenLine xmlns:a14="http://schemas.microsoft.com/office/drawing/2010/main" w="9525">
                <a:solidFill>
                  <a:schemeClr val="tx1"/>
                </a:solidFill>
                <a:round/>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lstStyle/>
          <a:p>
            <a:pPr algn="ctr">
              <a:defRPr/>
            </a:pPr>
            <a:endParaRPr lang="es-ES"/>
          </a:p>
        </p:txBody>
      </p:sp>
    </p:spTree>
  </p:cSld>
  <p:clrMap bg1="dk2" tx1="lt1" bg2="dk1" tx2="lt2" accent1="accent1" accent2="accent2" accent3="accent3" accent4="accent4" accent5="accent5" accent6="accent6" hlink="hlink" folHlink="folHlink"/>
  <p:sldLayoutIdLst>
    <p:sldLayoutId id="2147483767" r:id="rId1"/>
    <p:sldLayoutId id="2147483768" r:id="rId2"/>
    <p:sldLayoutId id="2147483769" r:id="rId3"/>
    <p:sldLayoutId id="2147483770" r:id="rId4"/>
    <p:sldLayoutId id="2147483771" r:id="rId5"/>
    <p:sldLayoutId id="2147483772" r:id="rId6"/>
    <p:sldLayoutId id="2147483773" r:id="rId7"/>
    <p:sldLayoutId id="2147483774" r:id="rId8"/>
    <p:sldLayoutId id="2147483775" r:id="rId9"/>
    <p:sldLayoutId id="2147483776" r:id="rId10"/>
    <p:sldLayoutId id="2147483777" r:id="rId11"/>
  </p:sldLayoutIdLst>
  <p:txStyles>
    <p:titleStyle>
      <a:lvl1pPr algn="l" rtl="0" eaLnBrk="0" fontAlgn="base" hangingPunct="0">
        <a:spcBef>
          <a:spcPct val="0"/>
        </a:spcBef>
        <a:spcAft>
          <a:spcPct val="0"/>
        </a:spcAft>
        <a:defRPr kumimoji="1" sz="4400" b="1">
          <a:solidFill>
            <a:schemeClr val="tx2"/>
          </a:solidFill>
          <a:latin typeface="+mj-lt"/>
          <a:ea typeface="+mj-ea"/>
          <a:cs typeface="+mj-cs"/>
        </a:defRPr>
      </a:lvl1pPr>
      <a:lvl2pPr algn="l" rtl="0" eaLnBrk="0" fontAlgn="base" hangingPunct="0">
        <a:spcBef>
          <a:spcPct val="0"/>
        </a:spcBef>
        <a:spcAft>
          <a:spcPct val="0"/>
        </a:spcAft>
        <a:defRPr kumimoji="1" sz="4400" b="1">
          <a:solidFill>
            <a:schemeClr val="tx2"/>
          </a:solidFill>
          <a:latin typeface="Arial" charset="0"/>
        </a:defRPr>
      </a:lvl2pPr>
      <a:lvl3pPr algn="l" rtl="0" eaLnBrk="0" fontAlgn="base" hangingPunct="0">
        <a:spcBef>
          <a:spcPct val="0"/>
        </a:spcBef>
        <a:spcAft>
          <a:spcPct val="0"/>
        </a:spcAft>
        <a:defRPr kumimoji="1" sz="4400" b="1">
          <a:solidFill>
            <a:schemeClr val="tx2"/>
          </a:solidFill>
          <a:latin typeface="Arial" charset="0"/>
        </a:defRPr>
      </a:lvl3pPr>
      <a:lvl4pPr algn="l" rtl="0" eaLnBrk="0" fontAlgn="base" hangingPunct="0">
        <a:spcBef>
          <a:spcPct val="0"/>
        </a:spcBef>
        <a:spcAft>
          <a:spcPct val="0"/>
        </a:spcAft>
        <a:defRPr kumimoji="1" sz="4400" b="1">
          <a:solidFill>
            <a:schemeClr val="tx2"/>
          </a:solidFill>
          <a:latin typeface="Arial" charset="0"/>
        </a:defRPr>
      </a:lvl4pPr>
      <a:lvl5pPr algn="l" rtl="0" eaLnBrk="0" fontAlgn="base" hangingPunct="0">
        <a:spcBef>
          <a:spcPct val="0"/>
        </a:spcBef>
        <a:spcAft>
          <a:spcPct val="0"/>
        </a:spcAft>
        <a:defRPr kumimoji="1" sz="4400" b="1">
          <a:solidFill>
            <a:schemeClr val="tx2"/>
          </a:solidFill>
          <a:latin typeface="Arial" charset="0"/>
        </a:defRPr>
      </a:lvl5pPr>
      <a:lvl6pPr marL="457200" algn="l" rtl="0" eaLnBrk="0" fontAlgn="base" hangingPunct="0">
        <a:spcBef>
          <a:spcPct val="0"/>
        </a:spcBef>
        <a:spcAft>
          <a:spcPct val="0"/>
        </a:spcAft>
        <a:defRPr kumimoji="1" sz="4400" b="1">
          <a:solidFill>
            <a:schemeClr val="tx2"/>
          </a:solidFill>
          <a:latin typeface="Arial" charset="0"/>
        </a:defRPr>
      </a:lvl6pPr>
      <a:lvl7pPr marL="914400" algn="l" rtl="0" eaLnBrk="0" fontAlgn="base" hangingPunct="0">
        <a:spcBef>
          <a:spcPct val="0"/>
        </a:spcBef>
        <a:spcAft>
          <a:spcPct val="0"/>
        </a:spcAft>
        <a:defRPr kumimoji="1" sz="4400" b="1">
          <a:solidFill>
            <a:schemeClr val="tx2"/>
          </a:solidFill>
          <a:latin typeface="Arial" charset="0"/>
        </a:defRPr>
      </a:lvl7pPr>
      <a:lvl8pPr marL="1371600" algn="l" rtl="0" eaLnBrk="0" fontAlgn="base" hangingPunct="0">
        <a:spcBef>
          <a:spcPct val="0"/>
        </a:spcBef>
        <a:spcAft>
          <a:spcPct val="0"/>
        </a:spcAft>
        <a:defRPr kumimoji="1" sz="4400" b="1">
          <a:solidFill>
            <a:schemeClr val="tx2"/>
          </a:solidFill>
          <a:latin typeface="Arial" charset="0"/>
        </a:defRPr>
      </a:lvl8pPr>
      <a:lvl9pPr marL="1828800" algn="l" rtl="0" eaLnBrk="0" fontAlgn="base" hangingPunct="0">
        <a:spcBef>
          <a:spcPct val="0"/>
        </a:spcBef>
        <a:spcAft>
          <a:spcPct val="0"/>
        </a:spcAft>
        <a:defRPr kumimoji="1" sz="4400" b="1">
          <a:solidFill>
            <a:schemeClr val="tx2"/>
          </a:solidFill>
          <a:latin typeface="Arial" charset="0"/>
        </a:defRPr>
      </a:lvl9pPr>
    </p:titleStyle>
    <p:bodyStyle>
      <a:lvl1pPr marL="342900" indent="-342900" algn="l" rtl="0" eaLnBrk="0" fontAlgn="base" hangingPunct="0">
        <a:spcBef>
          <a:spcPct val="20000"/>
        </a:spcBef>
        <a:spcAft>
          <a:spcPct val="0"/>
        </a:spcAft>
        <a:buClr>
          <a:schemeClr val="accent2"/>
        </a:buClr>
        <a:buSzPct val="80000"/>
        <a:buFont typeface="Wingdings" panose="05000000000000000000" pitchFamily="2" charset="2"/>
        <a:buChar char="l"/>
        <a:defRPr kumimoji="1" sz="2800" b="1">
          <a:solidFill>
            <a:schemeClr val="tx1"/>
          </a:solidFill>
          <a:latin typeface="+mn-lt"/>
          <a:ea typeface="+mn-ea"/>
          <a:cs typeface="+mn-cs"/>
        </a:defRPr>
      </a:lvl1pPr>
      <a:lvl2pPr marL="742950" indent="-285750" algn="l" rtl="0" eaLnBrk="0" fontAlgn="base" hangingPunct="0">
        <a:spcBef>
          <a:spcPct val="20000"/>
        </a:spcBef>
        <a:spcAft>
          <a:spcPct val="0"/>
        </a:spcAft>
        <a:buClr>
          <a:schemeClr val="accent2"/>
        </a:buClr>
        <a:buChar char="–"/>
        <a:defRPr kumimoji="1" sz="2800">
          <a:solidFill>
            <a:schemeClr val="tx1"/>
          </a:solidFill>
          <a:latin typeface="+mn-lt"/>
        </a:defRPr>
      </a:lvl2pPr>
      <a:lvl3pPr marL="1143000" indent="-228600" algn="l" rtl="0" eaLnBrk="0" fontAlgn="base" hangingPunct="0">
        <a:spcBef>
          <a:spcPct val="20000"/>
        </a:spcBef>
        <a:spcAft>
          <a:spcPct val="0"/>
        </a:spcAft>
        <a:buClr>
          <a:schemeClr val="accent2"/>
        </a:buClr>
        <a:buSzPct val="75000"/>
        <a:buFont typeface="Wingdings" panose="05000000000000000000" pitchFamily="2" charset="2"/>
        <a:buChar char="l"/>
        <a:defRPr kumimoji="1" sz="2400">
          <a:solidFill>
            <a:schemeClr val="tx1"/>
          </a:solidFill>
          <a:latin typeface="+mn-lt"/>
        </a:defRPr>
      </a:lvl3pPr>
      <a:lvl4pPr marL="1600200" indent="-228600" algn="l" rtl="0" eaLnBrk="0" fontAlgn="base" hangingPunct="0">
        <a:spcBef>
          <a:spcPct val="20000"/>
        </a:spcBef>
        <a:spcAft>
          <a:spcPct val="0"/>
        </a:spcAft>
        <a:buClr>
          <a:schemeClr val="accent2"/>
        </a:buClr>
        <a:buChar char="–"/>
        <a:defRPr kumimoji="1" sz="2000">
          <a:solidFill>
            <a:schemeClr val="tx1"/>
          </a:solidFill>
          <a:latin typeface="+mn-lt"/>
        </a:defRPr>
      </a:lvl4pPr>
      <a:lvl5pPr marL="2057400" indent="-228600" algn="l" rtl="0" eaLnBrk="0" fontAlgn="base" hangingPunct="0">
        <a:spcBef>
          <a:spcPct val="20000"/>
        </a:spcBef>
        <a:spcAft>
          <a:spcPct val="0"/>
        </a:spcAft>
        <a:buClr>
          <a:schemeClr val="accent2"/>
        </a:buClr>
        <a:buSzPct val="70000"/>
        <a:buFont typeface="Wingdings" panose="05000000000000000000" pitchFamily="2" charset="2"/>
        <a:buChar char="l"/>
        <a:defRPr kumimoji="1" sz="2000">
          <a:solidFill>
            <a:schemeClr val="tx1"/>
          </a:solidFill>
          <a:latin typeface="+mn-lt"/>
        </a:defRPr>
      </a:lvl5pPr>
      <a:lvl6pPr marL="2514600" indent="-228600" algn="l" rtl="0" eaLnBrk="0" fontAlgn="base" hangingPunct="0">
        <a:spcBef>
          <a:spcPct val="20000"/>
        </a:spcBef>
        <a:spcAft>
          <a:spcPct val="0"/>
        </a:spcAft>
        <a:buClr>
          <a:schemeClr val="accent2"/>
        </a:buClr>
        <a:buSzPct val="70000"/>
        <a:buFont typeface="Wingdings" pitchFamily="2" charset="2"/>
        <a:buChar char="l"/>
        <a:defRPr kumimoji="1" sz="2000">
          <a:solidFill>
            <a:schemeClr val="tx1"/>
          </a:solidFill>
          <a:latin typeface="+mn-lt"/>
        </a:defRPr>
      </a:lvl6pPr>
      <a:lvl7pPr marL="2971800" indent="-228600" algn="l" rtl="0" eaLnBrk="0" fontAlgn="base" hangingPunct="0">
        <a:spcBef>
          <a:spcPct val="20000"/>
        </a:spcBef>
        <a:spcAft>
          <a:spcPct val="0"/>
        </a:spcAft>
        <a:buClr>
          <a:schemeClr val="accent2"/>
        </a:buClr>
        <a:buSzPct val="70000"/>
        <a:buFont typeface="Wingdings" pitchFamily="2" charset="2"/>
        <a:buChar char="l"/>
        <a:defRPr kumimoji="1" sz="2000">
          <a:solidFill>
            <a:schemeClr val="tx1"/>
          </a:solidFill>
          <a:latin typeface="+mn-lt"/>
        </a:defRPr>
      </a:lvl7pPr>
      <a:lvl8pPr marL="3429000" indent="-228600" algn="l" rtl="0" eaLnBrk="0" fontAlgn="base" hangingPunct="0">
        <a:spcBef>
          <a:spcPct val="20000"/>
        </a:spcBef>
        <a:spcAft>
          <a:spcPct val="0"/>
        </a:spcAft>
        <a:buClr>
          <a:schemeClr val="accent2"/>
        </a:buClr>
        <a:buSzPct val="70000"/>
        <a:buFont typeface="Wingdings" pitchFamily="2" charset="2"/>
        <a:buChar char="l"/>
        <a:defRPr kumimoji="1" sz="2000">
          <a:solidFill>
            <a:schemeClr val="tx1"/>
          </a:solidFill>
          <a:latin typeface="+mn-lt"/>
        </a:defRPr>
      </a:lvl8pPr>
      <a:lvl9pPr marL="3886200" indent="-228600" algn="l" rtl="0" eaLnBrk="0" fontAlgn="base" hangingPunct="0">
        <a:spcBef>
          <a:spcPct val="20000"/>
        </a:spcBef>
        <a:spcAft>
          <a:spcPct val="0"/>
        </a:spcAft>
        <a:buClr>
          <a:schemeClr val="accent2"/>
        </a:buClr>
        <a:buSzPct val="70000"/>
        <a:buFont typeface="Wingdings" pitchFamily="2" charset="2"/>
        <a:buChar char="l"/>
        <a:defRPr kumimoji="1"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1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2.xml.rels><?xml version="1.0" encoding="UTF-8" standalone="yes"?>
<Relationships xmlns="http://schemas.openxmlformats.org/package/2006/relationships"><Relationship Id="rId3" Type="http://schemas.openxmlformats.org/officeDocument/2006/relationships/hyperlink" Target="https://assets.publishing.service.gov.uk/government/uploads/system/uploads/attachment_data/file/733840/Influenza_green_book_chapter19.pdf" TargetMode="External"/><Relationship Id="rId2" Type="http://schemas.openxmlformats.org/officeDocument/2006/relationships/notesSlide" Target="../notesSlides/notesSlide21.xml"/><Relationship Id="rId1" Type="http://schemas.openxmlformats.org/officeDocument/2006/relationships/slideLayout" Target="../slideLayouts/slideLayout2.xml"/><Relationship Id="rId5" Type="http://schemas.openxmlformats.org/officeDocument/2006/relationships/image" Target="../media/image1.png"/><Relationship Id="rId4" Type="http://schemas.openxmlformats.org/officeDocument/2006/relationships/image" Target="../media/image2.png"/></Relationships>
</file>

<file path=ppt/slides/_rels/slide23.xml.rels><?xml version="1.0" encoding="UTF-8" standalone="yes"?>
<Relationships xmlns="http://schemas.openxmlformats.org/package/2006/relationships"><Relationship Id="rId3" Type="http://schemas.openxmlformats.org/officeDocument/2006/relationships/hyperlink" Target="http://www.who.int/wer/2012/wer8747.pdf?ua=1" TargetMode="External"/><Relationship Id="rId2" Type="http://schemas.openxmlformats.org/officeDocument/2006/relationships/notesSlide" Target="../notesSlides/notesSlide22.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hyperlink" Target="http://www.who.int/wer/2012/wer8730.pdf?ua=1" TargetMode="External"/></Relationships>
</file>

<file path=ppt/slides/_rels/slide2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2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2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3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39.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0.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1.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2.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3.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49.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notesSlide" Target="../notesSlides/notesSlide47.xml"/><Relationship Id="rId1" Type="http://schemas.openxmlformats.org/officeDocument/2006/relationships/slideLayout" Target="../slideLayouts/slideLayout2.xml"/><Relationship Id="rId6" Type="http://schemas.openxmlformats.org/officeDocument/2006/relationships/image" Target="../media/image1.png"/><Relationship Id="rId5" Type="http://schemas.openxmlformats.org/officeDocument/2006/relationships/image" Target="../media/image2.png"/><Relationship Id="rId4" Type="http://schemas.openxmlformats.org/officeDocument/2006/relationships/image" Target="../media/image4.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48.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5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notesSlide" Target="../notesSlides/notesSlide49.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6.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8.xml"/><Relationship Id="rId1" Type="http://schemas.openxmlformats.org/officeDocument/2006/relationships/slideLayout" Target="../slideLayouts/slideLayout2.xml"/><Relationship Id="rId4" Type="http://schemas.openxmlformats.org/officeDocument/2006/relationships/image" Target="../media/image1.png"/></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050" name="Text Box 2"/>
          <p:cNvSpPr txBox="1">
            <a:spLocks noChangeArrowheads="1"/>
          </p:cNvSpPr>
          <p:nvPr/>
        </p:nvSpPr>
        <p:spPr bwMode="auto">
          <a:xfrm>
            <a:off x="6444053" y="5733320"/>
            <a:ext cx="2056965" cy="46166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a:spAutoFit/>
          </a:bodyPr>
          <a:lstStyle>
            <a:lvl1pPr eaLnBrk="0" hangingPunct="0">
              <a:tabLst>
                <a:tab pos="8096250" algn="r"/>
              </a:tabLst>
              <a:defRPr>
                <a:solidFill>
                  <a:schemeClr val="tx1"/>
                </a:solidFill>
                <a:latin typeface="Arial" panose="020B0604020202020204" pitchFamily="34" charset="0"/>
              </a:defRPr>
            </a:lvl1pPr>
            <a:lvl2pPr marL="742950" indent="-285750" eaLnBrk="0" hangingPunct="0">
              <a:tabLst>
                <a:tab pos="8096250" algn="r"/>
              </a:tabLst>
              <a:defRPr>
                <a:solidFill>
                  <a:schemeClr val="tx1"/>
                </a:solidFill>
                <a:latin typeface="Arial" panose="020B0604020202020204" pitchFamily="34" charset="0"/>
              </a:defRPr>
            </a:lvl2pPr>
            <a:lvl3pPr marL="1143000" indent="-228600" eaLnBrk="0" hangingPunct="0">
              <a:tabLst>
                <a:tab pos="8096250" algn="r"/>
              </a:tabLst>
              <a:defRPr>
                <a:solidFill>
                  <a:schemeClr val="tx1"/>
                </a:solidFill>
                <a:latin typeface="Arial" panose="020B0604020202020204" pitchFamily="34" charset="0"/>
              </a:defRPr>
            </a:lvl3pPr>
            <a:lvl4pPr marL="1600200" indent="-228600" eaLnBrk="0" hangingPunct="0">
              <a:tabLst>
                <a:tab pos="8096250" algn="r"/>
              </a:tabLst>
              <a:defRPr>
                <a:solidFill>
                  <a:schemeClr val="tx1"/>
                </a:solidFill>
                <a:latin typeface="Arial" panose="020B0604020202020204" pitchFamily="34" charset="0"/>
              </a:defRPr>
            </a:lvl4pPr>
            <a:lvl5pPr marL="2057400" indent="-228600" eaLnBrk="0" hangingPunct="0">
              <a:tabLst>
                <a:tab pos="8096250" algn="r"/>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8096250" algn="r"/>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8096250" algn="r"/>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8096250" algn="r"/>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8096250" algn="r"/>
              </a:tabLst>
              <a:defRPr>
                <a:solidFill>
                  <a:schemeClr val="tx1"/>
                </a:solidFill>
                <a:latin typeface="Arial" panose="020B0604020202020204" pitchFamily="34" charset="0"/>
              </a:defRPr>
            </a:lvl9pPr>
          </a:lstStyle>
          <a:p>
            <a:r>
              <a:rPr lang="es-ES" altLang="es-ES" dirty="0">
                <a:solidFill>
                  <a:srgbClr val="FFFF00"/>
                </a:solidFill>
                <a:latin typeface="Calibri Light" panose="020F0302020204030204" pitchFamily="34" charset="0"/>
                <a:cs typeface="Calibri Light" panose="020F0302020204030204" pitchFamily="34" charset="0"/>
              </a:rPr>
              <a:t>Octubre 2020</a:t>
            </a:r>
            <a:endParaRPr lang="es-ES_tradnl" altLang="es-ES" dirty="0">
              <a:solidFill>
                <a:srgbClr val="FFFF00"/>
              </a:solidFill>
              <a:latin typeface="Calibri Light" panose="020F0302020204030204" pitchFamily="34" charset="0"/>
              <a:cs typeface="Calibri Light" panose="020F0302020204030204" pitchFamily="34" charset="0"/>
            </a:endParaRPr>
          </a:p>
        </p:txBody>
      </p:sp>
      <p:sp>
        <p:nvSpPr>
          <p:cNvPr id="2051" name="Rectangle 3"/>
          <p:cNvSpPr>
            <a:spLocks noChangeArrowheads="1"/>
          </p:cNvSpPr>
          <p:nvPr/>
        </p:nvSpPr>
        <p:spPr bwMode="auto">
          <a:xfrm>
            <a:off x="652418" y="1149786"/>
            <a:ext cx="7848600" cy="1439863"/>
          </a:xfrm>
          <a:prstGeom prst="rect">
            <a:avLst/>
          </a:prstGeom>
          <a:gradFill rotWithShape="1">
            <a:gsLst>
              <a:gs pos="0">
                <a:srgbClr val="000000"/>
              </a:gs>
              <a:gs pos="100000">
                <a:srgbClr val="BC9800"/>
              </a:gs>
            </a:gsLst>
            <a:lin ang="5400000" scaled="1"/>
          </a:gradFill>
          <a:ln w="50800">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 altLang="es-ES" sz="2800" b="1" dirty="0">
                <a:latin typeface="Calibri Light" panose="020F0302020204030204" pitchFamily="34" charset="0"/>
                <a:cs typeface="Calibri Light" panose="020F0302020204030204" pitchFamily="34" charset="0"/>
              </a:rPr>
              <a:t>VACUNACIÓN ANTIGRIPAL Y ANTINEUMOCÓCICA</a:t>
            </a:r>
            <a:endParaRPr lang="es-ES_tradnl" altLang="es-ES" sz="2800" b="1" dirty="0">
              <a:latin typeface="Calibri Light" panose="020F0302020204030204" pitchFamily="34" charset="0"/>
              <a:cs typeface="Calibri Light" panose="020F0302020204030204" pitchFamily="34" charset="0"/>
            </a:endParaRPr>
          </a:p>
        </p:txBody>
      </p:sp>
      <p:grpSp>
        <p:nvGrpSpPr>
          <p:cNvPr id="2052" name="Group 12"/>
          <p:cNvGrpSpPr>
            <a:grpSpLocks/>
          </p:cNvGrpSpPr>
          <p:nvPr/>
        </p:nvGrpSpPr>
        <p:grpSpPr bwMode="auto">
          <a:xfrm>
            <a:off x="395288" y="4916051"/>
            <a:ext cx="3589337" cy="1584325"/>
            <a:chOff x="249" y="3067"/>
            <a:chExt cx="2261" cy="998"/>
          </a:xfrm>
        </p:grpSpPr>
        <p:pic>
          <p:nvPicPr>
            <p:cNvPr id="2055" name="Picture 4" descr="gota"/>
            <p:cNvPicPr>
              <a:picLocks noChangeAspect="1" noChangeArrowheads="1"/>
            </p:cNvPicPr>
            <p:nvPr/>
          </p:nvPicPr>
          <p:blipFill>
            <a:blip r:embed="rId3">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2155" y="3681"/>
              <a:ext cx="294" cy="23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056" name="Rectangle 6"/>
            <p:cNvSpPr>
              <a:spLocks noChangeArrowheads="1"/>
            </p:cNvSpPr>
            <p:nvPr/>
          </p:nvSpPr>
          <p:spPr bwMode="auto">
            <a:xfrm>
              <a:off x="793" y="3430"/>
              <a:ext cx="1717" cy="366"/>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s-ES_tradnl" altLang="es-ES" sz="1600" dirty="0">
                  <a:latin typeface="Calibri Light" panose="020F0302020204030204" pitchFamily="34" charset="0"/>
                  <a:cs typeface="Calibri Light" panose="020F0302020204030204" pitchFamily="34" charset="0"/>
                </a:rPr>
                <a:t>Región de Murcia</a:t>
              </a:r>
            </a:p>
            <a:p>
              <a:r>
                <a:rPr lang="es-ES_tradnl" altLang="es-ES" sz="1600" dirty="0">
                  <a:latin typeface="Calibri Light" panose="020F0302020204030204" pitchFamily="34" charset="0"/>
                  <a:cs typeface="Calibri Light" panose="020F0302020204030204" pitchFamily="34" charset="0"/>
                </a:rPr>
                <a:t>Programa de Vacunaciones</a:t>
              </a:r>
            </a:p>
          </p:txBody>
        </p:sp>
        <p:pic>
          <p:nvPicPr>
            <p:cNvPr id="2057" name="Picture 7" descr="Logo Región 2008"/>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49" y="3067"/>
              <a:ext cx="590" cy="99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2053" name="Text Box 9"/>
          <p:cNvSpPr txBox="1">
            <a:spLocks noChangeArrowheads="1"/>
          </p:cNvSpPr>
          <p:nvPr/>
        </p:nvSpPr>
        <p:spPr bwMode="auto">
          <a:xfrm>
            <a:off x="881063" y="2278063"/>
            <a:ext cx="180975" cy="396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lIns="90000" tIns="46800" rIns="90000" bIns="46800">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sz="2000">
              <a:latin typeface="Comic Sans MS" panose="030F0702030302020204" pitchFamily="66" charset="0"/>
            </a:endParaRPr>
          </a:p>
        </p:txBody>
      </p:sp>
      <p:sp>
        <p:nvSpPr>
          <p:cNvPr id="2054" name="Text Box 10"/>
          <p:cNvSpPr txBox="1">
            <a:spLocks noChangeArrowheads="1"/>
          </p:cNvSpPr>
          <p:nvPr/>
        </p:nvSpPr>
        <p:spPr bwMode="auto">
          <a:xfrm>
            <a:off x="836612" y="3334623"/>
            <a:ext cx="7470775" cy="8356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wrap="square" lIns="90000" tIns="46800" rIns="90000" bIns="46800">
            <a:spAutoFit/>
          </a:bodyPr>
          <a:lstStyle>
            <a:lvl1pPr eaLnBrk="0" hangingPunct="0">
              <a:tabLst>
                <a:tab pos="355600" algn="l"/>
              </a:tabLst>
              <a:defRPr>
                <a:solidFill>
                  <a:schemeClr val="tx1"/>
                </a:solidFill>
                <a:latin typeface="Arial" panose="020B0604020202020204" pitchFamily="34" charset="0"/>
              </a:defRPr>
            </a:lvl1pPr>
            <a:lvl2pPr marL="742950" indent="-285750" eaLnBrk="0" hangingPunct="0">
              <a:tabLst>
                <a:tab pos="355600" algn="l"/>
              </a:tabLst>
              <a:defRPr>
                <a:solidFill>
                  <a:schemeClr val="tx1"/>
                </a:solidFill>
                <a:latin typeface="Arial" panose="020B0604020202020204" pitchFamily="34" charset="0"/>
              </a:defRPr>
            </a:lvl2pPr>
            <a:lvl3pPr marL="1143000" indent="-228600" eaLnBrk="0" hangingPunct="0">
              <a:tabLst>
                <a:tab pos="355600" algn="l"/>
              </a:tabLst>
              <a:defRPr>
                <a:solidFill>
                  <a:schemeClr val="tx1"/>
                </a:solidFill>
                <a:latin typeface="Arial" panose="020B0604020202020204" pitchFamily="34" charset="0"/>
              </a:defRPr>
            </a:lvl3pPr>
            <a:lvl4pPr marL="1600200" indent="-228600" eaLnBrk="0" hangingPunct="0">
              <a:tabLst>
                <a:tab pos="355600" algn="l"/>
              </a:tabLst>
              <a:defRPr>
                <a:solidFill>
                  <a:schemeClr val="tx1"/>
                </a:solidFill>
                <a:latin typeface="Arial" panose="020B0604020202020204" pitchFamily="34" charset="0"/>
              </a:defRPr>
            </a:lvl4pPr>
            <a:lvl5pPr marL="2057400" indent="-228600" eaLnBrk="0" hangingPunct="0">
              <a:tabLst>
                <a:tab pos="355600" algn="l"/>
              </a:tabLst>
              <a:defRPr>
                <a:solidFill>
                  <a:schemeClr val="tx1"/>
                </a:solidFill>
                <a:latin typeface="Arial" panose="020B0604020202020204" pitchFamily="34" charset="0"/>
              </a:defRPr>
            </a:lvl5pPr>
            <a:lvl6pPr marL="2514600" indent="-228600" eaLnBrk="0" fontAlgn="base" hangingPunct="0">
              <a:spcBef>
                <a:spcPct val="0"/>
              </a:spcBef>
              <a:spcAft>
                <a:spcPct val="0"/>
              </a:spcAft>
              <a:tabLst>
                <a:tab pos="355600" algn="l"/>
              </a:tabLst>
              <a:defRPr>
                <a:solidFill>
                  <a:schemeClr val="tx1"/>
                </a:solidFill>
                <a:latin typeface="Arial" panose="020B0604020202020204" pitchFamily="34" charset="0"/>
              </a:defRPr>
            </a:lvl6pPr>
            <a:lvl7pPr marL="2971800" indent="-228600" eaLnBrk="0" fontAlgn="base" hangingPunct="0">
              <a:spcBef>
                <a:spcPct val="0"/>
              </a:spcBef>
              <a:spcAft>
                <a:spcPct val="0"/>
              </a:spcAft>
              <a:tabLst>
                <a:tab pos="355600" algn="l"/>
              </a:tabLst>
              <a:defRPr>
                <a:solidFill>
                  <a:schemeClr val="tx1"/>
                </a:solidFill>
                <a:latin typeface="Arial" panose="020B0604020202020204" pitchFamily="34" charset="0"/>
              </a:defRPr>
            </a:lvl7pPr>
            <a:lvl8pPr marL="3429000" indent="-228600" eaLnBrk="0" fontAlgn="base" hangingPunct="0">
              <a:spcBef>
                <a:spcPct val="0"/>
              </a:spcBef>
              <a:spcAft>
                <a:spcPct val="0"/>
              </a:spcAft>
              <a:tabLst>
                <a:tab pos="355600" algn="l"/>
              </a:tabLst>
              <a:defRPr>
                <a:solidFill>
                  <a:schemeClr val="tx1"/>
                </a:solidFill>
                <a:latin typeface="Arial" panose="020B0604020202020204" pitchFamily="34" charset="0"/>
              </a:defRPr>
            </a:lvl8pPr>
            <a:lvl9pPr marL="3886200" indent="-228600" eaLnBrk="0" fontAlgn="base" hangingPunct="0">
              <a:spcBef>
                <a:spcPct val="0"/>
              </a:spcBef>
              <a:spcAft>
                <a:spcPct val="0"/>
              </a:spcAft>
              <a:tabLst>
                <a:tab pos="355600" algn="l"/>
              </a:tabLst>
              <a:defRPr>
                <a:solidFill>
                  <a:schemeClr val="tx1"/>
                </a:solidFill>
                <a:latin typeface="Arial" panose="020B0604020202020204" pitchFamily="34" charset="0"/>
              </a:defRPr>
            </a:lvl9pPr>
          </a:lstStyle>
          <a:p>
            <a:pPr algn="ctr">
              <a:lnSpc>
                <a:spcPct val="200000"/>
              </a:lnSpc>
            </a:pPr>
            <a:r>
              <a:rPr lang="es-ES_tradnl" altLang="es-ES" sz="2800" dirty="0">
                <a:solidFill>
                  <a:srgbClr val="FFFF00"/>
                </a:solidFill>
                <a:latin typeface="Calibri Light" panose="020F0302020204030204" pitchFamily="34" charset="0"/>
                <a:cs typeface="Calibri Light" panose="020F0302020204030204" pitchFamily="34" charset="0"/>
              </a:rPr>
              <a:t>TEMPORADA 2020-2021</a:t>
            </a:r>
            <a:endParaRPr kumimoji="0" lang="es-ES_tradnl" altLang="es-ES" sz="2800" b="0" dirty="0">
              <a:solidFill>
                <a:srgbClr val="FFFF00"/>
              </a:solidFill>
              <a:latin typeface="Calibri Light" panose="020F0302020204030204" pitchFamily="34" charset="0"/>
              <a:cs typeface="Calibri Light" panose="020F0302020204030204" pitchFamily="34" charset="0"/>
            </a:endParaRPr>
          </a:p>
        </p:txBody>
      </p:sp>
    </p:spTree>
    <p:extLst>
      <p:ext uri="{BB962C8B-B14F-4D97-AF65-F5344CB8AC3E}">
        <p14:creationId xmlns:p14="http://schemas.microsoft.com/office/powerpoint/2010/main" val="3675942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96869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Personas que pueden transmitir la enfermedad a personas con alto riesgo de complicaciones: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cualquier centro sanitario, tanto de atención primaria como especializada pública o privada, así como personal de oficinas de farmacia.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Personal empleado en instituciones geriátricas y centros de atención a enfermos crónicos y guarderías, especialmente los que tengan contacto continuo con personas vulnerables. Estudiantes en prácticas en centros sanitarios y socio-sanitarios.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que proporcionan cuidados domiciliarios a pacientes de alto riesgo.</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que conviven en el hogar (incluidos los menores a partir de los 6 meses de edad), con otras pertenecientes a grupos de alto riesgo de padecer complicaciones relacionadas con la gripe.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0F4808A0-7B9A-4D04-AA5B-7F35F8A237A7}"/>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AB6BFB3C-5B6F-41E0-9A2C-18EE511AC7A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09CC83E8-3E3E-4579-A3C4-B1D19FDCAD5F}"/>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76562"/>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Trabajadores de servicios públicos esenciales de la comunidad o de alta disrupción social:</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Fuerzas y cuerpos de seguridad del estado</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Bomberos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Policías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protección civil</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instituciones penitenciarias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Trabajadores de otros centros de internamiento por resolución judicial</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Docentes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E4D0B83E-CB55-4C67-89C4-0EBC951489BC}"/>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A0922B91-26CA-44AE-9B29-679F4CC4FBD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B4AE048D-E627-4A91-ABEF-B08EF8E866E4}"/>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8133149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194427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Trabajadores expuestos directamente a aves o a cerdos en granjas o explotaciones avícolas o porcinas y también a aves silvestres:</a:t>
            </a:r>
          </a:p>
          <a:p>
            <a:pPr lvl="0" indent="361950" algn="just">
              <a:spcBef>
                <a:spcPts val="600"/>
              </a:spcBef>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finalidad es reducir la oportunidad de una infección concomitante de virus humano y aviar o porcina</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7445D02F-AB06-4840-9DE9-9F7A48A4EA9B}"/>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7C0CB682-6FD9-4D40-8753-EB6FFE866A7F}"/>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CCC4EA84-2DA4-481E-82B4-10BC86FE60C8}"/>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69006021"/>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Captación de la población perteneciente a estos grupos se realizará a través de: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Atención Primaria.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Consulta especializada.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Prevención de Riesgos Laborales y Servicios de Medicina Preventiva.</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Residencias de la Tercera Edad.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Hogares de pensionistas y Clubes de la Tercera Edad.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Asociaciones y organizaciones de enfermos crónicos.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26331F54-8BE4-4F93-AE0D-7F72F45E3067}"/>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61A07185-B275-4B8B-8DA7-D7138CCBDC8A}"/>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A04F67E9-CE7E-48AC-9678-A7AD9B1FDF69}"/>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70118013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Al vacunar a los mayores de 60 años, se debe revisar:</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Registro previo de la vacuna antineumocócica polisacárida de 23 serotipos: </a:t>
            </a:r>
          </a:p>
          <a:p>
            <a:pPr marL="630238" lvl="1" indent="-268288" algn="just">
              <a:spcBef>
                <a:spcPts val="600"/>
              </a:spcBef>
              <a:spcAft>
                <a:spcPts val="600"/>
              </a:spcAft>
              <a:buFont typeface="Arial" panose="020B0604020202020204" pitchFamily="34" charset="0"/>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En el caso de no haber recibido esa vacuna con anterioridad, se debe vacunar con una dosis.</a:t>
            </a:r>
          </a:p>
          <a:p>
            <a:pPr marL="630238" lvl="1" indent="-268288" algn="just">
              <a:spcBef>
                <a:spcPts val="600"/>
              </a:spcBef>
              <a:spcAft>
                <a:spcPts val="600"/>
              </a:spcAft>
              <a:buFont typeface="Arial" panose="020B0604020202020204" pitchFamily="34" charset="0"/>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Si tiene 65 años y tiene una dosis previa se administrará una dosis única de recuerdo, siempre 5 años después de la anterior.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Revisar la vacunación frente a Tétanos y Difteria de adultos: si fuera necesario, pueden ponerse las dos vacunas simultáneamente en sitios de inoculación diferentes.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7FE04946-0869-4C0E-A96F-4361C74F06A2}"/>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E907C1E3-6CD9-4595-AD47-B5F5164D9A7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A522F51F-6171-4C6A-9178-6F9AC7CC1F94}"/>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313384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424859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Todas las vacunas administradas deben registrarse: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OMI-AP </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Registro en papel (talonario de registro “¿desplazados?”).</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Tenemos un registro en formato Excel por si alguien quiere utilizarlo, solo tiene que pedírnoslo.</a:t>
            </a:r>
          </a:p>
          <a:p>
            <a:pPr marL="342900" lvl="0" indent="-342900" algn="just">
              <a:spcBef>
                <a:spcPts val="600"/>
              </a:spcBef>
              <a:spcAft>
                <a:spcPts val="600"/>
              </a:spcAft>
              <a:buFont typeface="Symbol" panose="05050102010706020507" pitchFamily="18" charset="2"/>
              <a:buChar char=""/>
            </a:pPr>
            <a:endParaRPr lang="es-ES" sz="2000" dirty="0">
              <a:latin typeface="Calibri Light" panose="020F0302020204030204" pitchFamily="34" charset="0"/>
              <a:ea typeface="Times New Roman" panose="02020603050405020304" pitchFamily="18" charset="0"/>
              <a:cs typeface="Calibri Light" panose="020F0302020204030204" pitchFamily="34" charset="0"/>
            </a:endParaRPr>
          </a:p>
          <a:p>
            <a:pPr lvl="0" algn="ctr">
              <a:spcBef>
                <a:spcPts val="600"/>
              </a:spcBef>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POR FAVOR CUANDO SE UTILICE EL REGISTRO EN PAPEL HAY QUE PONER LOS DATOS QUE SE PIDEN, INCLUIDA LA FECHA DE NACIMIENTO, NO LA EDAD, Y EN </a:t>
            </a:r>
            <a:r>
              <a:rPr lang="es-ES" sz="2000" b="1" dirty="0">
                <a:solidFill>
                  <a:srgbClr val="FFFF00"/>
                </a:solidFill>
                <a:latin typeface="Calibri Light" panose="020F0302020204030204" pitchFamily="34" charset="0"/>
                <a:cs typeface="Calibri Light" panose="020F0302020204030204" pitchFamily="34" charset="0"/>
              </a:rPr>
              <a:t>LETRA LEGIBLE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2819048" y="401979"/>
            <a:ext cx="3513273"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 de las dosis</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1882D985-5953-44BA-9C3F-1A5E8EBC5CD3}"/>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BCA12D7F-610C-437A-B779-5EE358660480}"/>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2D3389E6-5CE7-40A9-98A3-0289AC2D070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61979419"/>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245000" cy="554477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La población vacunada se clasifica para su codificación en los siguientes grupos:</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Personas de 60 años o más.</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Menores de 60 años con patología crónica (se incluyen niños y adolescentes en tratamiento con aspirina y personas con VIH positivo).</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Trabajadores de centros sanitarios del Servicio Murciano de Salud o de asistencia privada (se incluyen trabajadores de Oficinas de Farmacia) y estudiantes en prácticas en centros sanitarios.</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Personas que pueden transmitir la enfermedad a enfermos de alto riesgo (empleados de instituciones geriátricas y guarderías). Contactos familiares de personas de alto riesgo.</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Mujeres embarazadas y en postparto inmediato.</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Trabajadores de servicios esenciales o de alta disrupción social (bomberos, policías, docentes,…).</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Trabajadores de mataderos de aves, explotaciones avícolas o porcinas.</a:t>
            </a:r>
          </a:p>
          <a:p>
            <a:pPr marL="342900" lvl="0" indent="-342900" algn="just">
              <a:spcBef>
                <a:spcPts val="600"/>
              </a:spcBef>
              <a:spcAft>
                <a:spcPts val="600"/>
              </a:spcAft>
              <a:buFont typeface="+mj-lt"/>
              <a:buAutoNum type="alphaUcPeriod"/>
            </a:pPr>
            <a:r>
              <a:rPr lang="es-ES" sz="1800" dirty="0">
                <a:latin typeface="Calibri Light" panose="020F0302020204030204" pitchFamily="34" charset="0"/>
                <a:ea typeface="Times New Roman" panose="02020603050405020304" pitchFamily="18" charset="0"/>
                <a:cs typeface="Calibri Light" panose="020F0302020204030204" pitchFamily="34" charset="0"/>
              </a:rPr>
              <a:t>Personas no incluidas en grupos de riesgo.</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2819048" y="401979"/>
            <a:ext cx="3513273"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 de las dosis</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D6D56870-492A-49F0-BBA8-70E46ABC4892}"/>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092C2972-0552-4E71-A76D-79A2B711BD35}"/>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D81E1451-B5AD-4215-B6B6-B6D46418985A}"/>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71598524"/>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860332" y="349309"/>
            <a:ext cx="5425462"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 de las dosis en OMI-AP</a:t>
            </a:r>
            <a:endParaRPr lang="es-ES" sz="3200" dirty="0">
              <a:solidFill>
                <a:srgbClr val="FFFF00"/>
              </a:solidFill>
              <a:latin typeface="Calibri Light" panose="020F0302020204030204" pitchFamily="34" charset="0"/>
              <a:cs typeface="Calibri Light" panose="020F0302020204030204" pitchFamily="34" charset="0"/>
            </a:endParaRPr>
          </a:p>
        </p:txBody>
      </p:sp>
      <p:graphicFrame>
        <p:nvGraphicFramePr>
          <p:cNvPr id="2" name="Tabla 3">
            <a:extLst>
              <a:ext uri="{FF2B5EF4-FFF2-40B4-BE49-F238E27FC236}">
                <a16:creationId xmlns:a16="http://schemas.microsoft.com/office/drawing/2014/main" xmlns="" id="{726B5DDB-F398-49FF-BD67-620B4E852A19}"/>
              </a:ext>
            </a:extLst>
          </p:cNvPr>
          <p:cNvGraphicFramePr>
            <a:graphicFrameLocks noGrp="1"/>
          </p:cNvGraphicFramePr>
          <p:nvPr>
            <p:extLst>
              <p:ext uri="{D42A27DB-BD31-4B8C-83A1-F6EECF244321}">
                <p14:modId xmlns:p14="http://schemas.microsoft.com/office/powerpoint/2010/main" val="1049352386"/>
              </p:ext>
            </p:extLst>
          </p:nvPr>
        </p:nvGraphicFramePr>
        <p:xfrm>
          <a:off x="755470" y="1556740"/>
          <a:ext cx="7633059" cy="1854200"/>
        </p:xfrm>
        <a:graphic>
          <a:graphicData uri="http://schemas.openxmlformats.org/drawingml/2006/table">
            <a:tbl>
              <a:tblPr firstRow="1" bandRow="1">
                <a:tableStyleId>{5C22544A-7EE6-4342-B048-85BDC9FD1C3A}</a:tableStyleId>
              </a:tblPr>
              <a:tblGrid>
                <a:gridCol w="1675755">
                  <a:extLst>
                    <a:ext uri="{9D8B030D-6E8A-4147-A177-3AD203B41FA5}">
                      <a16:colId xmlns:a16="http://schemas.microsoft.com/office/drawing/2014/main" xmlns="" val="1571998102"/>
                    </a:ext>
                  </a:extLst>
                </a:gridCol>
                <a:gridCol w="2140775">
                  <a:extLst>
                    <a:ext uri="{9D8B030D-6E8A-4147-A177-3AD203B41FA5}">
                      <a16:colId xmlns:a16="http://schemas.microsoft.com/office/drawing/2014/main" xmlns="" val="4021231243"/>
                    </a:ext>
                  </a:extLst>
                </a:gridCol>
                <a:gridCol w="1351688">
                  <a:extLst>
                    <a:ext uri="{9D8B030D-6E8A-4147-A177-3AD203B41FA5}">
                      <a16:colId xmlns:a16="http://schemas.microsoft.com/office/drawing/2014/main" xmlns="" val="53766644"/>
                    </a:ext>
                  </a:extLst>
                </a:gridCol>
                <a:gridCol w="2464841">
                  <a:extLst>
                    <a:ext uri="{9D8B030D-6E8A-4147-A177-3AD203B41FA5}">
                      <a16:colId xmlns:a16="http://schemas.microsoft.com/office/drawing/2014/main" xmlns="" val="2893816650"/>
                    </a:ext>
                  </a:extLst>
                </a:gridCol>
              </a:tblGrid>
              <a:tr h="370840">
                <a:tc>
                  <a:txBody>
                    <a:bodyPr/>
                    <a:lstStyle/>
                    <a:p>
                      <a:r>
                        <a:rPr lang="es-ES" dirty="0"/>
                        <a:t>PRODUCTO</a:t>
                      </a:r>
                    </a:p>
                  </a:txBody>
                  <a:tcPr/>
                </a:tc>
                <a:tc>
                  <a:txBody>
                    <a:bodyPr/>
                    <a:lstStyle/>
                    <a:p>
                      <a:r>
                        <a:rPr lang="es-ES" dirty="0"/>
                        <a:t>LABORATORIO</a:t>
                      </a:r>
                    </a:p>
                  </a:txBody>
                  <a:tcPr/>
                </a:tc>
                <a:tc>
                  <a:txBody>
                    <a:bodyPr/>
                    <a:lstStyle/>
                    <a:p>
                      <a:r>
                        <a:rPr lang="es-ES" dirty="0"/>
                        <a:t>CÓDIGO</a:t>
                      </a:r>
                    </a:p>
                  </a:txBody>
                  <a:tcPr/>
                </a:tc>
                <a:tc>
                  <a:txBody>
                    <a:bodyPr/>
                    <a:lstStyle/>
                    <a:p>
                      <a:r>
                        <a:rPr lang="es-ES" dirty="0"/>
                        <a:t>CODIFICACIÓN</a:t>
                      </a:r>
                    </a:p>
                  </a:txBody>
                  <a:tcPr/>
                </a:tc>
                <a:extLst>
                  <a:ext uri="{0D108BD9-81ED-4DB2-BD59-A6C34878D82A}">
                    <a16:rowId xmlns:a16="http://schemas.microsoft.com/office/drawing/2014/main" xmlns="" val="1053413052"/>
                  </a:ext>
                </a:extLst>
              </a:tr>
              <a:tr h="370840">
                <a:tc>
                  <a:txBody>
                    <a:bodyPr/>
                    <a:lstStyle/>
                    <a:p>
                      <a:r>
                        <a:rPr lang="es-ES" dirty="0"/>
                        <a:t>Chiroflu</a:t>
                      </a:r>
                      <a:r>
                        <a:rPr lang="es-ES" baseline="30000" dirty="0"/>
                        <a:t>®</a:t>
                      </a:r>
                    </a:p>
                  </a:txBody>
                  <a:tcPr/>
                </a:tc>
                <a:tc>
                  <a:txBody>
                    <a:bodyPr/>
                    <a:lstStyle/>
                    <a:p>
                      <a:r>
                        <a:rPr lang="es-ES" dirty="0"/>
                        <a:t>SEQIRUS (</a:t>
                      </a:r>
                      <a:r>
                        <a:rPr lang="es-ES" b="1" dirty="0"/>
                        <a:t>SEQ</a:t>
                      </a:r>
                      <a:r>
                        <a:rPr lang="es-ES" dirty="0"/>
                        <a:t>)</a:t>
                      </a:r>
                    </a:p>
                  </a:txBody>
                  <a:tcPr/>
                </a:tc>
                <a:tc>
                  <a:txBody>
                    <a:bodyPr/>
                    <a:lstStyle/>
                    <a:p>
                      <a:pPr algn="ctr"/>
                      <a:r>
                        <a:rPr lang="es-ES" dirty="0"/>
                        <a:t>28</a:t>
                      </a:r>
                    </a:p>
                  </a:txBody>
                  <a:tcPr/>
                </a:tc>
                <a:tc>
                  <a:txBody>
                    <a:bodyPr/>
                    <a:lstStyle/>
                    <a:p>
                      <a:r>
                        <a:rPr lang="es-ES" dirty="0"/>
                        <a:t>28-A, 28-B. 28-C, etc.</a:t>
                      </a:r>
                    </a:p>
                  </a:txBody>
                  <a:tcPr/>
                </a:tc>
                <a:extLst>
                  <a:ext uri="{0D108BD9-81ED-4DB2-BD59-A6C34878D82A}">
                    <a16:rowId xmlns:a16="http://schemas.microsoft.com/office/drawing/2014/main" xmlns="" val="765703078"/>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Chiromas</a:t>
                      </a:r>
                      <a:r>
                        <a:rPr lang="es-ES" baseline="30000" dirty="0"/>
                        <a:t>®</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SEQIRUS (</a:t>
                      </a:r>
                      <a:r>
                        <a:rPr lang="es-ES" b="1" dirty="0"/>
                        <a:t>SEQ</a:t>
                      </a:r>
                      <a:r>
                        <a:rPr lang="es-ES" dirty="0"/>
                        <a:t>)</a:t>
                      </a:r>
                    </a:p>
                  </a:txBody>
                  <a:tcPr/>
                </a:tc>
                <a:tc>
                  <a:txBody>
                    <a:bodyPr/>
                    <a:lstStyle/>
                    <a:p>
                      <a:pPr algn="ctr"/>
                      <a:r>
                        <a:rPr lang="es-ES" dirty="0"/>
                        <a:t>36</a:t>
                      </a:r>
                    </a:p>
                  </a:txBody>
                  <a:tcPr/>
                </a:tc>
                <a:tc>
                  <a:txBody>
                    <a:bodyPr/>
                    <a:lstStyle/>
                    <a:p>
                      <a:r>
                        <a:rPr lang="es-ES" dirty="0"/>
                        <a:t>36-A</a:t>
                      </a:r>
                    </a:p>
                  </a:txBody>
                  <a:tcPr/>
                </a:tc>
                <a:extLst>
                  <a:ext uri="{0D108BD9-81ED-4DB2-BD59-A6C34878D82A}">
                    <a16:rowId xmlns:a16="http://schemas.microsoft.com/office/drawing/2014/main" xmlns="" val="4061714987"/>
                  </a:ext>
                </a:extLst>
              </a:tr>
              <a:tr h="37084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Flucelvax</a:t>
                      </a:r>
                      <a:r>
                        <a:rPr lang="es-ES" baseline="30000" dirty="0"/>
                        <a:t>®</a:t>
                      </a:r>
                      <a:endParaRPr lang="es-ES" dirty="0"/>
                    </a:p>
                  </a:txBody>
                  <a:tcP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s-ES" dirty="0"/>
                        <a:t>SEQIRUS (</a:t>
                      </a:r>
                      <a:r>
                        <a:rPr lang="es-ES" b="1" dirty="0"/>
                        <a:t>SEQ</a:t>
                      </a:r>
                      <a:r>
                        <a:rPr lang="es-ES" dirty="0"/>
                        <a:t>)</a:t>
                      </a:r>
                    </a:p>
                  </a:txBody>
                  <a:tcPr/>
                </a:tc>
                <a:tc>
                  <a:txBody>
                    <a:bodyPr/>
                    <a:lstStyle/>
                    <a:p>
                      <a:pPr algn="ctr"/>
                      <a:r>
                        <a:rPr lang="es-ES" dirty="0"/>
                        <a:t>83</a:t>
                      </a:r>
                    </a:p>
                  </a:txBody>
                  <a:tcPr/>
                </a:tc>
                <a:tc>
                  <a:txBody>
                    <a:bodyPr/>
                    <a:lstStyle/>
                    <a:p>
                      <a:r>
                        <a:rPr lang="es-ES" dirty="0"/>
                        <a:t>83-A, 83-B, 83-C, etc.</a:t>
                      </a:r>
                    </a:p>
                  </a:txBody>
                  <a:tcPr/>
                </a:tc>
                <a:extLst>
                  <a:ext uri="{0D108BD9-81ED-4DB2-BD59-A6C34878D82A}">
                    <a16:rowId xmlns:a16="http://schemas.microsoft.com/office/drawing/2014/main" xmlns="" val="3808782473"/>
                  </a:ext>
                </a:extLst>
              </a:tr>
              <a:tr h="370840">
                <a:tc>
                  <a:txBody>
                    <a:bodyPr/>
                    <a:lstStyle/>
                    <a:p>
                      <a:r>
                        <a:rPr lang="es-ES" dirty="0"/>
                        <a:t>Fluzone HD</a:t>
                      </a:r>
                      <a:r>
                        <a:rPr lang="es-ES" baseline="30000" dirty="0"/>
                        <a:t>®</a:t>
                      </a:r>
                      <a:endParaRPr lang="es-ES" dirty="0"/>
                    </a:p>
                  </a:txBody>
                  <a:tcPr/>
                </a:tc>
                <a:tc>
                  <a:txBody>
                    <a:bodyPr/>
                    <a:lstStyle/>
                    <a:p>
                      <a:r>
                        <a:rPr lang="es-ES" dirty="0"/>
                        <a:t>SANOFI (</a:t>
                      </a:r>
                      <a:r>
                        <a:rPr lang="es-ES" b="1" dirty="0"/>
                        <a:t>SAN</a:t>
                      </a:r>
                      <a:r>
                        <a:rPr lang="es-ES" dirty="0"/>
                        <a:t>)</a:t>
                      </a:r>
                    </a:p>
                  </a:txBody>
                  <a:tcPr/>
                </a:tc>
                <a:tc>
                  <a:txBody>
                    <a:bodyPr/>
                    <a:lstStyle/>
                    <a:p>
                      <a:pPr algn="ctr"/>
                      <a:r>
                        <a:rPr lang="es-ES" dirty="0"/>
                        <a:t>76</a:t>
                      </a:r>
                    </a:p>
                  </a:txBody>
                  <a:tcPr/>
                </a:tc>
                <a:tc>
                  <a:txBody>
                    <a:bodyPr/>
                    <a:lstStyle/>
                    <a:p>
                      <a:r>
                        <a:rPr lang="es-ES" dirty="0"/>
                        <a:t>76-A</a:t>
                      </a:r>
                    </a:p>
                  </a:txBody>
                  <a:tcPr/>
                </a:tc>
                <a:extLst>
                  <a:ext uri="{0D108BD9-81ED-4DB2-BD59-A6C34878D82A}">
                    <a16:rowId xmlns:a16="http://schemas.microsoft.com/office/drawing/2014/main" xmlns="" val="3292381340"/>
                  </a:ext>
                </a:extLst>
              </a:tr>
            </a:tbl>
          </a:graphicData>
        </a:graphic>
      </p:graphicFrame>
      <p:sp>
        <p:nvSpPr>
          <p:cNvPr id="4" name="CuadroTexto 3">
            <a:extLst>
              <a:ext uri="{FF2B5EF4-FFF2-40B4-BE49-F238E27FC236}">
                <a16:creationId xmlns:a16="http://schemas.microsoft.com/office/drawing/2014/main" xmlns="" id="{EC2B7BEC-2714-442E-A9B3-9B05D74F34E7}"/>
              </a:ext>
            </a:extLst>
          </p:cNvPr>
          <p:cNvSpPr txBox="1"/>
          <p:nvPr/>
        </p:nvSpPr>
        <p:spPr>
          <a:xfrm>
            <a:off x="755470" y="4509150"/>
            <a:ext cx="7628563" cy="830997"/>
          </a:xfrm>
          <a:prstGeom prst="rect">
            <a:avLst/>
          </a:prstGeom>
          <a:noFill/>
        </p:spPr>
        <p:txBody>
          <a:bodyPr wrap="none" rtlCol="0">
            <a:spAutoFit/>
          </a:bodyPr>
          <a:lstStyle/>
          <a:p>
            <a:pPr algn="ctr"/>
            <a:r>
              <a:rPr lang="es-ES" dirty="0">
                <a:latin typeface="Calibri Light" panose="020F0302020204030204" pitchFamily="34" charset="0"/>
                <a:cs typeface="Calibri Light" panose="020F0302020204030204" pitchFamily="34" charset="0"/>
              </a:rPr>
              <a:t>Por favor, no hace falta inventarse el nombre del laboratorio.</a:t>
            </a:r>
          </a:p>
          <a:p>
            <a:pPr algn="ctr"/>
            <a:r>
              <a:rPr lang="es-ES" dirty="0">
                <a:latin typeface="Calibri Light" panose="020F0302020204030204" pitchFamily="34" charset="0"/>
                <a:cs typeface="Calibri Light" panose="020F0302020204030204" pitchFamily="34" charset="0"/>
              </a:rPr>
              <a:t>Solo hace falta poner </a:t>
            </a:r>
            <a:r>
              <a:rPr lang="es-ES" b="1" dirty="0">
                <a:solidFill>
                  <a:srgbClr val="FFFF00"/>
                </a:solidFill>
                <a:latin typeface="Calibri Light" panose="020F0302020204030204" pitchFamily="34" charset="0"/>
                <a:cs typeface="Calibri Light" panose="020F0302020204030204" pitchFamily="34" charset="0"/>
              </a:rPr>
              <a:t>SEQ </a:t>
            </a:r>
            <a:r>
              <a:rPr lang="es-ES" b="1" dirty="0">
                <a:latin typeface="Calibri Light" panose="020F0302020204030204" pitchFamily="34" charset="0"/>
                <a:cs typeface="Calibri Light" panose="020F0302020204030204" pitchFamily="34" charset="0"/>
              </a:rPr>
              <a:t>o</a:t>
            </a:r>
            <a:r>
              <a:rPr lang="es-ES" dirty="0">
                <a:latin typeface="Calibri Light" panose="020F0302020204030204" pitchFamily="34" charset="0"/>
                <a:cs typeface="Calibri Light" panose="020F0302020204030204" pitchFamily="34" charset="0"/>
              </a:rPr>
              <a:t> </a:t>
            </a:r>
            <a:r>
              <a:rPr lang="es-ES" b="1" dirty="0">
                <a:solidFill>
                  <a:srgbClr val="FFFF00"/>
                </a:solidFill>
                <a:latin typeface="Calibri Light" panose="020F0302020204030204" pitchFamily="34" charset="0"/>
                <a:cs typeface="Calibri Light" panose="020F0302020204030204" pitchFamily="34" charset="0"/>
              </a:rPr>
              <a:t>SAN</a:t>
            </a:r>
          </a:p>
        </p:txBody>
      </p:sp>
      <p:grpSp>
        <p:nvGrpSpPr>
          <p:cNvPr id="6" name="Grupo 5">
            <a:extLst>
              <a:ext uri="{FF2B5EF4-FFF2-40B4-BE49-F238E27FC236}">
                <a16:creationId xmlns:a16="http://schemas.microsoft.com/office/drawing/2014/main" xmlns="" id="{7E8EF686-78C1-482D-908C-EA53B8E3A3A7}"/>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411EEF58-6B56-4C60-9DDE-7DA29BB8D3B4}"/>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F01C84AC-429D-4356-A5A6-980A3B4ECD1A}"/>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4626883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4"/>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4" grpId="0"/>
    </p:bldLst>
  </p:timing>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860332" y="349309"/>
            <a:ext cx="5425462"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 de las dosis en papel</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237633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Talonario de Registro Nominal:</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Rellenar con letra clara, preferiblemente mayúsculas</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Identificar correctamente a las personas:</a:t>
            </a:r>
          </a:p>
          <a:p>
            <a:pPr marL="800100" lvl="1"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Para localizar a las personas en el Registro Informático de Vacunas es necesario </a:t>
            </a:r>
            <a:r>
              <a:rPr lang="es-ES" sz="18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nombre y apellidos de la persona vacunada y su fecha de nacimiento</a:t>
            </a:r>
            <a:r>
              <a:rPr lang="es-ES" sz="1800" dirty="0">
                <a:latin typeface="Calibri Light" panose="020F0302020204030204" pitchFamily="34" charset="0"/>
                <a:ea typeface="Times New Roman" panose="02020603050405020304" pitchFamily="18" charset="0"/>
                <a:cs typeface="Calibri Light" panose="020F0302020204030204" pitchFamily="34" charset="0"/>
              </a:rPr>
              <a:t>.</a:t>
            </a:r>
          </a:p>
        </p:txBody>
      </p:sp>
      <p:grpSp>
        <p:nvGrpSpPr>
          <p:cNvPr id="6" name="Grupo 5">
            <a:extLst>
              <a:ext uri="{FF2B5EF4-FFF2-40B4-BE49-F238E27FC236}">
                <a16:creationId xmlns:a16="http://schemas.microsoft.com/office/drawing/2014/main" xmlns="" id="{5B5FB039-091E-4CD8-AB88-8D896E8AE06F}"/>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12304A93-6204-4C67-87CF-175D410AE3B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37DA390E-6F0B-4C50-A341-9C23875F2643}"/>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10432083"/>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293888" y="349309"/>
            <a:ext cx="458392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Indicadores de evaluación</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968690"/>
          </a:xfrm>
          <a:prstGeom prst="rect">
            <a:avLst/>
          </a:prstGeom>
          <a:noFill/>
        </p:spPr>
        <p:txBody>
          <a:bodyPr wrap="square" rtlCol="0">
            <a:noAutofit/>
          </a:bodyPr>
          <a:lstStyle/>
          <a:p>
            <a:pPr marL="342900" lvl="0" indent="-342900" algn="just">
              <a:spcBef>
                <a:spcPts val="600"/>
              </a:spcBef>
              <a:spcAft>
                <a:spcPts val="600"/>
              </a:spcAft>
              <a:buFont typeface="Arial" panose="020B0604020202020204" pitchFamily="34" charset="0"/>
              <a:buChar char="•"/>
            </a:pPr>
            <a:r>
              <a:rPr lang="es-ES" sz="1800" dirty="0" err="1">
                <a:latin typeface="Calibri Light" panose="020F0302020204030204" pitchFamily="34" charset="0"/>
                <a:ea typeface="Times New Roman" panose="02020603050405020304" pitchFamily="18" charset="0"/>
                <a:cs typeface="Calibri Light" panose="020F0302020204030204" pitchFamily="34" charset="0"/>
              </a:rPr>
              <a:t>Nº</a:t>
            </a:r>
            <a:r>
              <a:rPr lang="es-ES" sz="1800" dirty="0">
                <a:latin typeface="Calibri Light" panose="020F0302020204030204" pitchFamily="34" charset="0"/>
                <a:ea typeface="Times New Roman" panose="02020603050405020304" pitchFamily="18" charset="0"/>
                <a:cs typeface="Calibri Light" panose="020F0302020204030204" pitchFamily="34" charset="0"/>
              </a:rPr>
              <a:t> de dosis administradas por municipios.</a:t>
            </a:r>
          </a:p>
          <a:p>
            <a:pPr marL="342900" lvl="0" indent="-342900" algn="just">
              <a:spcBef>
                <a:spcPts val="600"/>
              </a:spcBef>
              <a:spcAft>
                <a:spcPts val="600"/>
              </a:spcAft>
              <a:buFont typeface="Arial" panose="020B0604020202020204" pitchFamily="34" charset="0"/>
              <a:buChar char="•"/>
            </a:pPr>
            <a:r>
              <a:rPr lang="es-ES" sz="1800" dirty="0" err="1">
                <a:latin typeface="Calibri Light" panose="020F0302020204030204" pitchFamily="34" charset="0"/>
                <a:ea typeface="Times New Roman" panose="02020603050405020304" pitchFamily="18" charset="0"/>
                <a:cs typeface="Calibri Light" panose="020F0302020204030204" pitchFamily="34" charset="0"/>
              </a:rPr>
              <a:t>Nº</a:t>
            </a:r>
            <a:r>
              <a:rPr lang="es-ES" sz="1800" dirty="0">
                <a:latin typeface="Calibri Light" panose="020F0302020204030204" pitchFamily="34" charset="0"/>
                <a:ea typeface="Times New Roman" panose="02020603050405020304" pitchFamily="18" charset="0"/>
                <a:cs typeface="Calibri Light" panose="020F0302020204030204" pitchFamily="34" charset="0"/>
              </a:rPr>
              <a:t> de dosis distribuidas, devueltas y administradas por zona de salud.</a:t>
            </a:r>
          </a:p>
          <a:p>
            <a:pPr marL="342900" lvl="0" indent="-342900" algn="just">
              <a:spcBef>
                <a:spcPts val="600"/>
              </a:spcBef>
              <a:spcAft>
                <a:spcPts val="600"/>
              </a:spcAft>
              <a:buFont typeface="Arial" panose="020B0604020202020204" pitchFamily="34" charset="0"/>
              <a:buChar char="•"/>
            </a:pPr>
            <a:r>
              <a:rPr lang="es-ES" sz="1800" dirty="0" err="1">
                <a:latin typeface="Calibri Light" panose="020F0302020204030204" pitchFamily="34" charset="0"/>
                <a:ea typeface="Times New Roman" panose="02020603050405020304" pitchFamily="18" charset="0"/>
                <a:cs typeface="Calibri Light" panose="020F0302020204030204" pitchFamily="34" charset="0"/>
              </a:rPr>
              <a:t>Nº</a:t>
            </a:r>
            <a:r>
              <a:rPr lang="es-ES" sz="1800" dirty="0">
                <a:latin typeface="Calibri Light" panose="020F0302020204030204" pitchFamily="34" charset="0"/>
                <a:ea typeface="Times New Roman" panose="02020603050405020304" pitchFamily="18" charset="0"/>
                <a:cs typeface="Calibri Light" panose="020F0302020204030204" pitchFamily="34" charset="0"/>
              </a:rPr>
              <a:t> de dosis administradas a grupos de riesgo.</a:t>
            </a:r>
          </a:p>
          <a:p>
            <a:pPr marL="342900" lvl="0" indent="-342900" algn="just">
              <a:spcBef>
                <a:spcPts val="600"/>
              </a:spcBef>
              <a:spcAft>
                <a:spcPts val="600"/>
              </a:spcAft>
              <a:buFont typeface="Arial" panose="020B0604020202020204" pitchFamily="34" charset="0"/>
              <a:buChar char="•"/>
            </a:pPr>
            <a:r>
              <a:rPr lang="es-ES" sz="1800" dirty="0" err="1">
                <a:latin typeface="Calibri Light" panose="020F0302020204030204" pitchFamily="34" charset="0"/>
                <a:ea typeface="Times New Roman" panose="02020603050405020304" pitchFamily="18" charset="0"/>
                <a:cs typeface="Calibri Light" panose="020F0302020204030204" pitchFamily="34" charset="0"/>
              </a:rPr>
              <a:t>Nº</a:t>
            </a:r>
            <a:r>
              <a:rPr lang="es-ES" sz="1800" dirty="0">
                <a:latin typeface="Calibri Light" panose="020F0302020204030204" pitchFamily="34" charset="0"/>
                <a:ea typeface="Times New Roman" panose="02020603050405020304" pitchFamily="18" charset="0"/>
                <a:cs typeface="Calibri Light" panose="020F0302020204030204" pitchFamily="34" charset="0"/>
              </a:rPr>
              <a:t> de vacunas notificadas como administradas por E.A.P. y puestos de vacunación acreditados por el Programa Regional de Vacunaciones.</a:t>
            </a:r>
          </a:p>
          <a:p>
            <a:pPr marL="342900" lvl="0" indent="-342900" algn="just">
              <a:spcBef>
                <a:spcPts val="600"/>
              </a:spcBef>
              <a:spcAft>
                <a:spcPts val="600"/>
              </a:spcAft>
              <a:buFont typeface="Arial" panose="020B0604020202020204" pitchFamily="34" charset="0"/>
              <a:buChar char="•"/>
            </a:pPr>
            <a:r>
              <a:rPr lang="es-ES" sz="1800" dirty="0" err="1">
                <a:latin typeface="Calibri Light" panose="020F0302020204030204" pitchFamily="34" charset="0"/>
                <a:ea typeface="Times New Roman" panose="02020603050405020304" pitchFamily="18" charset="0"/>
                <a:cs typeface="Calibri Light" panose="020F0302020204030204" pitchFamily="34" charset="0"/>
              </a:rPr>
              <a:t>Nº</a:t>
            </a:r>
            <a:r>
              <a:rPr lang="es-ES" sz="1800" dirty="0">
                <a:latin typeface="Calibri Light" panose="020F0302020204030204" pitchFamily="34" charset="0"/>
                <a:ea typeface="Times New Roman" panose="02020603050405020304" pitchFamily="18" charset="0"/>
                <a:cs typeface="Calibri Light" panose="020F0302020204030204" pitchFamily="34" charset="0"/>
              </a:rPr>
              <a:t> de dosis administradas en profesionales de salud por centro sanitario.</a:t>
            </a:r>
          </a:p>
          <a:p>
            <a:pPr lvl="0" algn="just">
              <a:spcBef>
                <a:spcPts val="600"/>
              </a:spcBef>
              <a:spcAft>
                <a:spcPts val="600"/>
              </a:spcAft>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Cobertura vacunal en población de &gt; 64 años por municipios y zona de salud.</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Cobertura vacunal en población de 60 a 64 años por municipios y zona de salud.</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Cobertura vacunal en embarazadas.</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Cobertura vacunal de gripe por centro sanitario.</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Cobertura vacunal en grupos de riesgo.</a:t>
            </a:r>
          </a:p>
        </p:txBody>
      </p:sp>
      <p:grpSp>
        <p:nvGrpSpPr>
          <p:cNvPr id="6" name="Grupo 5">
            <a:extLst>
              <a:ext uri="{FF2B5EF4-FFF2-40B4-BE49-F238E27FC236}">
                <a16:creationId xmlns:a16="http://schemas.microsoft.com/office/drawing/2014/main" xmlns="" id="{10AC733C-6368-4395-9F4A-6191FA784648}"/>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07E397F8-4EA7-4292-BE06-3F39DF7EB33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DA44D4BB-BB5B-4E36-AACC-DC0AF67E0D40}"/>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0086962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xmlns="" id="{A2C8DACB-04E1-44FE-99B3-A4267E6415BB}"/>
              </a:ext>
            </a:extLst>
          </p:cNvPr>
          <p:cNvSpPr>
            <a:spLocks noChangeArrowheads="1"/>
          </p:cNvSpPr>
          <p:nvPr/>
        </p:nvSpPr>
        <p:spPr bwMode="auto">
          <a:xfrm>
            <a:off x="647700" y="2924930"/>
            <a:ext cx="7848600" cy="1008140"/>
          </a:xfrm>
          <a:prstGeom prst="rect">
            <a:avLst/>
          </a:prstGeom>
          <a:gradFill rotWithShape="1">
            <a:gsLst>
              <a:gs pos="0">
                <a:srgbClr val="000000"/>
              </a:gs>
              <a:gs pos="100000">
                <a:srgbClr val="BC9800"/>
              </a:gs>
            </a:gsLst>
            <a:lin ang="5400000" scaled="1"/>
          </a:gradFill>
          <a:ln w="50800">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 altLang="es-ES" sz="2800" b="1" dirty="0">
                <a:latin typeface="Calibri Light" panose="020F0302020204030204" pitchFamily="34" charset="0"/>
                <a:cs typeface="Calibri Light" panose="020F0302020204030204" pitchFamily="34" charset="0"/>
              </a:rPr>
              <a:t>VACUNACIÓN FRENTE A LA GRIPE</a:t>
            </a:r>
            <a:endParaRPr lang="es-ES_tradnl" altLang="es-ES" sz="2800" b="1" dirty="0">
              <a:latin typeface="Calibri Light" panose="020F0302020204030204" pitchFamily="34" charset="0"/>
              <a:cs typeface="Calibri Light" panose="020F0302020204030204" pitchFamily="34" charset="0"/>
            </a:endParaRPr>
          </a:p>
        </p:txBody>
      </p:sp>
      <p:grpSp>
        <p:nvGrpSpPr>
          <p:cNvPr id="7" name="Grupo 6">
            <a:extLst>
              <a:ext uri="{FF2B5EF4-FFF2-40B4-BE49-F238E27FC236}">
                <a16:creationId xmlns:a16="http://schemas.microsoft.com/office/drawing/2014/main" xmlns="" id="{109F11D8-814D-4B2C-8FAE-5FED9EC81B8B}"/>
              </a:ext>
            </a:extLst>
          </p:cNvPr>
          <p:cNvGrpSpPr/>
          <p:nvPr/>
        </p:nvGrpSpPr>
        <p:grpSpPr>
          <a:xfrm>
            <a:off x="107380" y="116540"/>
            <a:ext cx="8919785" cy="6610993"/>
            <a:chOff x="107380" y="116540"/>
            <a:chExt cx="8919785" cy="6610993"/>
          </a:xfrm>
        </p:grpSpPr>
        <p:pic>
          <p:nvPicPr>
            <p:cNvPr id="2" name="Picture 7" descr="Logo Región 2008">
              <a:extLst>
                <a:ext uri="{FF2B5EF4-FFF2-40B4-BE49-F238E27FC236}">
                  <a16:creationId xmlns:a16="http://schemas.microsoft.com/office/drawing/2014/main" xmlns="" id="{1EA47948-EF2E-4E19-B062-D953EBB867D7}"/>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4" descr="gota">
              <a:extLst>
                <a:ext uri="{FF2B5EF4-FFF2-40B4-BE49-F238E27FC236}">
                  <a16:creationId xmlns:a16="http://schemas.microsoft.com/office/drawing/2014/main" xmlns="" id="{3F36EF8A-1D46-4119-B474-C14060D72375}"/>
                </a:ext>
              </a:extLst>
            </p:cNvPr>
            <p:cNvPicPr>
              <a:picLocks noChangeAspect="1" noChangeArrowheads="1"/>
            </p:cNvPicPr>
            <p:nvPr/>
          </p:nvPicPr>
          <p:blipFill>
            <a:blip r:embed="rId3"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602168147"/>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388854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Composición de la vacuna antigripal recomendada para la temporada 2020-2021:</a:t>
            </a:r>
          </a:p>
          <a:p>
            <a:pPr marL="342900" lvl="0" indent="-342900" algn="just">
              <a:spcBef>
                <a:spcPts val="600"/>
              </a:spcBef>
              <a:spcAft>
                <a:spcPts val="600"/>
              </a:spcAft>
              <a:buFont typeface="Arial" panose="020B0604020202020204" pitchFamily="34" charset="0"/>
              <a:buChar char="•"/>
            </a:pPr>
            <a:r>
              <a:rPr lang="pt-BR" sz="1800" dirty="0">
                <a:latin typeface="Calibri Light" panose="020F0302020204030204" pitchFamily="34" charset="0"/>
                <a:ea typeface="Times New Roman" panose="02020603050405020304" pitchFamily="18" charset="0"/>
                <a:cs typeface="Calibri Light" panose="020F0302020204030204" pitchFamily="34" charset="0"/>
              </a:rPr>
              <a:t>Cepa análoga a A/</a:t>
            </a:r>
            <a:r>
              <a:rPr lang="pt-BR" sz="1800" dirty="0" err="1">
                <a:latin typeface="Calibri Light" panose="020F0302020204030204" pitchFamily="34" charset="0"/>
                <a:ea typeface="Times New Roman" panose="02020603050405020304" pitchFamily="18" charset="0"/>
                <a:cs typeface="Calibri Light" panose="020F0302020204030204" pitchFamily="34" charset="0"/>
              </a:rPr>
              <a:t>Guangdong-Maonan</a:t>
            </a:r>
            <a:r>
              <a:rPr lang="pt-BR" sz="1800" dirty="0">
                <a:latin typeface="Calibri Light" panose="020F0302020204030204" pitchFamily="34" charset="0"/>
                <a:ea typeface="Times New Roman" panose="02020603050405020304" pitchFamily="18" charset="0"/>
                <a:cs typeface="Calibri Light" panose="020F0302020204030204" pitchFamily="34" charset="0"/>
              </a:rPr>
              <a:t>/SWL1536/2019 (H1N1)pdm09 </a:t>
            </a:r>
            <a:r>
              <a:rPr lang="pt-BR" sz="1800" dirty="0" err="1">
                <a:latin typeface="Calibri Light" panose="020F0302020204030204" pitchFamily="34" charset="0"/>
                <a:ea typeface="Times New Roman" panose="02020603050405020304" pitchFamily="18" charset="0"/>
                <a:cs typeface="Calibri Light" panose="020F0302020204030204" pitchFamily="34" charset="0"/>
              </a:rPr>
              <a:t>sustituye</a:t>
            </a:r>
            <a:r>
              <a:rPr lang="pt-BR" sz="1800" dirty="0">
                <a:latin typeface="Calibri Light" panose="020F0302020204030204" pitchFamily="34" charset="0"/>
                <a:ea typeface="Times New Roman" panose="02020603050405020304" pitchFamily="18" charset="0"/>
                <a:cs typeface="Calibri Light" panose="020F0302020204030204" pitchFamily="34" charset="0"/>
              </a:rPr>
              <a:t> a cepa análoga a A/Brisbane/02/2018 (H1N1)pdm09</a:t>
            </a:r>
          </a:p>
          <a:p>
            <a:pPr marL="342900" lvl="0" indent="-342900" algn="just">
              <a:spcBef>
                <a:spcPts val="600"/>
              </a:spcBef>
              <a:spcAft>
                <a:spcPts val="600"/>
              </a:spcAft>
              <a:buFont typeface="Arial" panose="020B0604020202020204" pitchFamily="34" charset="0"/>
              <a:buChar char="•"/>
            </a:pPr>
            <a:r>
              <a:rPr lang="pt-BR" sz="1800" dirty="0">
                <a:latin typeface="Calibri Light" panose="020F0302020204030204" pitchFamily="34" charset="0"/>
                <a:ea typeface="Times New Roman" panose="02020603050405020304" pitchFamily="18" charset="0"/>
                <a:cs typeface="Calibri Light" panose="020F0302020204030204" pitchFamily="34" charset="0"/>
              </a:rPr>
              <a:t>Cepa análoga a A/Hong Kong/2671/2019 (H3N2), </a:t>
            </a:r>
            <a:r>
              <a:rPr lang="pt-BR" sz="1800" dirty="0" err="1">
                <a:latin typeface="Calibri Light" panose="020F0302020204030204" pitchFamily="34" charset="0"/>
                <a:ea typeface="Times New Roman" panose="02020603050405020304" pitchFamily="18" charset="0"/>
                <a:cs typeface="Calibri Light" panose="020F0302020204030204" pitchFamily="34" charset="0"/>
              </a:rPr>
              <a:t>sustituye</a:t>
            </a:r>
            <a:r>
              <a:rPr lang="pt-BR" sz="1800" dirty="0">
                <a:latin typeface="Calibri Light" panose="020F0302020204030204" pitchFamily="34" charset="0"/>
                <a:ea typeface="Times New Roman" panose="02020603050405020304" pitchFamily="18" charset="0"/>
                <a:cs typeface="Calibri Light" panose="020F0302020204030204" pitchFamily="34" charset="0"/>
              </a:rPr>
              <a:t> a A/Kansas/14/2017 (H3N2)</a:t>
            </a:r>
          </a:p>
          <a:p>
            <a:pPr marL="342900" lvl="0" indent="-342900" algn="just">
              <a:spcBef>
                <a:spcPts val="600"/>
              </a:spcBef>
              <a:spcAft>
                <a:spcPts val="600"/>
              </a:spcAft>
              <a:buFont typeface="Arial" panose="020B0604020202020204" pitchFamily="34" charset="0"/>
              <a:buChar char="•"/>
            </a:pPr>
            <a:r>
              <a:rPr lang="es-ES" sz="1800" dirty="0">
                <a:latin typeface="Calibri Light" panose="020F0302020204030204" pitchFamily="34" charset="0"/>
                <a:ea typeface="Times New Roman" panose="02020603050405020304" pitchFamily="18" charset="0"/>
                <a:cs typeface="Calibri Light" panose="020F0302020204030204" pitchFamily="34" charset="0"/>
              </a:rPr>
              <a:t>Cepa análoga a B/Washington/02/2019 que sustituye a B/Colorado/06/2017 (linaje B/Victoria/2/87).</a:t>
            </a:r>
          </a:p>
          <a:p>
            <a:pPr lvl="0" algn="just">
              <a:spcBef>
                <a:spcPts val="600"/>
              </a:spcBef>
              <a:spcAft>
                <a:spcPts val="600"/>
              </a:spcAft>
            </a:pPr>
            <a:r>
              <a:rPr lang="es-ES" sz="1800" dirty="0">
                <a:latin typeface="Calibri Light" panose="020F0302020204030204" pitchFamily="34" charset="0"/>
                <a:ea typeface="Times New Roman" panose="02020603050405020304" pitchFamily="18" charset="0"/>
                <a:cs typeface="Calibri Light" panose="020F0302020204030204" pitchFamily="34" charset="0"/>
              </a:rPr>
              <a:t>Además en las vacunas tetravalentes:</a:t>
            </a:r>
          </a:p>
          <a:p>
            <a:pPr marL="342900" indent="-342900" algn="just">
              <a:spcBef>
                <a:spcPts val="600"/>
              </a:spcBef>
              <a:spcAft>
                <a:spcPts val="600"/>
              </a:spcAft>
              <a:buFont typeface="Arial" panose="020B0604020202020204" pitchFamily="34" charset="0"/>
              <a:buChar char="•"/>
            </a:pPr>
            <a:r>
              <a:rPr lang="es-ES_tradnl" sz="1800" dirty="0">
                <a:latin typeface="Calibri Light" panose="020F0302020204030204" pitchFamily="34" charset="0"/>
                <a:cs typeface="Calibri Light" panose="020F0302020204030204" pitchFamily="34" charset="0"/>
              </a:rPr>
              <a:t>Cepa análoga a B/</a:t>
            </a:r>
            <a:r>
              <a:rPr lang="es-ES_tradnl" sz="1800" dirty="0" err="1">
                <a:latin typeface="Calibri Light" panose="020F0302020204030204" pitchFamily="34" charset="0"/>
                <a:cs typeface="Calibri Light" panose="020F0302020204030204" pitchFamily="34" charset="0"/>
              </a:rPr>
              <a:t>Phuket</a:t>
            </a:r>
            <a:r>
              <a:rPr lang="es-ES_tradnl" sz="1800" dirty="0">
                <a:latin typeface="Calibri Light" panose="020F0302020204030204" pitchFamily="34" charset="0"/>
                <a:cs typeface="Calibri Light" panose="020F0302020204030204" pitchFamily="34" charset="0"/>
              </a:rPr>
              <a:t>/3073/2013. </a:t>
            </a:r>
            <a:r>
              <a:rPr lang="es-ES" sz="1800" dirty="0">
                <a:latin typeface="Calibri Light" panose="020F0302020204030204" pitchFamily="34" charset="0"/>
                <a:cs typeface="Calibri Light" panose="020F0302020204030204" pitchFamily="34" charset="0"/>
              </a:rPr>
              <a:t>(linaje B/Yamagata/16/88)</a:t>
            </a:r>
          </a:p>
          <a:p>
            <a:pPr marL="342900" lvl="0" indent="-342900" algn="just">
              <a:spcBef>
                <a:spcPts val="600"/>
              </a:spcBef>
              <a:spcAft>
                <a:spcPts val="600"/>
              </a:spcAft>
              <a:buFont typeface="Arial" panose="020B0604020202020204" pitchFamily="34" charset="0"/>
              <a:buChar char="•"/>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Bef>
                <a:spcPts val="600"/>
              </a:spcBef>
              <a:spcAft>
                <a:spcPts val="600"/>
              </a:spcAft>
              <a:buFont typeface="Arial" panose="020B0604020202020204" pitchFamily="34" charset="0"/>
              <a:buChar char="•"/>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6" name="Grupo 5">
            <a:extLst>
              <a:ext uri="{FF2B5EF4-FFF2-40B4-BE49-F238E27FC236}">
                <a16:creationId xmlns:a16="http://schemas.microsoft.com/office/drawing/2014/main" xmlns="" id="{363F6559-0C43-45F3-83DD-EC2109C5B7A6}"/>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E85B2181-CDB7-40BE-BFEB-6394D5F121C8}"/>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E42E0E22-D929-4951-A8CF-5CF86F0F56C4}"/>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94522531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Formas de administración de la vacuna según la edad</a:t>
            </a: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Bef>
                <a:spcPts val="600"/>
              </a:spcBef>
              <a:spcAft>
                <a:spcPts val="600"/>
              </a:spcAft>
              <a:buFont typeface="Arial" panose="020B0604020202020204" pitchFamily="34" charset="0"/>
              <a:buChar char="•"/>
            </a:pPr>
            <a:endParaRPr lang="es-ES" sz="1800" dirty="0">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8" name="Rectangle 3">
            <a:extLst>
              <a:ext uri="{FF2B5EF4-FFF2-40B4-BE49-F238E27FC236}">
                <a16:creationId xmlns:a16="http://schemas.microsoft.com/office/drawing/2014/main" xmlns="" id="{02A550DE-7BA1-4AE0-8247-83522DEBF0F8}"/>
              </a:ext>
            </a:extLst>
          </p:cNvPr>
          <p:cNvSpPr>
            <a:spLocks noChangeArrowheads="1"/>
          </p:cNvSpPr>
          <p:nvPr/>
        </p:nvSpPr>
        <p:spPr bwMode="auto">
          <a:xfrm>
            <a:off x="1259540" y="5439303"/>
            <a:ext cx="6536868" cy="83099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lvl="0" algn="just"/>
            <a:r>
              <a:rPr kumimoji="0" lang="en-CA" altLang="es-ES" sz="1200" dirty="0">
                <a:latin typeface="Arial" panose="020B0604020202020204" pitchFamily="34" charset="0"/>
              </a:rPr>
              <a:t>*</a:t>
            </a:r>
            <a:r>
              <a:rPr kumimoji="0" lang="en-CA" altLang="es-ES" sz="1200" dirty="0" err="1">
                <a:latin typeface="Arial" panose="020B0604020202020204" pitchFamily="34" charset="0"/>
              </a:rPr>
              <a:t>Dosis</a:t>
            </a:r>
            <a:r>
              <a:rPr kumimoji="0" lang="en-CA" altLang="es-ES" sz="1200" dirty="0">
                <a:latin typeface="Arial" panose="020B0604020202020204" pitchFamily="34" charset="0"/>
              </a:rPr>
              <a:t> </a:t>
            </a:r>
            <a:r>
              <a:rPr kumimoji="0" lang="en-CA" altLang="es-ES" sz="1200" dirty="0" err="1">
                <a:latin typeface="Arial" panose="020B0604020202020204" pitchFamily="34" charset="0"/>
              </a:rPr>
              <a:t>referida</a:t>
            </a:r>
            <a:r>
              <a:rPr kumimoji="0" lang="en-CA" altLang="es-ES" sz="1200" dirty="0">
                <a:latin typeface="Arial" panose="020B0604020202020204" pitchFamily="34" charset="0"/>
              </a:rPr>
              <a:t> a </a:t>
            </a:r>
            <a:r>
              <a:rPr kumimoji="0" lang="en-CA" altLang="es-ES" sz="1200" dirty="0" err="1">
                <a:latin typeface="Arial" panose="020B0604020202020204" pitchFamily="34" charset="0"/>
              </a:rPr>
              <a:t>vacunas</a:t>
            </a:r>
            <a:r>
              <a:rPr kumimoji="0" lang="en-CA" altLang="es-ES" sz="1200" dirty="0">
                <a:latin typeface="Arial" panose="020B0604020202020204" pitchFamily="34" charset="0"/>
              </a:rPr>
              <a:t> que </a:t>
            </a:r>
            <a:r>
              <a:rPr kumimoji="0" lang="en-CA" altLang="es-ES" sz="1200" dirty="0" err="1">
                <a:latin typeface="Arial" panose="020B0604020202020204" pitchFamily="34" charset="0"/>
              </a:rPr>
              <a:t>contienen</a:t>
            </a:r>
            <a:r>
              <a:rPr kumimoji="0" lang="en-CA" altLang="es-ES" sz="1200" dirty="0">
                <a:latin typeface="Arial" panose="020B0604020202020204" pitchFamily="34" charset="0"/>
              </a:rPr>
              <a:t> 15 </a:t>
            </a:r>
            <a:r>
              <a:rPr kumimoji="0" lang="en-CA" altLang="es-ES" sz="1200" dirty="0" err="1">
                <a:latin typeface="Arial" panose="020B0604020202020204" pitchFamily="34" charset="0"/>
              </a:rPr>
              <a:t>microgramos</a:t>
            </a:r>
            <a:r>
              <a:rPr kumimoji="0" lang="en-CA" altLang="es-ES" sz="1200" dirty="0">
                <a:latin typeface="Arial" panose="020B0604020202020204" pitchFamily="34" charset="0"/>
              </a:rPr>
              <a:t> de </a:t>
            </a:r>
            <a:r>
              <a:rPr kumimoji="0" lang="en-CA" altLang="es-ES" sz="1200" dirty="0" err="1">
                <a:latin typeface="Arial" panose="020B0604020202020204" pitchFamily="34" charset="0"/>
              </a:rPr>
              <a:t>cada</a:t>
            </a:r>
            <a:r>
              <a:rPr kumimoji="0" lang="en-CA" altLang="es-ES" sz="1200" dirty="0">
                <a:latin typeface="Arial" panose="020B0604020202020204" pitchFamily="34" charset="0"/>
              </a:rPr>
              <a:t> </a:t>
            </a:r>
            <a:r>
              <a:rPr kumimoji="0" lang="en-CA" altLang="es-ES" sz="1200" dirty="0" err="1">
                <a:latin typeface="Arial" panose="020B0604020202020204" pitchFamily="34" charset="0"/>
              </a:rPr>
              <a:t>componente</a:t>
            </a:r>
            <a:r>
              <a:rPr kumimoji="0" lang="en-CA" altLang="es-ES" sz="1200" dirty="0">
                <a:latin typeface="Arial" panose="020B0604020202020204" pitchFamily="34" charset="0"/>
              </a:rPr>
              <a:t> </a:t>
            </a:r>
            <a:r>
              <a:rPr kumimoji="0" lang="en-CA" altLang="es-ES" sz="1200" dirty="0" err="1">
                <a:latin typeface="Arial" panose="020B0604020202020204" pitchFamily="34" charset="0"/>
              </a:rPr>
              <a:t>antigénico</a:t>
            </a:r>
            <a:endParaRPr kumimoji="0" lang="en-CA" altLang="es-ES" sz="1200" dirty="0">
              <a:latin typeface="Arial" panose="020B0604020202020204" pitchFamily="34" charset="0"/>
            </a:endParaRPr>
          </a:p>
          <a:p>
            <a:pPr lvl="0" algn="just"/>
            <a:endParaRPr kumimoji="0" lang="en-CA" altLang="es-ES" sz="1200" dirty="0">
              <a:latin typeface="Arial" panose="020B0604020202020204" pitchFamily="34" charset="0"/>
            </a:endParaRPr>
          </a:p>
          <a:p>
            <a:pPr lvl="0" algn="just"/>
            <a:r>
              <a:rPr kumimoji="0" lang="en-CA" altLang="es-ES" sz="1200" b="0" i="0" u="none" strike="noStrike" cap="none" normalizeH="0" baseline="0" dirty="0">
                <a:ln>
                  <a:noFill/>
                </a:ln>
                <a:solidFill>
                  <a:schemeClr val="tx1"/>
                </a:solidFill>
                <a:effectLst/>
                <a:latin typeface="Arial" panose="020B0604020202020204" pitchFamily="34" charset="0"/>
              </a:rPr>
              <a:t>**</a:t>
            </a:r>
            <a:r>
              <a:rPr kumimoji="0" lang="es-ES" altLang="es-ES" sz="1200" dirty="0">
                <a:latin typeface="Arial" panose="020B0604020202020204" pitchFamily="34" charset="0"/>
              </a:rPr>
              <a:t>Los de 6 meses a 8 años precisan una única dosis de vacuna si han recibido previamente al menos dos dosis de vacuna tri o cuadrivalente en temporadas anteriores</a:t>
            </a:r>
            <a:endParaRPr kumimoji="0" lang="en-CA" altLang="es-ES" sz="1200" b="0" i="0" u="none" strike="noStrike" cap="none" normalizeH="0" baseline="0" dirty="0">
              <a:ln>
                <a:noFill/>
              </a:ln>
              <a:solidFill>
                <a:schemeClr val="tx1"/>
              </a:solidFill>
              <a:effectLst/>
              <a:latin typeface="Arial" panose="020B0604020202020204" pitchFamily="34" charset="0"/>
            </a:endParaRPr>
          </a:p>
        </p:txBody>
      </p:sp>
      <p:graphicFrame>
        <p:nvGraphicFramePr>
          <p:cNvPr id="10" name="Tabla 10">
            <a:extLst>
              <a:ext uri="{FF2B5EF4-FFF2-40B4-BE49-F238E27FC236}">
                <a16:creationId xmlns:a16="http://schemas.microsoft.com/office/drawing/2014/main" xmlns="" id="{903ECA2B-5DD7-479F-977F-C57CFEEB3BF2}"/>
              </a:ext>
            </a:extLst>
          </p:cNvPr>
          <p:cNvGraphicFramePr>
            <a:graphicFrameLocks noGrp="1"/>
          </p:cNvGraphicFramePr>
          <p:nvPr>
            <p:extLst>
              <p:ext uri="{D42A27DB-BD31-4B8C-83A1-F6EECF244321}">
                <p14:modId xmlns:p14="http://schemas.microsoft.com/office/powerpoint/2010/main" val="2917494853"/>
              </p:ext>
            </p:extLst>
          </p:nvPr>
        </p:nvGraphicFramePr>
        <p:xfrm>
          <a:off x="1353263" y="1841500"/>
          <a:ext cx="6443145" cy="3412800"/>
        </p:xfrm>
        <a:graphic>
          <a:graphicData uri="http://schemas.openxmlformats.org/drawingml/2006/table">
            <a:tbl>
              <a:tblPr firstRow="1" bandRow="1">
                <a:tableStyleId>{5C22544A-7EE6-4342-B048-85BDC9FD1C3A}</a:tableStyleId>
              </a:tblPr>
              <a:tblGrid>
                <a:gridCol w="1296180">
                  <a:extLst>
                    <a:ext uri="{9D8B030D-6E8A-4147-A177-3AD203B41FA5}">
                      <a16:colId xmlns:a16="http://schemas.microsoft.com/office/drawing/2014/main" xmlns="" val="922990107"/>
                    </a:ext>
                  </a:extLst>
                </a:gridCol>
                <a:gridCol w="2016280">
                  <a:extLst>
                    <a:ext uri="{9D8B030D-6E8A-4147-A177-3AD203B41FA5}">
                      <a16:colId xmlns:a16="http://schemas.microsoft.com/office/drawing/2014/main" xmlns="" val="539031656"/>
                    </a:ext>
                  </a:extLst>
                </a:gridCol>
                <a:gridCol w="936130">
                  <a:extLst>
                    <a:ext uri="{9D8B030D-6E8A-4147-A177-3AD203B41FA5}">
                      <a16:colId xmlns:a16="http://schemas.microsoft.com/office/drawing/2014/main" xmlns="" val="33987643"/>
                    </a:ext>
                  </a:extLst>
                </a:gridCol>
                <a:gridCol w="995237">
                  <a:extLst>
                    <a:ext uri="{9D8B030D-6E8A-4147-A177-3AD203B41FA5}">
                      <a16:colId xmlns:a16="http://schemas.microsoft.com/office/drawing/2014/main" xmlns="" val="1797354720"/>
                    </a:ext>
                  </a:extLst>
                </a:gridCol>
                <a:gridCol w="648090">
                  <a:extLst>
                    <a:ext uri="{9D8B030D-6E8A-4147-A177-3AD203B41FA5}">
                      <a16:colId xmlns:a16="http://schemas.microsoft.com/office/drawing/2014/main" xmlns="" val="1070698807"/>
                    </a:ext>
                  </a:extLst>
                </a:gridCol>
                <a:gridCol w="551228">
                  <a:extLst>
                    <a:ext uri="{9D8B030D-6E8A-4147-A177-3AD203B41FA5}">
                      <a16:colId xmlns:a16="http://schemas.microsoft.com/office/drawing/2014/main" xmlns="" val="935589500"/>
                    </a:ext>
                  </a:extLst>
                </a:gridCol>
              </a:tblGrid>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baseline="0" dirty="0">
                          <a:solidFill>
                            <a:schemeClr val="tx1"/>
                          </a:solidFill>
                          <a:effectLst/>
                          <a:latin typeface="Calibri Light" panose="020F0302020204030204" pitchFamily="34" charset="0"/>
                          <a:cs typeface="Calibri Light" panose="020F0302020204030204" pitchFamily="34" charset="0"/>
                        </a:rPr>
                        <a:t>GRUPO EDAD</a:t>
                      </a: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VACUNA</a:t>
                      </a: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PRODUCTO</a:t>
                      </a: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DOSIS*</a:t>
                      </a:r>
                    </a:p>
                  </a:txBody>
                  <a:tcPr marT="216000" marB="144000" anchor="ctr"/>
                </a:tc>
                <a:tc>
                  <a:txBody>
                    <a:bodyPr/>
                    <a:lstStyle/>
                    <a:p>
                      <a:pPr algn="ctr"/>
                      <a:r>
                        <a:rPr lang="es-ES" sz="1000" dirty="0" err="1">
                          <a:latin typeface="Calibri Light" panose="020F0302020204030204" pitchFamily="34" charset="0"/>
                          <a:cs typeface="Calibri Light" panose="020F0302020204030204" pitchFamily="34" charset="0"/>
                        </a:rPr>
                        <a:t>Nº</a:t>
                      </a:r>
                      <a:r>
                        <a:rPr lang="es-ES" sz="1000" dirty="0">
                          <a:latin typeface="Calibri Light" panose="020F0302020204030204" pitchFamily="34" charset="0"/>
                          <a:cs typeface="Calibri Light" panose="020F0302020204030204" pitchFamily="34" charset="0"/>
                        </a:rPr>
                        <a:t> DOSIS</a:t>
                      </a: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VÍA</a:t>
                      </a:r>
                    </a:p>
                  </a:txBody>
                  <a:tcPr marT="216000" marB="144000" anchor="ctr"/>
                </a:tc>
                <a:extLst>
                  <a:ext uri="{0D108BD9-81ED-4DB2-BD59-A6C34878D82A}">
                    <a16:rowId xmlns:a16="http://schemas.microsoft.com/office/drawing/2014/main" xmlns="" val="251775447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6 meses-8 años</a:t>
                      </a: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_tradnl" sz="1000" kern="1200" dirty="0">
                          <a:solidFill>
                            <a:schemeClr val="dk1"/>
                          </a:solidFill>
                          <a:effectLst/>
                          <a:latin typeface="+mn-lt"/>
                          <a:ea typeface="+mn-ea"/>
                          <a:cs typeface="+mn-cs"/>
                        </a:rPr>
                        <a:t>Vacuna trivalente de virus de la gripe fraccionados inactivados</a:t>
                      </a: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marL="0" algn="ctr" defTabSz="914400" rtl="0" eaLnBrk="1" latinLnBrk="0" hangingPunct="1"/>
                      <a:r>
                        <a:rPr lang="es-ES_tradnl" sz="1000" kern="1200" dirty="0">
                          <a:solidFill>
                            <a:schemeClr val="dk1"/>
                          </a:solidFill>
                          <a:effectLst/>
                          <a:latin typeface="+mn-lt"/>
                          <a:ea typeface="+mn-ea"/>
                          <a:cs typeface="+mn-cs"/>
                        </a:rPr>
                        <a:t>Chiroflu®</a:t>
                      </a:r>
                      <a:endParaRPr lang="es-ES" sz="1000" kern="1200" dirty="0">
                        <a:solidFill>
                          <a:schemeClr val="dk1"/>
                        </a:solidFill>
                        <a:effectLst/>
                        <a:latin typeface="+mn-lt"/>
                        <a:ea typeface="+mn-ea"/>
                        <a:cs typeface="+mn-cs"/>
                      </a:endParaRPr>
                    </a:p>
                  </a:txBody>
                  <a:tcPr marT="216000" marB="144000" anchor="ctr"/>
                </a:tc>
                <a:tc>
                  <a:txBody>
                    <a:bodyPr/>
                    <a:lstStyle/>
                    <a:p>
                      <a:pPr algn="ctr"/>
                      <a:r>
                        <a:rPr lang="es-ES" sz="1000" kern="1200" dirty="0">
                          <a:solidFill>
                            <a:schemeClr val="dk1"/>
                          </a:solidFill>
                          <a:effectLst/>
                          <a:latin typeface="+mn-lt"/>
                          <a:ea typeface="+mn-ea"/>
                          <a:cs typeface="+mn-cs"/>
                        </a:rPr>
                        <a:t>0,50 ml.</a:t>
                      </a: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1 </a:t>
                      </a:r>
                      <a:r>
                        <a:rPr lang="es-ES" sz="1000" dirty="0" err="1">
                          <a:latin typeface="Calibri Light" panose="020F0302020204030204" pitchFamily="34" charset="0"/>
                          <a:cs typeface="Calibri Light" panose="020F0302020204030204" pitchFamily="34" charset="0"/>
                        </a:rPr>
                        <a:t>ó</a:t>
                      </a:r>
                      <a:r>
                        <a:rPr lang="es-ES" sz="1000" dirty="0">
                          <a:latin typeface="Calibri Light" panose="020F0302020204030204" pitchFamily="34" charset="0"/>
                          <a:cs typeface="Calibri Light" panose="020F0302020204030204" pitchFamily="34" charset="0"/>
                        </a:rPr>
                        <a:t> 2**</a:t>
                      </a: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I.M.</a:t>
                      </a:r>
                    </a:p>
                  </a:txBody>
                  <a:tcPr marT="216000" marB="144000" anchor="ctr"/>
                </a:tc>
                <a:extLst>
                  <a:ext uri="{0D108BD9-81ED-4DB2-BD59-A6C34878D82A}">
                    <a16:rowId xmlns:a16="http://schemas.microsoft.com/office/drawing/2014/main" xmlns="" val="349797970"/>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 9 años</a:t>
                      </a:r>
                      <a:endParaRPr lang="es-ES" sz="10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Vacuna trivalente de virus de la gripe fraccionados inactivados</a:t>
                      </a:r>
                      <a:endParaRPr lang="es-ES" sz="12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kern="1200" dirty="0">
                          <a:solidFill>
                            <a:schemeClr val="dk1"/>
                          </a:solidFill>
                          <a:effectLst/>
                          <a:latin typeface="+mn-lt"/>
                          <a:ea typeface="+mn-ea"/>
                          <a:cs typeface="+mn-cs"/>
                        </a:rPr>
                        <a:t>Chiroflu®</a:t>
                      </a:r>
                      <a:endParaRPr lang="es-ES" sz="1000" kern="1200" dirty="0">
                        <a:solidFill>
                          <a:schemeClr val="dk1"/>
                        </a:solidFill>
                        <a:effectLst/>
                        <a:latin typeface="+mn-lt"/>
                        <a:ea typeface="+mn-ea"/>
                        <a:cs typeface="+mn-cs"/>
                      </a:endParaRPr>
                    </a:p>
                    <a:p>
                      <a:pPr marL="0" algn="ctr" defTabSz="914400" rtl="0" eaLnBrk="1" latinLnBrk="0" hangingPunct="1"/>
                      <a:endParaRPr lang="es-ES" sz="1000" kern="1200" dirty="0">
                        <a:solidFill>
                          <a:schemeClr val="dk1"/>
                        </a:solidFill>
                        <a:latin typeface="Calibri Light" panose="020F0302020204030204" pitchFamily="34" charset="0"/>
                        <a:ea typeface="+mn-ea"/>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kern="1200" dirty="0">
                          <a:solidFill>
                            <a:schemeClr val="dk1"/>
                          </a:solidFill>
                          <a:effectLst/>
                          <a:latin typeface="+mn-lt"/>
                          <a:ea typeface="+mn-ea"/>
                          <a:cs typeface="+mn-cs"/>
                        </a:rPr>
                        <a:t>0,50 ml.</a:t>
                      </a:r>
                    </a:p>
                    <a:p>
                      <a:pPr marL="0" algn="ctr" defTabSz="914400" rtl="0" eaLnBrk="1" latinLnBrk="0" hangingPunct="1"/>
                      <a:endParaRPr lang="es-ES" sz="1000" kern="1200" dirty="0">
                        <a:solidFill>
                          <a:schemeClr val="dk1"/>
                        </a:solidFill>
                        <a:latin typeface="Calibri Light" panose="020F0302020204030204" pitchFamily="34" charset="0"/>
                        <a:ea typeface="+mn-ea"/>
                        <a:cs typeface="Calibri Light" panose="020F0302020204030204" pitchFamily="34" charset="0"/>
                      </a:endParaRP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1</a:t>
                      </a:r>
                    </a:p>
                  </a:txBody>
                  <a:tcPr marT="108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dirty="0">
                          <a:latin typeface="Calibri Light" panose="020F0302020204030204" pitchFamily="34" charset="0"/>
                          <a:cs typeface="Calibri Light" panose="020F0302020204030204" pitchFamily="34" charset="0"/>
                        </a:rPr>
                        <a:t>I.M.</a:t>
                      </a:r>
                    </a:p>
                    <a:p>
                      <a:pPr algn="ctr"/>
                      <a:endParaRPr lang="es-ES" sz="10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551146983"/>
                  </a:ext>
                </a:extLst>
              </a:tr>
              <a:tr h="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 65 años </a:t>
                      </a:r>
                      <a:endParaRPr lang="es-ES" sz="1200" dirty="0">
                        <a:effectLst/>
                        <a:latin typeface="Times New Roman" panose="02020603050405020304" pitchFamily="18" charset="0"/>
                        <a:ea typeface="Times New Roman" panose="02020603050405020304" pitchFamily="18"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kern="1200" dirty="0">
                          <a:solidFill>
                            <a:schemeClr val="dk1"/>
                          </a:solidFill>
                          <a:effectLst/>
                          <a:latin typeface="+mn-lt"/>
                          <a:ea typeface="+mn-ea"/>
                          <a:cs typeface="+mn-cs"/>
                        </a:rPr>
                        <a:t>Vacuna trivalente de antígenos de superficie con adyuvante</a:t>
                      </a:r>
                    </a:p>
                    <a:p>
                      <a:pPr algn="ct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effectLst/>
                        </a:rPr>
                        <a:t>Chiromas</a:t>
                      </a:r>
                      <a:r>
                        <a:rPr lang="es-ES_tradnl" sz="1000" dirty="0">
                          <a:effectLst/>
                        </a:rPr>
                        <a:t>®</a:t>
                      </a:r>
                      <a:endParaRPr lang="es-ES" sz="1000" dirty="0">
                        <a:effectLst/>
                        <a:latin typeface="Times New Roman" panose="02020603050405020304" pitchFamily="18" charset="0"/>
                        <a:ea typeface="Times New Roman" panose="02020603050405020304" pitchFamily="18" charset="0"/>
                      </a:endParaRPr>
                    </a:p>
                    <a:p>
                      <a:pPr algn="ct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kern="1200" dirty="0">
                          <a:solidFill>
                            <a:schemeClr val="dk1"/>
                          </a:solidFill>
                          <a:effectLst/>
                          <a:latin typeface="+mn-lt"/>
                          <a:ea typeface="+mn-ea"/>
                          <a:cs typeface="+mn-cs"/>
                        </a:rPr>
                        <a:t>0,50 ml.</a:t>
                      </a:r>
                    </a:p>
                    <a:p>
                      <a:pPr algn="ctr"/>
                      <a:endParaRPr lang="es-ES" sz="1000" dirty="0">
                        <a:latin typeface="Calibri Light" panose="020F0302020204030204" pitchFamily="34" charset="0"/>
                        <a:cs typeface="Calibri Light" panose="020F0302020204030204" pitchFamily="34" charset="0"/>
                      </a:endParaRPr>
                    </a:p>
                  </a:txBody>
                  <a:tcPr marT="216000" marB="144000" anchor="ctr"/>
                </a:tc>
                <a:tc>
                  <a:txBody>
                    <a:bodyPr/>
                    <a:lstStyle/>
                    <a:p>
                      <a:pPr algn="ctr"/>
                      <a:r>
                        <a:rPr lang="es-ES" sz="1000" dirty="0">
                          <a:latin typeface="Calibri Light" panose="020F0302020204030204" pitchFamily="34" charset="0"/>
                          <a:cs typeface="Calibri Light" panose="020F0302020204030204" pitchFamily="34" charset="0"/>
                        </a:rPr>
                        <a:t>1</a:t>
                      </a:r>
                    </a:p>
                  </a:txBody>
                  <a:tcPr marT="108000" marB="14400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dirty="0">
                          <a:latin typeface="Calibri Light" panose="020F0302020204030204" pitchFamily="34" charset="0"/>
                          <a:cs typeface="Calibri Light" panose="020F0302020204030204" pitchFamily="34" charset="0"/>
                        </a:rPr>
                        <a:t>I.M.</a:t>
                      </a:r>
                    </a:p>
                    <a:p>
                      <a:pPr algn="ctr"/>
                      <a:endParaRPr lang="es-ES" sz="1000" dirty="0">
                        <a:latin typeface="Calibri Light" panose="020F0302020204030204" pitchFamily="34" charset="0"/>
                        <a:cs typeface="Calibri Light" panose="020F0302020204030204" pitchFamily="34" charset="0"/>
                      </a:endParaRPr>
                    </a:p>
                  </a:txBody>
                  <a:tcPr marT="216000" marB="144000" anchor="ctr"/>
                </a:tc>
                <a:extLst>
                  <a:ext uri="{0D108BD9-81ED-4DB2-BD59-A6C34878D82A}">
                    <a16:rowId xmlns:a16="http://schemas.microsoft.com/office/drawing/2014/main" xmlns="" val="4288397924"/>
                  </a:ext>
                </a:extLst>
              </a:tr>
              <a:tr h="370840">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 75 años en R.P.M.</a:t>
                      </a:r>
                      <a:endParaRPr lang="es-ES" sz="1200" dirty="0">
                        <a:effectLst/>
                        <a:latin typeface="Times New Roman" panose="02020603050405020304" pitchFamily="18" charset="0"/>
                        <a:ea typeface="Times New Roman" panose="02020603050405020304" pitchFamily="18" charset="0"/>
                      </a:endParaRPr>
                    </a:p>
                    <a:p>
                      <a:pPr algn="ctr"/>
                      <a:endParaRPr lang="es-ES" sz="10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_tradnl" sz="1000" dirty="0">
                          <a:effectLst/>
                        </a:rPr>
                        <a:t>Vacuna tetravalente de virus de la gripe fraccionados inactivados de alta carga</a:t>
                      </a:r>
                      <a:endParaRPr lang="es-ES" sz="1200" dirty="0">
                        <a:effectLst/>
                        <a:latin typeface="Times New Roman" panose="02020603050405020304" pitchFamily="18" charset="0"/>
                        <a:ea typeface="Times New Roman" panose="02020603050405020304" pitchFamily="18" charset="0"/>
                      </a:endParaRPr>
                    </a:p>
                    <a:p>
                      <a:pPr algn="ctr"/>
                      <a:endParaRPr lang="es-ES" sz="10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effectLst/>
                        </a:rPr>
                        <a:t>FluzoneHD</a:t>
                      </a:r>
                      <a:r>
                        <a:rPr lang="es-ES_tradnl" sz="1000" dirty="0">
                          <a:effectLst/>
                        </a:rPr>
                        <a:t>®</a:t>
                      </a:r>
                      <a:endParaRPr lang="es-ES" sz="1000" dirty="0">
                        <a:effectLst/>
                        <a:latin typeface="Times New Roman" panose="02020603050405020304" pitchFamily="18" charset="0"/>
                        <a:ea typeface="Times New Roman" panose="02020603050405020304" pitchFamily="18" charset="0"/>
                      </a:endParaRPr>
                    </a:p>
                    <a:p>
                      <a:pPr algn="ctr"/>
                      <a:endParaRPr lang="es-ES" sz="1000" dirty="0">
                        <a:latin typeface="Calibri Light" panose="020F0302020204030204" pitchFamily="34" charset="0"/>
                        <a:cs typeface="Calibri Light" panose="020F0302020204030204" pitchFamily="34" charset="0"/>
                      </a:endParaRPr>
                    </a:p>
                  </a:txBody>
                  <a:tcPr marT="14400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n-GB" sz="1000" dirty="0">
                          <a:effectLst/>
                        </a:rPr>
                        <a:t>0,70 ml.</a:t>
                      </a:r>
                      <a:endParaRPr lang="es-ES" sz="1000" dirty="0">
                        <a:effectLst/>
                        <a:latin typeface="Times New Roman" panose="02020603050405020304" pitchFamily="18" charset="0"/>
                        <a:ea typeface="Times New Roman" panose="02020603050405020304" pitchFamily="18" charset="0"/>
                      </a:endParaRPr>
                    </a:p>
                    <a:p>
                      <a:pPr algn="ctr"/>
                      <a:endParaRPr lang="es-ES" sz="1000" dirty="0">
                        <a:latin typeface="Calibri Light" panose="020F0302020204030204" pitchFamily="34" charset="0"/>
                        <a:cs typeface="Calibri Light" panose="020F0302020204030204" pitchFamily="34" charset="0"/>
                      </a:endParaRPr>
                    </a:p>
                  </a:txBody>
                  <a:tcPr marT="144000" marB="0" anchor="ctr"/>
                </a:tc>
                <a:tc>
                  <a:txBody>
                    <a:bodyPr/>
                    <a:lstStyle/>
                    <a:p>
                      <a:pPr algn="ctr"/>
                      <a:r>
                        <a:rPr lang="es-ES" sz="1000" dirty="0">
                          <a:latin typeface="Calibri Light" panose="020F0302020204030204" pitchFamily="34" charset="0"/>
                          <a:cs typeface="Calibri Light" panose="020F0302020204030204" pitchFamily="34" charset="0"/>
                        </a:rPr>
                        <a:t>1</a:t>
                      </a:r>
                    </a:p>
                  </a:txBody>
                  <a:tcPr marT="0" marB="0" anchor="ctr"/>
                </a:tc>
                <a:tc>
                  <a: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r>
                        <a:rPr lang="es-ES" sz="1000" dirty="0">
                          <a:latin typeface="Calibri Light" panose="020F0302020204030204" pitchFamily="34" charset="0"/>
                          <a:cs typeface="Calibri Light" panose="020F0302020204030204" pitchFamily="34" charset="0"/>
                        </a:rPr>
                        <a:t>I.M.</a:t>
                      </a:r>
                    </a:p>
                    <a:p>
                      <a:pPr algn="ctr"/>
                      <a:endParaRPr lang="es-ES" sz="1000" dirty="0">
                        <a:latin typeface="Calibri Light" panose="020F0302020204030204" pitchFamily="34" charset="0"/>
                        <a:cs typeface="Calibri Light" panose="020F0302020204030204" pitchFamily="34" charset="0"/>
                      </a:endParaRPr>
                    </a:p>
                  </a:txBody>
                  <a:tcPr marT="144000" marB="0" anchor="ctr"/>
                </a:tc>
                <a:extLst>
                  <a:ext uri="{0D108BD9-81ED-4DB2-BD59-A6C34878D82A}">
                    <a16:rowId xmlns:a16="http://schemas.microsoft.com/office/drawing/2014/main" xmlns="" val="129766994"/>
                  </a:ext>
                </a:extLst>
              </a:tr>
            </a:tbl>
          </a:graphicData>
        </a:graphic>
      </p:graphicFrame>
      <p:grpSp>
        <p:nvGrpSpPr>
          <p:cNvPr id="9" name="Grupo 8">
            <a:extLst>
              <a:ext uri="{FF2B5EF4-FFF2-40B4-BE49-F238E27FC236}">
                <a16:creationId xmlns:a16="http://schemas.microsoft.com/office/drawing/2014/main" xmlns="" id="{20D57A94-EA14-4C5F-B2E0-0F397DC66649}"/>
              </a:ext>
            </a:extLst>
          </p:cNvPr>
          <p:cNvGrpSpPr/>
          <p:nvPr/>
        </p:nvGrpSpPr>
        <p:grpSpPr>
          <a:xfrm>
            <a:off x="107380" y="116540"/>
            <a:ext cx="8919785" cy="6610993"/>
            <a:chOff x="107380" y="116540"/>
            <a:chExt cx="8919785" cy="6610993"/>
          </a:xfrm>
        </p:grpSpPr>
        <p:pic>
          <p:nvPicPr>
            <p:cNvPr id="11" name="Picture 7" descr="Logo Región 2008">
              <a:extLst>
                <a:ext uri="{FF2B5EF4-FFF2-40B4-BE49-F238E27FC236}">
                  <a16:creationId xmlns:a16="http://schemas.microsoft.com/office/drawing/2014/main" xmlns="" id="{FD0FAA19-C90F-4FB7-949E-D3AC9C291AC5}"/>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2" name="Picture 4" descr="gota">
              <a:extLst>
                <a:ext uri="{FF2B5EF4-FFF2-40B4-BE49-F238E27FC236}">
                  <a16:creationId xmlns:a16="http://schemas.microsoft.com/office/drawing/2014/main" xmlns="" id="{8EB4BFBF-B32B-4716-858A-D4660C2513DE}"/>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4549779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Las personas en tratamiento con anticoagulantes </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39440" y="1772772"/>
            <a:ext cx="7993110" cy="2585323"/>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800" dirty="0">
                <a:latin typeface="Avenir Next" panose="020B0503020202020204" pitchFamily="34" charset="0"/>
              </a:rPr>
              <a:t>Si pertenecen a algún grupo de riesgo, </a:t>
            </a:r>
            <a:r>
              <a:rPr lang="es-ES" sz="1800" dirty="0">
                <a:latin typeface="Avenir Next Medium" panose="020B0503020202020204" pitchFamily="34" charset="0"/>
              </a:rPr>
              <a:t>se deben vacunar aquellos con tratamiento anticoagulante controlado </a:t>
            </a:r>
            <a:r>
              <a:rPr lang="es-ES" sz="1800" dirty="0">
                <a:latin typeface="Avenir Next" panose="020B0503020202020204" pitchFamily="34" charset="0"/>
              </a:rPr>
              <a:t>cuyo INR esté por debajo del límite superior del rango terapéutico pueden recibir </a:t>
            </a:r>
            <a:r>
              <a:rPr lang="es-ES" sz="1800" dirty="0">
                <a:latin typeface="Avenir Next Medium" panose="020B0503020202020204" pitchFamily="34" charset="0"/>
              </a:rPr>
              <a:t>vacunación intramuscular </a:t>
            </a:r>
            <a:r>
              <a:rPr lang="es-ES" sz="1800" dirty="0">
                <a:latin typeface="Avenir Next" panose="020B0503020202020204" pitchFamily="34" charset="0"/>
              </a:rPr>
              <a:t>con </a:t>
            </a:r>
            <a:r>
              <a:rPr lang="es-ES" sz="1800" dirty="0">
                <a:latin typeface="Avenir Next Medium" panose="020B0503020202020204" pitchFamily="34" charset="0"/>
              </a:rPr>
              <a:t>Chiromas®, </a:t>
            </a:r>
            <a:r>
              <a:rPr lang="es-ES" sz="1800" dirty="0">
                <a:latin typeface="Avenir Next" panose="020B0503020202020204" pitchFamily="34" charset="0"/>
              </a:rPr>
              <a:t>se debe </a:t>
            </a:r>
            <a:r>
              <a:rPr lang="es-ES" sz="1800" dirty="0">
                <a:solidFill>
                  <a:srgbClr val="FFFF00"/>
                </a:solidFill>
                <a:latin typeface="Avenir Next" panose="020B0503020202020204" pitchFamily="34" charset="0"/>
              </a:rPr>
              <a:t>usar </a:t>
            </a:r>
            <a:r>
              <a:rPr lang="es-ES" sz="1800" dirty="0">
                <a:solidFill>
                  <a:srgbClr val="FFFF00"/>
                </a:solidFill>
                <a:latin typeface="Avenir Next Medium" panose="020B0503020202020204" pitchFamily="34" charset="0"/>
              </a:rPr>
              <a:t>una aguja de calibre 23 G o más fina</a:t>
            </a:r>
            <a:r>
              <a:rPr lang="es-ES" sz="1800" dirty="0">
                <a:solidFill>
                  <a:srgbClr val="FFFF00"/>
                </a:solidFill>
                <a:latin typeface="Avenir Next" panose="020B0503020202020204" pitchFamily="34" charset="0"/>
              </a:rPr>
              <a:t>, seguido de una </a:t>
            </a:r>
            <a:r>
              <a:rPr lang="es-ES" sz="1800" dirty="0">
                <a:solidFill>
                  <a:srgbClr val="FFFF00"/>
                </a:solidFill>
                <a:latin typeface="Avenir Next Medium" panose="020B0503020202020204" pitchFamily="34" charset="0"/>
              </a:rPr>
              <a:t>presión firme </a:t>
            </a:r>
            <a:r>
              <a:rPr lang="es-ES" sz="1800" dirty="0">
                <a:solidFill>
                  <a:srgbClr val="FFFF00"/>
                </a:solidFill>
                <a:latin typeface="Avenir Next" panose="020B0503020202020204" pitchFamily="34" charset="0"/>
              </a:rPr>
              <a:t>en el lugar de la inyección (sin frotar) </a:t>
            </a:r>
            <a:r>
              <a:rPr lang="es-ES" sz="1800" dirty="0">
                <a:solidFill>
                  <a:srgbClr val="FFFF00"/>
                </a:solidFill>
                <a:latin typeface="Avenir Next Medium" panose="020B0503020202020204" pitchFamily="34" charset="0"/>
              </a:rPr>
              <a:t>durante al menos 2 minutos. </a:t>
            </a:r>
          </a:p>
          <a:p>
            <a:pPr marL="342900" indent="-342900" algn="just" eaLnBrk="1" fontAlgn="auto" hangingPunct="1">
              <a:spcBef>
                <a:spcPts val="0"/>
              </a:spcBef>
              <a:spcAft>
                <a:spcPts val="0"/>
              </a:spcAft>
              <a:buFont typeface="Arial" panose="020B0604020202020204" pitchFamily="34" charset="0"/>
              <a:buChar char="•"/>
              <a:defRPr/>
            </a:pPr>
            <a:endParaRPr lang="es-ES" sz="1800" dirty="0">
              <a:latin typeface="Avenir Next Medium"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800" dirty="0">
                <a:latin typeface="Avenir Next" panose="020B0503020202020204" pitchFamily="34" charset="0"/>
              </a:rPr>
              <a:t>En individuos con trastornos de la coagulación se vacunará mediante el mismo procedimiento previa valoración del posible riesgo por su médico y poco </a:t>
            </a:r>
            <a:r>
              <a:rPr lang="es-ES" sz="1800" dirty="0">
                <a:solidFill>
                  <a:srgbClr val="FFFF00"/>
                </a:solidFill>
                <a:latin typeface="Avenir Next" panose="020B0503020202020204" pitchFamily="34" charset="0"/>
              </a:rPr>
              <a:t>después de recibir el tratamiento de su coagulopatía (hemofílicos). </a:t>
            </a:r>
            <a:endParaRPr lang="es-ES_tradnl" sz="1800" baseline="30000" dirty="0">
              <a:solidFill>
                <a:srgbClr val="FFFF00"/>
              </a:solidFill>
              <a:latin typeface="Avenir Next" panose="020B0503020202020204" pitchFamily="34" charset="0"/>
            </a:endParaRPr>
          </a:p>
        </p:txBody>
      </p:sp>
      <p:sp>
        <p:nvSpPr>
          <p:cNvPr id="6" name="Rectángulo 7">
            <a:extLst>
              <a:ext uri="{FF2B5EF4-FFF2-40B4-BE49-F238E27FC236}">
                <a16:creationId xmlns:a16="http://schemas.microsoft.com/office/drawing/2014/main" xmlns="" id="{97F9F4F9-7418-444F-B8D4-3F77CC19059E}"/>
              </a:ext>
            </a:extLst>
          </p:cNvPr>
          <p:cNvSpPr>
            <a:spLocks noChangeArrowheads="1"/>
          </p:cNvSpPr>
          <p:nvPr/>
        </p:nvSpPr>
        <p:spPr bwMode="auto">
          <a:xfrm>
            <a:off x="323410" y="5781675"/>
            <a:ext cx="849718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CA" altLang="es-ES" sz="1000" dirty="0">
                <a:latin typeface="Calibri Light" panose="020F0302020204030204" pitchFamily="34" charset="0"/>
                <a:cs typeface="Calibri Light" panose="020F0302020204030204" pitchFamily="34" charset="0"/>
              </a:rPr>
              <a:t>Disponible </a:t>
            </a:r>
            <a:r>
              <a:rPr lang="en-CA" altLang="es-ES" sz="1000" dirty="0" err="1">
                <a:latin typeface="Calibri Light" panose="020F0302020204030204" pitchFamily="34" charset="0"/>
                <a:cs typeface="Calibri Light" panose="020F0302020204030204" pitchFamily="34" charset="0"/>
              </a:rPr>
              <a:t>en</a:t>
            </a:r>
            <a:r>
              <a:rPr lang="en-CA" altLang="es-ES" sz="1000" dirty="0">
                <a:latin typeface="Calibri Light" panose="020F0302020204030204" pitchFamily="34" charset="0"/>
                <a:cs typeface="Calibri Light" panose="020F0302020204030204" pitchFamily="34" charset="0"/>
              </a:rPr>
              <a:t>: </a:t>
            </a:r>
            <a:r>
              <a:rPr lang="en-CA" altLang="es-ES" sz="1000" u="sng" dirty="0">
                <a:latin typeface="Calibri Light" panose="020F0302020204030204" pitchFamily="34" charset="0"/>
                <a:cs typeface="Calibri Light" panose="020F0302020204030204" pitchFamily="34" charset="0"/>
                <a:hlinkClick r:id="rId3"/>
              </a:rPr>
              <a:t>https://assets.publishing.service.gov.uk/government/uploads/system/uploads/attachment_data/file/733840/Influenza_green_book_chapter19.pdf</a:t>
            </a:r>
            <a:r>
              <a:rPr lang="es-ES" altLang="es-ES" sz="1000" u="sng" dirty="0">
                <a:latin typeface="Calibri Light" panose="020F0302020204030204" pitchFamily="34" charset="0"/>
                <a:cs typeface="Calibri Light" panose="020F0302020204030204" pitchFamily="34" charset="0"/>
              </a:rPr>
              <a:t> </a:t>
            </a:r>
          </a:p>
        </p:txBody>
      </p:sp>
      <p:grpSp>
        <p:nvGrpSpPr>
          <p:cNvPr id="8" name="Grupo 7">
            <a:extLst>
              <a:ext uri="{FF2B5EF4-FFF2-40B4-BE49-F238E27FC236}">
                <a16:creationId xmlns:a16="http://schemas.microsoft.com/office/drawing/2014/main" xmlns="" id="{0DFB171A-FDD4-413F-B0B5-DADDF253CE5C}"/>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56ED568A-FDD8-472B-BFF8-3AACF47D3BE4}"/>
                </a:ext>
              </a:extLst>
            </p:cNvPr>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F376E0D8-B347-4778-A3AB-46BD28557AB0}"/>
                </a:ext>
              </a:extLst>
            </p:cNvPr>
            <p:cNvPicPr>
              <a:picLocks noChangeAspect="1" noChangeArrowheads="1"/>
            </p:cNvPicPr>
            <p:nvPr/>
          </p:nvPicPr>
          <p:blipFill>
            <a:blip r:embed="rId5"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49627746"/>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Vacuna antigripal, embarazo y puerperio</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3539430"/>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Las mujeres embarazadas, incluso sin otros factores de riesgo, que padezcan la gripe durante la gestación, especialmente a partir del segundo trimestre, o durante el postparto inmediato, pueden tener un riesgo aumentado de padecer complicaciones.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Además, la vacunación de la madre protege al niño durante sus primeros meses de vida, periodo en el que se producen entre el 80-85% de las muertes pediátricas por gripe.</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El óptimo resultado que logra la vacunación de la embarazada, protegiendo a la mujer, al futuro bebé durante los seis primeros meses de vida hace que la vacunación de la embarazada sea de la máxima importancia. La vacuna es segura en cualquier momento de la gestación.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La vacunación también se recomienda en mujeres durante los 6 meses tras el parto que no hayan sido vacunadas durante el embarazo. Es segura durante la lactancia.</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395420" y="5810542"/>
            <a:ext cx="8425170" cy="70788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GB" altLang="es-ES" sz="1000" dirty="0">
                <a:latin typeface="Calibri Light" panose="020F0302020204030204" pitchFamily="34" charset="0"/>
                <a:cs typeface="Calibri Light" panose="020F0302020204030204" pitchFamily="34" charset="0"/>
              </a:rPr>
              <a:t>WHO. Vaccines against influenza WHO position paper – November 2012. </a:t>
            </a:r>
            <a:r>
              <a:rPr lang="en-US" altLang="es-ES" sz="1000" dirty="0" err="1">
                <a:latin typeface="Calibri Light" panose="020F0302020204030204" pitchFamily="34" charset="0"/>
                <a:cs typeface="Calibri Light" panose="020F0302020204030204" pitchFamily="34" charset="0"/>
              </a:rPr>
              <a:t>Wkly</a:t>
            </a:r>
            <a:r>
              <a:rPr lang="en-US" altLang="es-ES" sz="1000" dirty="0">
                <a:latin typeface="Calibri Light" panose="020F0302020204030204" pitchFamily="34" charset="0"/>
                <a:cs typeface="Calibri Light" panose="020F0302020204030204" pitchFamily="34" charset="0"/>
              </a:rPr>
              <a:t> Epidemiol Rec 2012; 87: 461-76. </a:t>
            </a:r>
            <a:r>
              <a:rPr lang="es-ES" altLang="es-ES" sz="1000" dirty="0">
                <a:latin typeface="Calibri Light" panose="020F0302020204030204" pitchFamily="34" charset="0"/>
                <a:cs typeface="Calibri Light" panose="020F0302020204030204" pitchFamily="34" charset="0"/>
              </a:rPr>
              <a:t>Disponible en: </a:t>
            </a:r>
            <a:r>
              <a:rPr lang="es-ES" altLang="es-ES" sz="1000" dirty="0">
                <a:latin typeface="Calibri Light" panose="020F0302020204030204" pitchFamily="34" charset="0"/>
                <a:cs typeface="Calibri Light" panose="020F0302020204030204" pitchFamily="34" charset="0"/>
                <a:hlinkClick r:id="rId3"/>
              </a:rPr>
              <a:t>http://www.who.int/wer/2012/wer8747.pdf?ua=1</a:t>
            </a:r>
            <a:r>
              <a:rPr lang="es-ES" altLang="es-ES" sz="1000" dirty="0">
                <a:latin typeface="Calibri Light" panose="020F0302020204030204" pitchFamily="34" charset="0"/>
                <a:cs typeface="Calibri Light" panose="020F0302020204030204" pitchFamily="34" charset="0"/>
              </a:rPr>
              <a:t> </a:t>
            </a:r>
          </a:p>
          <a:p>
            <a:pPr eaLnBrk="1" hangingPunct="1">
              <a:lnSpc>
                <a:spcPct val="100000"/>
              </a:lnSpc>
              <a:spcBef>
                <a:spcPct val="0"/>
              </a:spcBef>
              <a:buFontTx/>
              <a:buNone/>
            </a:pPr>
            <a:r>
              <a:rPr lang="en-GB" altLang="es-ES" sz="1000" dirty="0">
                <a:latin typeface="Calibri Light" panose="020F0302020204030204" pitchFamily="34" charset="0"/>
                <a:cs typeface="Calibri Light" panose="020F0302020204030204" pitchFamily="34" charset="0"/>
              </a:rPr>
              <a:t>WHO. Global Advisory Committee on Vaccine Safety, June 2012. </a:t>
            </a:r>
            <a:r>
              <a:rPr lang="en-US" altLang="es-ES" sz="1000" dirty="0" err="1">
                <a:latin typeface="Calibri Light" panose="020F0302020204030204" pitchFamily="34" charset="0"/>
                <a:cs typeface="Calibri Light" panose="020F0302020204030204" pitchFamily="34" charset="0"/>
              </a:rPr>
              <a:t>Wkly</a:t>
            </a:r>
            <a:r>
              <a:rPr lang="en-US" altLang="es-ES" sz="1000" dirty="0">
                <a:latin typeface="Calibri Light" panose="020F0302020204030204" pitchFamily="34" charset="0"/>
                <a:cs typeface="Calibri Light" panose="020F0302020204030204" pitchFamily="34" charset="0"/>
              </a:rPr>
              <a:t> Epidemiol Rec 2012; 87: 281-8. </a:t>
            </a:r>
            <a:r>
              <a:rPr lang="es-ES" altLang="es-ES" sz="1000" dirty="0">
                <a:latin typeface="Calibri Light" panose="020F0302020204030204" pitchFamily="34" charset="0"/>
                <a:cs typeface="Calibri Light" panose="020F0302020204030204" pitchFamily="34" charset="0"/>
              </a:rPr>
              <a:t>Disponible en: </a:t>
            </a:r>
            <a:r>
              <a:rPr lang="es-ES" altLang="es-ES" sz="1000" dirty="0">
                <a:latin typeface="Calibri Light" panose="020F0302020204030204" pitchFamily="34" charset="0"/>
                <a:cs typeface="Calibri Light" panose="020F0302020204030204" pitchFamily="34" charset="0"/>
                <a:hlinkClick r:id="rId4"/>
              </a:rPr>
              <a:t>http://www.who.int/wer/2012/wer8730.pdf?ua=1</a:t>
            </a:r>
            <a:r>
              <a:rPr lang="es-ES" altLang="es-ES" sz="1000" dirty="0">
                <a:latin typeface="Calibri Light" panose="020F0302020204030204" pitchFamily="34" charset="0"/>
                <a:cs typeface="Calibri Light" panose="020F0302020204030204" pitchFamily="34" charset="0"/>
              </a:rPr>
              <a:t> </a:t>
            </a:r>
            <a:endParaRPr lang="es-ES" altLang="es-ES" sz="1000" u="sng" dirty="0">
              <a:latin typeface="Calibri Light" panose="020F0302020204030204" pitchFamily="34" charset="0"/>
              <a:cs typeface="Calibri Light" panose="020F0302020204030204" pitchFamily="34" charset="0"/>
            </a:endParaRPr>
          </a:p>
        </p:txBody>
      </p:sp>
      <p:grpSp>
        <p:nvGrpSpPr>
          <p:cNvPr id="8" name="Grupo 7">
            <a:extLst>
              <a:ext uri="{FF2B5EF4-FFF2-40B4-BE49-F238E27FC236}">
                <a16:creationId xmlns:a16="http://schemas.microsoft.com/office/drawing/2014/main" xmlns="" id="{317D9ACB-9B1F-433B-B06D-56B94062B720}"/>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97C75430-3262-44CB-8735-8CBC33E60BF9}"/>
                </a:ext>
              </a:extLst>
            </p:cNvPr>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BB316A5E-11FF-4297-8094-1BFFB9620CEA}"/>
                </a:ext>
              </a:extLst>
            </p:cNvPr>
            <p:cNvPicPr>
              <a:picLocks noChangeAspect="1" noChangeArrowheads="1"/>
            </p:cNvPicPr>
            <p:nvPr/>
          </p:nvPicPr>
          <p:blipFill>
            <a:blip r:embed="rId6"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26452607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Contraindicaciones y precauciones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2800767"/>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Una reacción alérgica grave a una dosis previa de vacuna de gripe o a cualquiera de sus componentes excepto huevo.</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La vacuna de la gripe ha estado tradicionalmente contraindicada en personas alérgicas al huevo; sin embargo </a:t>
            </a:r>
            <a:r>
              <a:rPr lang="es-ES" sz="1600" dirty="0">
                <a:solidFill>
                  <a:srgbClr val="FFFF00"/>
                </a:solidFill>
                <a:latin typeface="Avenir Next" panose="020B0503020202020204" pitchFamily="34" charset="0"/>
              </a:rPr>
              <a:t>actualmente la alergia al huevo no se considera una contraindicación</a:t>
            </a:r>
            <a:r>
              <a:rPr lang="es-ES" sz="1600" dirty="0">
                <a:latin typeface="Avenir Next" panose="020B0503020202020204" pitchFamily="34" charset="0"/>
              </a:rPr>
              <a:t>.</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Sólo la alergia grave </a:t>
            </a:r>
            <a:r>
              <a:rPr lang="es-ES" sz="1600" dirty="0">
                <a:solidFill>
                  <a:srgbClr val="FFFF00"/>
                </a:solidFill>
                <a:latin typeface="Avenir Next" panose="020B0503020202020204" pitchFamily="34" charset="0"/>
              </a:rPr>
              <a:t>(anafilaxia) a los antibióticos incluidos en la vacuna contraindica la vacunación (neomicina y kanamicina)</a:t>
            </a:r>
            <a:r>
              <a:rPr lang="es-ES" sz="1600" dirty="0">
                <a:latin typeface="Avenir Next" panose="020B0503020202020204" pitchFamily="34" charset="0"/>
              </a:rPr>
              <a:t>, no así la alergia ante la administración tópica de los mismos. </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Personas con enfermedad febril </a:t>
            </a:r>
            <a:r>
              <a:rPr lang="es-ES" sz="1600" dirty="0">
                <a:solidFill>
                  <a:srgbClr val="FFFF00"/>
                </a:solidFill>
                <a:latin typeface="Avenir Next" panose="020B0503020202020204" pitchFamily="34" charset="0"/>
              </a:rPr>
              <a:t>(podrán vacunarse cuando hayan remitido los síntomas)</a:t>
            </a:r>
            <a:r>
              <a:rPr lang="es-ES" sz="1600" dirty="0">
                <a:latin typeface="Avenir Next" panose="020B0503020202020204" pitchFamily="34" charset="0"/>
              </a:rPr>
              <a:t>.</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359415" y="5949350"/>
            <a:ext cx="842517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s-ES" altLang="es-ES" sz="1000" dirty="0">
                <a:latin typeface="Calibri Light" panose="020F0302020204030204" pitchFamily="34" charset="0"/>
                <a:cs typeface="Calibri Light" panose="020F0302020204030204" pitchFamily="34" charset="0"/>
              </a:rPr>
              <a:t>Instituto de Salud Carlos III. Informe de Vigilancia de la Gripe en España. Temporada 2019-2020. Sistema de Vigilancia de la Gripe en España. Disponible en: https://www.isciii.es/QueHacemos/Servicios/VigilanciaSaludPublicaRENAVE/EnfermedadesTransmisibles/Paginas/Informes-anuales.aspx</a:t>
            </a:r>
            <a:endParaRPr lang="es-ES" altLang="es-ES" sz="1000" u="sng" dirty="0">
              <a:latin typeface="Calibri Light" panose="020F0302020204030204" pitchFamily="34" charset="0"/>
              <a:cs typeface="Calibri Light" panose="020F0302020204030204" pitchFamily="34" charset="0"/>
            </a:endParaRPr>
          </a:p>
        </p:txBody>
      </p:sp>
      <p:grpSp>
        <p:nvGrpSpPr>
          <p:cNvPr id="8" name="Grupo 7">
            <a:extLst>
              <a:ext uri="{FF2B5EF4-FFF2-40B4-BE49-F238E27FC236}">
                <a16:creationId xmlns:a16="http://schemas.microsoft.com/office/drawing/2014/main" xmlns="" id="{26F95322-ECBE-4F0A-9BF8-D463CFF98936}"/>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8C3AB73E-5BB2-4891-91EE-9A2CE879DFE1}"/>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493600AB-90A0-4484-BDEB-50E86B4D1E8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0630143"/>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Contraindicaciones y precauciones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2800767"/>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solidFill>
                  <a:srgbClr val="FFFF00"/>
                </a:solidFill>
                <a:latin typeface="Avenir Next" panose="020B0503020202020204" pitchFamily="34" charset="0"/>
              </a:rPr>
              <a:t>Personas que no sean de alto riesgo y que hayan padecido Síndrome de Guillain-Barre (SGB) en las 6 semanas posteriores a una dosis previa de vacuna antigripal</a:t>
            </a:r>
            <a:r>
              <a:rPr lang="es-ES" sz="1600" dirty="0">
                <a:latin typeface="Avenir Next" panose="020B0503020202020204" pitchFamily="34" charset="0"/>
              </a:rPr>
              <a:t>. Sin embargo, para la mayoría de las personas con antecedentes de SGB que tienen alto riesgo de complicaciones gripales graves, muchos expertos creen que los beneficios de la vacunación gripal justifican su uso ya que el padecimiento de gripe implica un mayor riesgo de presentar recaídas respecto al SGB que la vacunación.</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El </a:t>
            </a:r>
            <a:r>
              <a:rPr lang="es-ES" sz="1600" dirty="0">
                <a:solidFill>
                  <a:srgbClr val="FFFF00"/>
                </a:solidFill>
                <a:latin typeface="Avenir Next" panose="020B0503020202020204" pitchFamily="34" charset="0"/>
              </a:rPr>
              <a:t>uso de un antivírico es una opción para combatir la gripe para las personas de alto riesgo que tengan contraindicada la vacunación</a:t>
            </a:r>
            <a:r>
              <a:rPr lang="es-ES" sz="1600" dirty="0">
                <a:latin typeface="Avenir Next" panose="020B0503020202020204" pitchFamily="34" charset="0"/>
              </a:rPr>
              <a:t>. De forma complementaria se puede vacunar a aquellas personas de su entorno más cercano.</a:t>
            </a:r>
          </a:p>
        </p:txBody>
      </p:sp>
      <p:grpSp>
        <p:nvGrpSpPr>
          <p:cNvPr id="8" name="Grupo 7">
            <a:extLst>
              <a:ext uri="{FF2B5EF4-FFF2-40B4-BE49-F238E27FC236}">
                <a16:creationId xmlns:a16="http://schemas.microsoft.com/office/drawing/2014/main" xmlns="" id="{0C16A749-F7A6-417F-8F6E-2B9B0177D568}"/>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DA7A88C0-C8DB-4460-9191-6B022D56AB78}"/>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E313749E-F257-4D74-98C1-B21A68233B57}"/>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97078105"/>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Impacto de la vacuna</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1531445"/>
          </a:xfrm>
          <a:prstGeom prst="rect">
            <a:avLst/>
          </a:prstGeom>
          <a:noFill/>
        </p:spPr>
        <p:txBody>
          <a:bodyPr wrap="square" rtlCol="0">
            <a:spAutoFit/>
          </a:bodyPr>
          <a:lstStyle/>
          <a:p>
            <a:pPr algn="just" eaLnBrk="1" fontAlgn="auto" hangingPunct="1">
              <a:lnSpc>
                <a:spcPct val="150000"/>
              </a:lnSpc>
              <a:spcBef>
                <a:spcPts val="0"/>
              </a:spcBef>
              <a:spcAft>
                <a:spcPts val="0"/>
              </a:spcAft>
              <a:defRPr/>
            </a:pPr>
            <a:r>
              <a:rPr lang="es-ES" sz="1600" dirty="0">
                <a:latin typeface="Avenir Next" panose="020B0503020202020204" pitchFamily="34" charset="0"/>
              </a:rPr>
              <a:t>En la temporada 2019-2020 el programa de vacunación antigripal en España en los mayores de 64 años fue capaz de prevenir en este grupo de edad un </a:t>
            </a:r>
            <a:r>
              <a:rPr lang="es-ES" sz="1600" b="1" dirty="0">
                <a:solidFill>
                  <a:srgbClr val="FFFF00"/>
                </a:solidFill>
                <a:latin typeface="Avenir Next" panose="020B0503020202020204" pitchFamily="34" charset="0"/>
              </a:rPr>
              <a:t>26%</a:t>
            </a:r>
            <a:r>
              <a:rPr lang="es-ES" sz="1600" dirty="0">
                <a:latin typeface="Avenir Next" panose="020B0503020202020204" pitchFamily="34" charset="0"/>
              </a:rPr>
              <a:t> de las hospitalizaciones por gripe, un </a:t>
            </a:r>
            <a:r>
              <a:rPr lang="es-ES" sz="1600" b="1" dirty="0">
                <a:solidFill>
                  <a:srgbClr val="FFFF00"/>
                </a:solidFill>
                <a:latin typeface="Avenir Next" panose="020B0503020202020204" pitchFamily="34" charset="0"/>
              </a:rPr>
              <a:t>40%</a:t>
            </a:r>
            <a:r>
              <a:rPr lang="es-ES" sz="1600" dirty="0">
                <a:latin typeface="Avenir Next" panose="020B0503020202020204" pitchFamily="34" charset="0"/>
              </a:rPr>
              <a:t> de las admisiones en UCI y un </a:t>
            </a:r>
            <a:r>
              <a:rPr lang="es-ES" sz="1600" b="1" dirty="0">
                <a:solidFill>
                  <a:srgbClr val="FFFF00"/>
                </a:solidFill>
                <a:latin typeface="Avenir Next" panose="020B0503020202020204" pitchFamily="34" charset="0"/>
              </a:rPr>
              <a:t>37%</a:t>
            </a:r>
            <a:r>
              <a:rPr lang="es-ES" sz="1600" dirty="0">
                <a:latin typeface="Avenir Next" panose="020B0503020202020204" pitchFamily="34" charset="0"/>
              </a:rPr>
              <a:t> de las defunciones por todas las causas atribuibles a gripe que ocurren en hospitales.</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359415" y="5949350"/>
            <a:ext cx="8425170" cy="40011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s-ES" altLang="es-ES" sz="1000" dirty="0">
                <a:latin typeface="Calibri Light" panose="020F0302020204030204" pitchFamily="34" charset="0"/>
                <a:cs typeface="Calibri Light" panose="020F0302020204030204" pitchFamily="34" charset="0"/>
              </a:rPr>
              <a:t>Instituto de Salud Carlos III. Informe de Vigilancia de la Gripe en España. Temporada 2019-2020. Sistema de Vigilancia de la Gripe en España. Disponible en: https://www.isciii.es/QueHacemos/Servicios/VigilanciaSaludPublicaRENAVE/EnfermedadesTransmisibles/Paginas/Informes-anuales.aspx</a:t>
            </a:r>
            <a:endParaRPr lang="es-ES" altLang="es-ES" sz="1000" u="sng" dirty="0">
              <a:latin typeface="Calibri Light" panose="020F0302020204030204" pitchFamily="34" charset="0"/>
              <a:cs typeface="Calibri Light" panose="020F0302020204030204" pitchFamily="34" charset="0"/>
            </a:endParaRPr>
          </a:p>
        </p:txBody>
      </p:sp>
      <p:grpSp>
        <p:nvGrpSpPr>
          <p:cNvPr id="8" name="Grupo 7">
            <a:extLst>
              <a:ext uri="{FF2B5EF4-FFF2-40B4-BE49-F238E27FC236}">
                <a16:creationId xmlns:a16="http://schemas.microsoft.com/office/drawing/2014/main" xmlns="" id="{E270F2D8-F579-4A19-A06A-AFBAE881A3F6}"/>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0BDD2EB9-25EA-48C5-AF9C-C4887FC54E1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816FEBE2-4037-48D8-AEF2-548B357B3670}"/>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12128132"/>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Efectos adversos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3539430"/>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Son poco frecuentes. Cuando aparecen suelen ser locales y autolimitados.</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Las reacciones sistémicas tampoco son habituales (menos del 10%), las más comunes son fiebre, malestar y mialgias, que duran 1 o 2 días. Aparecen mayoritariamente en aquellas personas no vacunadas con anterioridad.</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En niños debe emplearse, en caso de presentar fiebre, paracetamol y nunca ácido acetil salicílico.</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En adultos, la administración profiláctica de paracetamol puede disminuir la frecuencia de algunos efectos adversos.</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La vacuna de la gripe es una vacuna inactivada y no puede causar la enfermedad ya que se prepara a partir de virus inactivados (no infecciosos) o de antígenos del propio virus.</a:t>
            </a:r>
          </a:p>
        </p:txBody>
      </p:sp>
      <p:grpSp>
        <p:nvGrpSpPr>
          <p:cNvPr id="8" name="Grupo 7">
            <a:extLst>
              <a:ext uri="{FF2B5EF4-FFF2-40B4-BE49-F238E27FC236}">
                <a16:creationId xmlns:a16="http://schemas.microsoft.com/office/drawing/2014/main" xmlns="" id="{A8D3E9A3-CEAF-4DEE-B388-8AA2E217961C}"/>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9C80A03F-D55B-476A-AF55-004DD0C2392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129D64AC-9950-4987-8BC2-DE873D52D676}"/>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95775614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467430" y="1052670"/>
            <a:ext cx="8245000" cy="43206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Conservación de la vacuna</a:t>
            </a: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59285"/>
            <a:ext cx="7993110" cy="830997"/>
          </a:xfrm>
          <a:prstGeom prst="rect">
            <a:avLst/>
          </a:prstGeom>
          <a:noFill/>
        </p:spPr>
        <p:txBody>
          <a:bodyPr wrap="square" rtlCol="0">
            <a:spAutoFit/>
          </a:bodyPr>
          <a:lstStyle/>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Entre +2°C y +8°C.</a:t>
            </a:r>
          </a:p>
          <a:p>
            <a:pPr marL="342900" indent="-342900" algn="just" eaLnBrk="1" fontAlgn="auto" hangingPunct="1">
              <a:spcBef>
                <a:spcPts val="0"/>
              </a:spcBef>
              <a:spcAft>
                <a:spcPts val="0"/>
              </a:spcAft>
              <a:buFont typeface="Arial" panose="020B0604020202020204" pitchFamily="34" charset="0"/>
              <a:buChar char="•"/>
              <a:defRPr/>
            </a:pPr>
            <a:endParaRPr lang="es-ES" sz="1600" dirty="0">
              <a:latin typeface="Avenir Next" panose="020B050302020202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1600" dirty="0">
                <a:latin typeface="Avenir Next" panose="020B0503020202020204" pitchFamily="34" charset="0"/>
              </a:rPr>
              <a:t>No debe congelarse.</a:t>
            </a:r>
          </a:p>
        </p:txBody>
      </p:sp>
      <p:grpSp>
        <p:nvGrpSpPr>
          <p:cNvPr id="6" name="Grupo 5">
            <a:extLst>
              <a:ext uri="{FF2B5EF4-FFF2-40B4-BE49-F238E27FC236}">
                <a16:creationId xmlns:a16="http://schemas.microsoft.com/office/drawing/2014/main" xmlns="" id="{CB31FA3C-1B00-4C01-B384-BAC864459801}"/>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9192DB96-74DD-49D9-8AE3-CCB452FBA8E9}"/>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497702FC-F2BF-49AA-B7BA-6C387FFE8783}"/>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352225180"/>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379015" y="1060393"/>
            <a:ext cx="8245000" cy="424338"/>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Personas con alergia al huevo</a:t>
            </a: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2805654"/>
            <a:ext cx="7993110" cy="2615075"/>
          </a:xfrm>
          <a:prstGeom prst="rect">
            <a:avLst/>
          </a:prstGeom>
          <a:noFill/>
        </p:spPr>
        <p:txBody>
          <a:bodyPr wrap="square" rtlCol="0">
            <a:spAutoFit/>
          </a:bodyPr>
          <a:lstStyle/>
          <a:p>
            <a:pPr algn="just" eaLnBrk="1" fontAlgn="auto" hangingPunct="1">
              <a:lnSpc>
                <a:spcPts val="2200"/>
              </a:lnSpc>
              <a:spcBef>
                <a:spcPts val="0"/>
              </a:spcBef>
              <a:spcAft>
                <a:spcPts val="0"/>
              </a:spcAft>
              <a:defRPr/>
            </a:pPr>
            <a:r>
              <a:rPr lang="es-ES" sz="1600" dirty="0">
                <a:latin typeface="Avenir Next" panose="020B0503020202020204" pitchFamily="34" charset="0"/>
              </a:rPr>
              <a:t>Las personas con historia de alergia después de la exposición al huevo pueden recibir vacunas frente a la gripe sin precauciones especiales, tanto las vacunas inactivadas como atenuadas. </a:t>
            </a:r>
          </a:p>
          <a:p>
            <a:pPr algn="just" eaLnBrk="1" fontAlgn="auto" hangingPunct="1">
              <a:lnSpc>
                <a:spcPts val="2200"/>
              </a:lnSpc>
              <a:spcBef>
                <a:spcPts val="0"/>
              </a:spcBef>
              <a:spcAft>
                <a:spcPts val="0"/>
              </a:spcAft>
              <a:defRPr/>
            </a:pPr>
            <a:endParaRPr lang="es-ES" sz="1600" dirty="0">
              <a:latin typeface="Avenir Next" panose="020B0503020202020204" pitchFamily="34" charset="0"/>
            </a:endParaRPr>
          </a:p>
          <a:p>
            <a:pPr algn="just" eaLnBrk="1" fontAlgn="auto" hangingPunct="1">
              <a:lnSpc>
                <a:spcPts val="2200"/>
              </a:lnSpc>
              <a:spcBef>
                <a:spcPts val="0"/>
              </a:spcBef>
              <a:spcAft>
                <a:spcPts val="0"/>
              </a:spcAft>
              <a:defRPr/>
            </a:pPr>
            <a:r>
              <a:rPr lang="es-ES" sz="1600" dirty="0">
                <a:latin typeface="Avenir Next" panose="020B0503020202020204" pitchFamily="34" charset="0"/>
              </a:rPr>
              <a:t>Las precauciones deben ser similares a las tomadas ante la administración de cualquier otra vacuna. </a:t>
            </a:r>
          </a:p>
          <a:p>
            <a:pPr algn="just" eaLnBrk="1" fontAlgn="auto" hangingPunct="1">
              <a:lnSpc>
                <a:spcPts val="2200"/>
              </a:lnSpc>
              <a:spcBef>
                <a:spcPts val="0"/>
              </a:spcBef>
              <a:spcAft>
                <a:spcPts val="0"/>
              </a:spcAft>
              <a:defRPr/>
            </a:pPr>
            <a:endParaRPr lang="es-ES" sz="1600" dirty="0">
              <a:latin typeface="Avenir Next" panose="020B0503020202020204" pitchFamily="34" charset="0"/>
            </a:endParaRPr>
          </a:p>
          <a:p>
            <a:pPr algn="just" eaLnBrk="1" fontAlgn="auto" hangingPunct="1">
              <a:lnSpc>
                <a:spcPts val="2200"/>
              </a:lnSpc>
              <a:spcBef>
                <a:spcPts val="0"/>
              </a:spcBef>
              <a:spcAft>
                <a:spcPts val="0"/>
              </a:spcAft>
              <a:defRPr/>
            </a:pPr>
            <a:r>
              <a:rPr lang="es-ES" sz="1600" dirty="0">
                <a:latin typeface="Avenir Next" panose="020B0503020202020204" pitchFamily="34" charset="0"/>
              </a:rPr>
              <a:t>En caso de haber presentado reacciones alérgicas graves o anafilaxia al huevo se realizará la vacunación por personal con experiencia, con supervisión durante 30 minutos tras la administración y utilizando, preferiblemente, vacuna de cultivo celular*. </a:t>
            </a:r>
          </a:p>
        </p:txBody>
      </p:sp>
      <p:sp>
        <p:nvSpPr>
          <p:cNvPr id="6" name="Rectángulo 5">
            <a:extLst>
              <a:ext uri="{FF2B5EF4-FFF2-40B4-BE49-F238E27FC236}">
                <a16:creationId xmlns:a16="http://schemas.microsoft.com/office/drawing/2014/main" xmlns="" id="{6C647806-8AE6-46B6-A62A-DB781541EA49}"/>
              </a:ext>
            </a:extLst>
          </p:cNvPr>
          <p:cNvSpPr/>
          <p:nvPr/>
        </p:nvSpPr>
        <p:spPr>
          <a:xfrm>
            <a:off x="1241465" y="1677287"/>
            <a:ext cx="6661070" cy="830997"/>
          </a:xfrm>
          <a:prstGeom prst="rect">
            <a:avLst/>
          </a:prstGeom>
          <a:noFill/>
          <a:ln w="15875">
            <a:solidFill>
              <a:schemeClr val="accent1"/>
            </a:solidFill>
          </a:ln>
        </p:spPr>
        <p:style>
          <a:lnRef idx="1">
            <a:schemeClr val="accent3"/>
          </a:lnRef>
          <a:fillRef idx="2">
            <a:schemeClr val="accent3"/>
          </a:fillRef>
          <a:effectRef idx="1">
            <a:schemeClr val="accent3"/>
          </a:effectRef>
          <a:fontRef idx="minor">
            <a:schemeClr val="dk1"/>
          </a:fontRef>
        </p:style>
        <p:txBody>
          <a:bodyPr wrap="square">
            <a:spAutoFit/>
          </a:bodyPr>
          <a:lstStyle/>
          <a:p>
            <a:pPr algn="ctr" eaLnBrk="1" fontAlgn="auto" hangingPunct="1">
              <a:spcBef>
                <a:spcPts val="0"/>
              </a:spcBef>
              <a:spcAft>
                <a:spcPts val="0"/>
              </a:spcAft>
              <a:defRPr/>
            </a:pPr>
            <a:r>
              <a:rPr lang="es-ES_tradnl" b="1" dirty="0">
                <a:solidFill>
                  <a:srgbClr val="FFFF00"/>
                </a:solidFill>
                <a:latin typeface="Calibri Light" panose="020F0302020204030204" pitchFamily="34" charset="0"/>
                <a:cs typeface="Calibri Light" panose="020F0302020204030204" pitchFamily="34" charset="0"/>
              </a:rPr>
              <a:t>Actualmente la alergia al huevo no se considera una contraindicación para la vacuna contra la gripe.</a:t>
            </a:r>
          </a:p>
        </p:txBody>
      </p:sp>
      <p:sp>
        <p:nvSpPr>
          <p:cNvPr id="12" name="CuadroTexto 11">
            <a:extLst>
              <a:ext uri="{FF2B5EF4-FFF2-40B4-BE49-F238E27FC236}">
                <a16:creationId xmlns:a16="http://schemas.microsoft.com/office/drawing/2014/main" xmlns="" id="{ECAB5ABA-0D61-43CF-B125-55EC41EA24AD}"/>
              </a:ext>
            </a:extLst>
          </p:cNvPr>
          <p:cNvSpPr txBox="1"/>
          <p:nvPr/>
        </p:nvSpPr>
        <p:spPr>
          <a:xfrm>
            <a:off x="492851" y="5822092"/>
            <a:ext cx="8189540" cy="905441"/>
          </a:xfrm>
          <a:prstGeom prst="rect">
            <a:avLst/>
          </a:prstGeom>
          <a:noFill/>
        </p:spPr>
        <p:txBody>
          <a:bodyPr wrap="square" rtlCol="0">
            <a:spAutoFit/>
          </a:bodyPr>
          <a:lstStyle>
            <a:defPPr>
              <a:defRPr lang="en-US"/>
            </a:defPPr>
            <a:lvl1pPr algn="just" eaLnBrk="1" fontAlgn="auto" hangingPunct="1">
              <a:lnSpc>
                <a:spcPts val="2200"/>
              </a:lnSpc>
              <a:spcBef>
                <a:spcPts val="0"/>
              </a:spcBef>
              <a:spcAft>
                <a:spcPts val="0"/>
              </a:spcAft>
              <a:defRPr sz="1600">
                <a:latin typeface="Avenir Next" panose="020B0503020202020204" pitchFamily="34" charset="0"/>
              </a:defRPr>
            </a:lvl1pPr>
          </a:lstStyle>
          <a:p>
            <a:r>
              <a:rPr lang="es-ES" sz="1100" dirty="0">
                <a:latin typeface="Calibri Light" panose="020F0302020204030204" pitchFamily="34" charset="0"/>
                <a:cs typeface="Calibri Light" panose="020F0302020204030204" pitchFamily="34" charset="0"/>
              </a:rPr>
              <a:t>*En estos casos consultar al Programa de Vacunaciones: Servicios Centrales: 968 362 249; Servicios Municipales de Salud del Ayuntamiento </a:t>
            </a:r>
          </a:p>
          <a:p>
            <a:r>
              <a:rPr lang="es-ES" sz="1100" dirty="0">
                <a:latin typeface="Calibri Light" panose="020F0302020204030204" pitchFamily="34" charset="0"/>
                <a:cs typeface="Calibri Light" panose="020F0302020204030204" pitchFamily="34" charset="0"/>
              </a:rPr>
              <a:t>de Murcia: 968 247 062; Servicios de Salud Pública de Cartagena: 968 326 676, y Lorca: 968 468 300). </a:t>
            </a:r>
          </a:p>
          <a:p>
            <a:endParaRPr lang="es-ES" sz="1100" dirty="0">
              <a:latin typeface="Calibri Light" panose="020F0302020204030204" pitchFamily="34" charset="0"/>
              <a:cs typeface="Calibri Light" panose="020F0302020204030204" pitchFamily="34" charset="0"/>
            </a:endParaRPr>
          </a:p>
        </p:txBody>
      </p:sp>
      <p:sp>
        <p:nvSpPr>
          <p:cNvPr id="4" name="CuadroTexto 3">
            <a:extLst>
              <a:ext uri="{FF2B5EF4-FFF2-40B4-BE49-F238E27FC236}">
                <a16:creationId xmlns:a16="http://schemas.microsoft.com/office/drawing/2014/main" xmlns="" id="{78E4E175-4536-4250-B2EE-B047109B0236}"/>
              </a:ext>
            </a:extLst>
          </p:cNvPr>
          <p:cNvSpPr txBox="1"/>
          <p:nvPr/>
        </p:nvSpPr>
        <p:spPr>
          <a:xfrm>
            <a:off x="2076362" y="349309"/>
            <a:ext cx="5015988" cy="584775"/>
          </a:xfrm>
          <a:prstGeom prst="rect">
            <a:avLst/>
          </a:prstGeom>
          <a:noFill/>
        </p:spPr>
        <p:txBody>
          <a:bodyPr wrap="squar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las vacunas</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8" name="Grupo 7">
            <a:extLst>
              <a:ext uri="{FF2B5EF4-FFF2-40B4-BE49-F238E27FC236}">
                <a16:creationId xmlns:a16="http://schemas.microsoft.com/office/drawing/2014/main" xmlns="" id="{33F358D4-2F61-4F76-BFB1-7BD20A60AED7}"/>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B4A084E4-6FBC-487C-9C7E-C6FB8C71C8D6}"/>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C92BF8FB-01EF-4F65-BAB3-F73030A29F15}"/>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49864365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CuadroTexto 1"/>
          <p:cNvSpPr txBox="1"/>
          <p:nvPr/>
        </p:nvSpPr>
        <p:spPr>
          <a:xfrm>
            <a:off x="3435727" y="620610"/>
            <a:ext cx="2272545"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Introducción</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611450" y="1628750"/>
            <a:ext cx="4362348" cy="400110"/>
          </a:xfrm>
          <a:prstGeom prst="rect">
            <a:avLst/>
          </a:prstGeom>
          <a:noFill/>
        </p:spPr>
        <p:txBody>
          <a:bodyPr wrap="none" rtlCol="0">
            <a:spAutoFit/>
          </a:bodyPr>
          <a:lstStyle/>
          <a:p>
            <a:r>
              <a:rPr lang="es-ES" sz="2000" dirty="0">
                <a:latin typeface="Calibri Light" panose="020F0302020204030204" pitchFamily="34" charset="0"/>
                <a:cs typeface="Calibri Light" panose="020F0302020204030204" pitchFamily="34" charset="0"/>
              </a:rPr>
              <a:t>Campaña de vacunación frente a la gripe</a:t>
            </a:r>
          </a:p>
        </p:txBody>
      </p:sp>
      <p:sp>
        <p:nvSpPr>
          <p:cNvPr id="11" name="CuadroTexto 10">
            <a:extLst>
              <a:ext uri="{FF2B5EF4-FFF2-40B4-BE49-F238E27FC236}">
                <a16:creationId xmlns:a16="http://schemas.microsoft.com/office/drawing/2014/main" xmlns="" id="{098982CC-A618-47C2-A787-895A727C8CEF}"/>
              </a:ext>
            </a:extLst>
          </p:cNvPr>
          <p:cNvSpPr txBox="1"/>
          <p:nvPr/>
        </p:nvSpPr>
        <p:spPr>
          <a:xfrm>
            <a:off x="611451" y="2420860"/>
            <a:ext cx="7849090" cy="707886"/>
          </a:xfrm>
          <a:prstGeom prst="rect">
            <a:avLst/>
          </a:prstGeom>
          <a:noFill/>
        </p:spPr>
        <p:txBody>
          <a:bodyPr wrap="square" rtlCol="0">
            <a:spAutoFit/>
          </a:bodyPr>
          <a:lstStyle>
            <a:defPPr>
              <a:defRPr lang="en-US"/>
            </a:defPPr>
            <a:lvl1pPr>
              <a:defRPr sz="2000">
                <a:latin typeface="Calibri Light" panose="020F0302020204030204" pitchFamily="34" charset="0"/>
                <a:cs typeface="Calibri Light" panose="020F0302020204030204" pitchFamily="34" charset="0"/>
              </a:defRPr>
            </a:lvl1pPr>
          </a:lstStyle>
          <a:p>
            <a:pPr algn="just"/>
            <a:r>
              <a:rPr lang="es-ES" dirty="0"/>
              <a:t>Actividades conjuntas entre la Dirección General de Salud Pública y Adicciones de la Consejería de Salud y el Servicio Murciano de Salud</a:t>
            </a:r>
          </a:p>
        </p:txBody>
      </p:sp>
      <p:sp>
        <p:nvSpPr>
          <p:cNvPr id="13" name="CuadroTexto 12">
            <a:extLst>
              <a:ext uri="{FF2B5EF4-FFF2-40B4-BE49-F238E27FC236}">
                <a16:creationId xmlns:a16="http://schemas.microsoft.com/office/drawing/2014/main" xmlns="" id="{8FF90BB1-F491-4222-A72A-54B74597385C}"/>
              </a:ext>
            </a:extLst>
          </p:cNvPr>
          <p:cNvSpPr txBox="1"/>
          <p:nvPr/>
        </p:nvSpPr>
        <p:spPr>
          <a:xfrm>
            <a:off x="647454" y="3520746"/>
            <a:ext cx="7849090" cy="1323439"/>
          </a:xfrm>
          <a:prstGeom prst="rect">
            <a:avLst/>
          </a:prstGeom>
          <a:noFill/>
        </p:spPr>
        <p:txBody>
          <a:bodyPr wrap="square" rtlCol="0">
            <a:spAutoFit/>
          </a:bodyPr>
          <a:lstStyle>
            <a:defPPr>
              <a:defRPr lang="en-US"/>
            </a:defPPr>
            <a:lvl1pPr>
              <a:defRPr sz="2000">
                <a:latin typeface="Calibri Light" panose="020F0302020204030204" pitchFamily="34" charset="0"/>
                <a:cs typeface="Calibri Light" panose="020F0302020204030204" pitchFamily="34" charset="0"/>
              </a:defRPr>
            </a:lvl1pPr>
          </a:lstStyle>
          <a:p>
            <a:pPr algn="just"/>
            <a:r>
              <a:rPr lang="es-ES_tradnl" dirty="0"/>
              <a:t>Conseguir unas coberturas adecuadas en la población con riesgo de padecer complicaciones relacionadas con la gripe, puede reducir la morbimortalidad y los costes socio-económicos asociados al padecimiento de esta enfermedad.</a:t>
            </a:r>
            <a:endParaRPr lang="es-ES" dirty="0"/>
          </a:p>
        </p:txBody>
      </p:sp>
      <p:grpSp>
        <p:nvGrpSpPr>
          <p:cNvPr id="7" name="Grupo 6">
            <a:extLst>
              <a:ext uri="{FF2B5EF4-FFF2-40B4-BE49-F238E27FC236}">
                <a16:creationId xmlns:a16="http://schemas.microsoft.com/office/drawing/2014/main" xmlns="" id="{8481EDCA-7786-4C95-BFDE-FBA7C38CD4F8}"/>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B29AF472-941F-425B-913F-E25826F9C293}"/>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2BA158C6-B27C-436C-A38A-76BC14A4A5A5}"/>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584775"/>
          </a:xfrm>
          <a:prstGeom prst="rect">
            <a:avLst/>
          </a:prstGeom>
          <a:noFill/>
        </p:spPr>
        <p:txBody>
          <a:bodyPr wrap="square" rtlCol="0">
            <a:spAutoFit/>
          </a:bodyPr>
          <a:lstStyle/>
          <a:p>
            <a:r>
              <a:rPr lang="es-ES" sz="3200" dirty="0">
                <a:solidFill>
                  <a:srgbClr val="FFFF00"/>
                </a:solidFill>
                <a:latin typeface="Calibri Light" panose="020F0302020204030204" pitchFamily="34" charset="0"/>
                <a:cs typeface="Calibri Light" panose="020F0302020204030204" pitchFamily="34" charset="0"/>
              </a:rPr>
              <a:t>Vacunación frente a gripe y COVID-19</a:t>
            </a: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379015" y="1060392"/>
            <a:ext cx="8245000" cy="856395"/>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Vacunación frente a la gripe de personas que han tenido infección por COVID-19 y de sus contactos estrechos</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988800"/>
            <a:ext cx="7993110" cy="2897203"/>
          </a:xfrm>
          <a:prstGeom prst="rect">
            <a:avLst/>
          </a:prstGeom>
          <a:noFill/>
        </p:spPr>
        <p:txBody>
          <a:bodyPr wrap="square" rtlCol="0">
            <a:spAutoFit/>
          </a:bodyPr>
          <a:lstStyle/>
          <a:p>
            <a:pPr algn="just" eaLnBrk="1" fontAlgn="auto" hangingPunct="1">
              <a:lnSpc>
                <a:spcPts val="2200"/>
              </a:lnSpc>
              <a:spcBef>
                <a:spcPts val="0"/>
              </a:spcBef>
              <a:spcAft>
                <a:spcPts val="0"/>
              </a:spcAft>
              <a:defRPr/>
            </a:pPr>
            <a:r>
              <a:rPr lang="es-ES" sz="1600" dirty="0">
                <a:solidFill>
                  <a:srgbClr val="FFFF00"/>
                </a:solidFill>
                <a:latin typeface="Avenir Next" panose="020B0503020202020204" pitchFamily="34" charset="0"/>
              </a:rPr>
              <a:t>No se conocen contraindicaciones </a:t>
            </a:r>
            <a:r>
              <a:rPr lang="es-ES" sz="1600" dirty="0">
                <a:latin typeface="Avenir Next" panose="020B0503020202020204" pitchFamily="34" charset="0"/>
              </a:rPr>
              <a:t>médicas para vacunar a personas que </a:t>
            </a:r>
            <a:r>
              <a:rPr lang="es-ES" sz="1600" dirty="0">
                <a:solidFill>
                  <a:srgbClr val="FFFF00"/>
                </a:solidFill>
                <a:latin typeface="Avenir Next" panose="020B0503020202020204" pitchFamily="34" charset="0"/>
              </a:rPr>
              <a:t>han superado la COVID-19</a:t>
            </a:r>
            <a:r>
              <a:rPr lang="es-ES" sz="1600" dirty="0">
                <a:latin typeface="Avenir Next" panose="020B0503020202020204" pitchFamily="34" charset="0"/>
              </a:rPr>
              <a:t> y, en principio, no sería necesario esperar un tiempo específico tras la enfermedad. La evidencia reciente muestra que la mortalidad de los pacientes con COVID-19 se </a:t>
            </a:r>
            <a:r>
              <a:rPr lang="es-ES" sz="1600" dirty="0">
                <a:solidFill>
                  <a:srgbClr val="FFFF00"/>
                </a:solidFill>
                <a:latin typeface="Avenir Next" panose="020B0503020202020204" pitchFamily="34" charset="0"/>
              </a:rPr>
              <a:t>duplica</a:t>
            </a:r>
            <a:r>
              <a:rPr lang="es-ES" sz="1600" dirty="0">
                <a:latin typeface="Avenir Next" panose="020B0503020202020204" pitchFamily="34" charset="0"/>
              </a:rPr>
              <a:t> cuando también están infectados por el virus de la gripe. No obstante, para minimizar el riesgo de transmisión, </a:t>
            </a:r>
            <a:r>
              <a:rPr lang="es-ES" sz="1600" dirty="0">
                <a:solidFill>
                  <a:srgbClr val="FFFF00"/>
                </a:solidFill>
                <a:latin typeface="Avenir Next" panose="020B0503020202020204" pitchFamily="34" charset="0"/>
              </a:rPr>
              <a:t>se recomienda posponer la vacunación hasta finalizar los días de aislamiento recomendados</a:t>
            </a:r>
            <a:r>
              <a:rPr lang="es-ES" sz="1600" dirty="0">
                <a:latin typeface="Avenir Next" panose="020B0503020202020204" pitchFamily="34" charset="0"/>
              </a:rPr>
              <a:t>.</a:t>
            </a:r>
          </a:p>
          <a:p>
            <a:pPr algn="just" eaLnBrk="1" fontAlgn="auto" hangingPunct="1">
              <a:lnSpc>
                <a:spcPts val="2200"/>
              </a:lnSpc>
              <a:spcBef>
                <a:spcPts val="0"/>
              </a:spcBef>
              <a:spcAft>
                <a:spcPts val="0"/>
              </a:spcAft>
              <a:defRPr/>
            </a:pPr>
            <a:endParaRPr lang="es-ES" sz="1600" dirty="0">
              <a:latin typeface="Avenir Next" panose="020B0503020202020204" pitchFamily="34" charset="0"/>
            </a:endParaRPr>
          </a:p>
          <a:p>
            <a:pPr algn="just" eaLnBrk="1" fontAlgn="auto" hangingPunct="1">
              <a:lnSpc>
                <a:spcPts val="2200"/>
              </a:lnSpc>
              <a:spcBef>
                <a:spcPts val="0"/>
              </a:spcBef>
              <a:spcAft>
                <a:spcPts val="0"/>
              </a:spcAft>
              <a:defRPr/>
            </a:pPr>
            <a:r>
              <a:rPr lang="es-ES" sz="1600" dirty="0">
                <a:latin typeface="Avenir Next" panose="020B0503020202020204" pitchFamily="34" charset="0"/>
              </a:rPr>
              <a:t>De igual manera, los contactos estrechos de un caso confirmado que pertenezcan a los grupos en los que se recomienda la vacunación frente a la gripe podrán vacunarse una vez superado el periodo de cuarentena sin haber desarrollado síntomas.</a:t>
            </a:r>
          </a:p>
        </p:txBody>
      </p:sp>
      <p:sp>
        <p:nvSpPr>
          <p:cNvPr id="9" name="Rectángulo 7">
            <a:extLst>
              <a:ext uri="{FF2B5EF4-FFF2-40B4-BE49-F238E27FC236}">
                <a16:creationId xmlns:a16="http://schemas.microsoft.com/office/drawing/2014/main" xmlns="" id="{17F6395D-8432-4BA0-9F12-D013880C82B9}"/>
              </a:ext>
            </a:extLst>
          </p:cNvPr>
          <p:cNvSpPr>
            <a:spLocks noChangeArrowheads="1"/>
          </p:cNvSpPr>
          <p:nvPr/>
        </p:nvSpPr>
        <p:spPr bwMode="auto">
          <a:xfrm>
            <a:off x="359415" y="5949350"/>
            <a:ext cx="8425170"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lnSpc>
                <a:spcPct val="90000"/>
              </a:lnSpc>
              <a:spcBef>
                <a:spcPts val="1000"/>
              </a:spcBef>
              <a:buFont typeface="Arial" panose="020B0604020202020204" pitchFamily="34" charset="0"/>
              <a:buChar char="•"/>
              <a:defRPr sz="2800">
                <a:solidFill>
                  <a:schemeClr val="tx1"/>
                </a:solidFill>
                <a:latin typeface="Calibri" panose="020F0502020204030204" pitchFamily="34" charset="0"/>
              </a:defRPr>
            </a:lvl1pPr>
            <a:lvl2pPr marL="742950" indent="-285750">
              <a:lnSpc>
                <a:spcPct val="90000"/>
              </a:lnSpc>
              <a:spcBef>
                <a:spcPts val="500"/>
              </a:spcBef>
              <a:buFont typeface="Arial" panose="020B0604020202020204" pitchFamily="34" charset="0"/>
              <a:buChar char="•"/>
              <a:defRPr sz="2400">
                <a:solidFill>
                  <a:schemeClr val="tx1"/>
                </a:solidFill>
                <a:latin typeface="Calibri" panose="020F0502020204030204" pitchFamily="34" charset="0"/>
              </a:defRPr>
            </a:lvl2pPr>
            <a:lvl3pPr marL="1143000" indent="-228600">
              <a:lnSpc>
                <a:spcPct val="90000"/>
              </a:lnSpc>
              <a:spcBef>
                <a:spcPts val="500"/>
              </a:spcBef>
              <a:buFont typeface="Arial" panose="020B0604020202020204" pitchFamily="34" charset="0"/>
              <a:buChar char="•"/>
              <a:defRPr sz="2000">
                <a:solidFill>
                  <a:schemeClr val="tx1"/>
                </a:solidFill>
                <a:latin typeface="Calibri" panose="020F0502020204030204" pitchFamily="34" charset="0"/>
              </a:defRPr>
            </a:lvl3pPr>
            <a:lvl4pPr marL="16002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4pPr>
            <a:lvl5pPr marL="2057400" indent="-228600">
              <a:lnSpc>
                <a:spcPct val="90000"/>
              </a:lnSpc>
              <a:spcBef>
                <a:spcPts val="500"/>
              </a:spcBef>
              <a:buFont typeface="Arial" panose="020B0604020202020204" pitchFamily="34" charset="0"/>
              <a:buChar char="•"/>
              <a:defRPr>
                <a:solidFill>
                  <a:schemeClr val="tx1"/>
                </a:solidFill>
                <a:latin typeface="Calibri" panose="020F0502020204030204" pitchFamily="34" charset="0"/>
              </a:defRPr>
            </a:lvl5pPr>
            <a:lvl6pPr marL="25146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6pPr>
            <a:lvl7pPr marL="29718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7pPr>
            <a:lvl8pPr marL="34290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8pPr>
            <a:lvl9pPr marL="3886200" indent="-228600" eaLnBrk="0" fontAlgn="base" hangingPunct="0">
              <a:lnSpc>
                <a:spcPct val="90000"/>
              </a:lnSpc>
              <a:spcBef>
                <a:spcPts val="500"/>
              </a:spcBef>
              <a:spcAft>
                <a:spcPct val="0"/>
              </a:spcAft>
              <a:buFont typeface="Arial" panose="020B0604020202020204" pitchFamily="34" charset="0"/>
              <a:buChar char="•"/>
              <a:defRPr>
                <a:solidFill>
                  <a:schemeClr val="tx1"/>
                </a:solidFill>
                <a:latin typeface="Calibri" panose="020F0502020204030204" pitchFamily="34" charset="0"/>
              </a:defRPr>
            </a:lvl9pPr>
          </a:lstStyle>
          <a:p>
            <a:pPr eaLnBrk="1" hangingPunct="1">
              <a:lnSpc>
                <a:spcPct val="100000"/>
              </a:lnSpc>
              <a:spcBef>
                <a:spcPct val="0"/>
              </a:spcBef>
              <a:buFontTx/>
              <a:buNone/>
            </a:pPr>
            <a:r>
              <a:rPr lang="en-US" altLang="es-ES" sz="1000" dirty="0" err="1">
                <a:latin typeface="Calibri Light" panose="020F0302020204030204" pitchFamily="34" charset="0"/>
                <a:cs typeface="Calibri Light" panose="020F0302020204030204" pitchFamily="34" charset="0"/>
              </a:rPr>
              <a:t>Iacobucci</a:t>
            </a:r>
            <a:r>
              <a:rPr lang="en-US" altLang="es-ES" sz="1000" dirty="0">
                <a:latin typeface="Calibri Light" panose="020F0302020204030204" pitchFamily="34" charset="0"/>
                <a:cs typeface="Calibri Light" panose="020F0302020204030204" pitchFamily="34" charset="0"/>
              </a:rPr>
              <a:t>, G. Covid-19: Risk of death more than doubled in people who also had flu, English data show. BMJ 2020;370:m3720</a:t>
            </a:r>
            <a:endParaRPr lang="es-ES" altLang="es-ES" sz="1000" u="sng" dirty="0">
              <a:latin typeface="Calibri Light" panose="020F0302020204030204" pitchFamily="34" charset="0"/>
              <a:cs typeface="Calibri Light" panose="020F0302020204030204" pitchFamily="34" charset="0"/>
            </a:endParaRPr>
          </a:p>
        </p:txBody>
      </p:sp>
      <p:grpSp>
        <p:nvGrpSpPr>
          <p:cNvPr id="8" name="Grupo 7">
            <a:extLst>
              <a:ext uri="{FF2B5EF4-FFF2-40B4-BE49-F238E27FC236}">
                <a16:creationId xmlns:a16="http://schemas.microsoft.com/office/drawing/2014/main" xmlns="" id="{18F90589-7675-4462-8AA3-A8AE5403283A}"/>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5D883445-1ED1-4FBE-9D54-6ABA636D3DE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1F4FE6F3-7E70-4BE5-88FF-85E2EEC8D46E}"/>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08099520"/>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584775"/>
          </a:xfrm>
          <a:prstGeom prst="rect">
            <a:avLst/>
          </a:prstGeom>
          <a:noFill/>
        </p:spPr>
        <p:txBody>
          <a:bodyPr wrap="square" rtlCol="0">
            <a:spAutoFit/>
          </a:bodyPr>
          <a:lstStyle/>
          <a:p>
            <a:r>
              <a:rPr lang="es-ES" sz="3200" dirty="0">
                <a:solidFill>
                  <a:srgbClr val="FFFF00"/>
                </a:solidFill>
                <a:latin typeface="Calibri Light" panose="020F0302020204030204" pitchFamily="34" charset="0"/>
                <a:cs typeface="Calibri Light" panose="020F0302020204030204" pitchFamily="34" charset="0"/>
              </a:rPr>
              <a:t>Vacunación frente a gripe y COVID-19</a:t>
            </a: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379015" y="1060393"/>
            <a:ext cx="8245000" cy="424338"/>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Vacunación frente a la gripe de personas hospitalizadas por COVID-19</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575445" y="1629151"/>
            <a:ext cx="7993110" cy="3375283"/>
          </a:xfrm>
          <a:prstGeom prst="rect">
            <a:avLst/>
          </a:prstGeom>
          <a:noFill/>
        </p:spPr>
        <p:txBody>
          <a:bodyPr wrap="square" rtlCol="0">
            <a:spAutoFit/>
          </a:bodyPr>
          <a:lstStyle/>
          <a:p>
            <a:pPr algn="just" eaLnBrk="1" fontAlgn="auto" hangingPunct="1">
              <a:lnSpc>
                <a:spcPts val="2200"/>
              </a:lnSpc>
              <a:spcBef>
                <a:spcPts val="0"/>
              </a:spcBef>
              <a:spcAft>
                <a:spcPts val="0"/>
              </a:spcAft>
              <a:defRPr/>
            </a:pPr>
            <a:r>
              <a:rPr lang="es-ES" sz="1600" dirty="0">
                <a:solidFill>
                  <a:srgbClr val="FFFF00"/>
                </a:solidFill>
                <a:latin typeface="Avenir Next" panose="020B0503020202020204" pitchFamily="34" charset="0"/>
              </a:rPr>
              <a:t>A. Administración de la vacuna durante el ingreso</a:t>
            </a:r>
            <a:endParaRPr lang="es-ES" sz="1600" dirty="0">
              <a:latin typeface="Avenir Next" panose="020B0503020202020204" pitchFamily="34" charset="0"/>
            </a:endParaRPr>
          </a:p>
          <a:p>
            <a:pPr algn="just" eaLnBrk="1" fontAlgn="auto" hangingPunct="1">
              <a:lnSpc>
                <a:spcPts val="2600"/>
              </a:lnSpc>
              <a:spcBef>
                <a:spcPts val="0"/>
              </a:spcBef>
              <a:spcAft>
                <a:spcPts val="0"/>
              </a:spcAft>
              <a:defRPr/>
            </a:pPr>
            <a:r>
              <a:rPr lang="es-ES" sz="1600" dirty="0">
                <a:latin typeface="Avenir Next" panose="020B0503020202020204" pitchFamily="34" charset="0"/>
              </a:rPr>
              <a:t>Los pacientes ingresados con COVID-19 pueden recibir tratamiento con corticoides a dosis elevadas y otros fármacos inmunosupresores, como </a:t>
            </a:r>
            <a:r>
              <a:rPr lang="es-ES" sz="1600" dirty="0" err="1">
                <a:latin typeface="Avenir Next" panose="020B0503020202020204" pitchFamily="34" charset="0"/>
              </a:rPr>
              <a:t>tocilizumab</a:t>
            </a:r>
            <a:r>
              <a:rPr lang="es-ES" sz="1600" dirty="0">
                <a:latin typeface="Avenir Next" panose="020B0503020202020204" pitchFamily="34" charset="0"/>
              </a:rPr>
              <a:t> o </a:t>
            </a:r>
            <a:r>
              <a:rPr lang="es-ES" sz="1600" dirty="0" err="1">
                <a:latin typeface="Avenir Next" panose="020B0503020202020204" pitchFamily="34" charset="0"/>
              </a:rPr>
              <a:t>anakinra</a:t>
            </a:r>
            <a:r>
              <a:rPr lang="es-ES" sz="1600" dirty="0">
                <a:latin typeface="Avenir Next" panose="020B0503020202020204" pitchFamily="34" charset="0"/>
              </a:rPr>
              <a:t>. La </a:t>
            </a:r>
            <a:r>
              <a:rPr lang="es-ES" sz="1600" dirty="0">
                <a:solidFill>
                  <a:srgbClr val="FFFF00"/>
                </a:solidFill>
                <a:latin typeface="Avenir Next" panose="020B0503020202020204" pitchFamily="34" charset="0"/>
              </a:rPr>
              <a:t>inmunosupresión en sí misma no es una contraindicación para vacunar frente a la gripe</a:t>
            </a:r>
            <a:r>
              <a:rPr lang="es-ES" sz="1600" dirty="0">
                <a:latin typeface="Avenir Next" panose="020B0503020202020204" pitchFamily="34" charset="0"/>
              </a:rPr>
              <a:t>, de hecho, </a:t>
            </a:r>
            <a:r>
              <a:rPr lang="es-ES" sz="1600" dirty="0">
                <a:solidFill>
                  <a:srgbClr val="FFFF00"/>
                </a:solidFill>
                <a:latin typeface="Avenir Next" panose="020B0503020202020204" pitchFamily="34" charset="0"/>
              </a:rPr>
              <a:t>se considera una indicación de la vacuna antigripal inactivada</a:t>
            </a:r>
            <a:r>
              <a:rPr lang="es-ES" sz="1600" dirty="0">
                <a:latin typeface="Avenir Next" panose="020B0503020202020204" pitchFamily="34" charset="0"/>
              </a:rPr>
              <a:t>, aunque la respuesta a la misma pueda estar comprometida. Por este motivo, a pesar de la contraindicación general de vacunación de personas que padecen una enfermedad leve o moderada, se propone </a:t>
            </a:r>
            <a:r>
              <a:rPr lang="es-ES" sz="1600" dirty="0">
                <a:solidFill>
                  <a:srgbClr val="FFFF00"/>
                </a:solidFill>
                <a:latin typeface="Avenir Next" panose="020B0503020202020204" pitchFamily="34" charset="0"/>
              </a:rPr>
              <a:t>valorar el balance beneficio/riesgo</a:t>
            </a:r>
            <a:r>
              <a:rPr lang="es-ES" sz="1600" dirty="0">
                <a:latin typeface="Avenir Next" panose="020B0503020202020204" pitchFamily="34" charset="0"/>
              </a:rPr>
              <a:t> de la vacunación frente a gripe en ingresos de larga duración por COVID-19 cuando la condición clínica lo permita.</a:t>
            </a:r>
          </a:p>
        </p:txBody>
      </p:sp>
      <p:grpSp>
        <p:nvGrpSpPr>
          <p:cNvPr id="8" name="Grupo 7">
            <a:extLst>
              <a:ext uri="{FF2B5EF4-FFF2-40B4-BE49-F238E27FC236}">
                <a16:creationId xmlns:a16="http://schemas.microsoft.com/office/drawing/2014/main" xmlns="" id="{868EB6EB-876B-4D0E-9FA8-C560A26B7A3A}"/>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CCA5730B-C054-480E-BA14-B65576648F89}"/>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3769998B-31AB-45BD-9181-AE54B385758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84388437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1370965" y="349309"/>
            <a:ext cx="6408890" cy="584775"/>
          </a:xfrm>
          <a:prstGeom prst="rect">
            <a:avLst/>
          </a:prstGeom>
          <a:noFill/>
        </p:spPr>
        <p:txBody>
          <a:bodyPr wrap="square" rtlCol="0">
            <a:spAutoFit/>
          </a:bodyPr>
          <a:lstStyle/>
          <a:p>
            <a:r>
              <a:rPr lang="es-ES" sz="3200" dirty="0">
                <a:solidFill>
                  <a:srgbClr val="FFFF00"/>
                </a:solidFill>
                <a:latin typeface="Calibri Light" panose="020F0302020204030204" pitchFamily="34" charset="0"/>
                <a:cs typeface="Calibri Light" panose="020F0302020204030204" pitchFamily="34" charset="0"/>
              </a:rPr>
              <a:t>Vacunación frente a gripe y COVID-19</a:t>
            </a:r>
          </a:p>
        </p:txBody>
      </p:sp>
      <p:sp>
        <p:nvSpPr>
          <p:cNvPr id="7" name="CuadroTexto 6">
            <a:extLst>
              <a:ext uri="{FF2B5EF4-FFF2-40B4-BE49-F238E27FC236}">
                <a16:creationId xmlns:a16="http://schemas.microsoft.com/office/drawing/2014/main" xmlns="" id="{741FEBBC-D83C-471B-B81F-F5E801631BD5}"/>
              </a:ext>
            </a:extLst>
          </p:cNvPr>
          <p:cNvSpPr txBox="1">
            <a:spLocks/>
          </p:cNvSpPr>
          <p:nvPr/>
        </p:nvSpPr>
        <p:spPr>
          <a:xfrm>
            <a:off x="379015" y="971317"/>
            <a:ext cx="8245000" cy="424338"/>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Vacunación frente a la gripe de personas hospitalizadas por COVID-19</a:t>
            </a:r>
          </a:p>
        </p:txBody>
      </p:sp>
      <p:sp>
        <p:nvSpPr>
          <p:cNvPr id="4" name="Rectangle 1">
            <a:extLst>
              <a:ext uri="{FF2B5EF4-FFF2-40B4-BE49-F238E27FC236}">
                <a16:creationId xmlns:a16="http://schemas.microsoft.com/office/drawing/2014/main" xmlns="" id="{71DFA2C4-9C31-4481-88B0-3A8B3D06CA99}"/>
              </a:ext>
            </a:extLst>
          </p:cNvPr>
          <p:cNvSpPr>
            <a:spLocks noChangeArrowheads="1"/>
          </p:cNvSpPr>
          <p:nvPr/>
        </p:nvSpPr>
        <p:spPr bwMode="auto">
          <a:xfrm>
            <a:off x="1414463" y="2857500"/>
            <a:ext cx="9144000" cy="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s-ES" altLang="es-ES" sz="1800" b="0" i="0" u="none" strike="noStrike" cap="none" normalizeH="0" baseline="0">
                <a:ln>
                  <a:noFill/>
                </a:ln>
                <a:solidFill>
                  <a:schemeClr val="tx1"/>
                </a:solidFill>
                <a:effectLst/>
                <a:latin typeface="Arial" panose="020B0604020202020204" pitchFamily="34" charset="0"/>
              </a:rPr>
              <a:t/>
            </a:r>
            <a:br>
              <a:rPr kumimoji="0" lang="es-ES" altLang="es-ES" sz="1800" b="0" i="0" u="none" strike="noStrike" cap="none" normalizeH="0" baseline="0">
                <a:ln>
                  <a:noFill/>
                </a:ln>
                <a:solidFill>
                  <a:schemeClr val="tx1"/>
                </a:solidFill>
                <a:effectLst/>
                <a:latin typeface="Arial" panose="020B0604020202020204" pitchFamily="34" charset="0"/>
              </a:rPr>
            </a:br>
            <a:endParaRPr kumimoji="0" lang="es-ES" altLang="es-ES" sz="1800" b="0" i="0" u="none" strike="noStrike" cap="none" normalizeH="0" baseline="0">
              <a:ln>
                <a:noFill/>
              </a:ln>
              <a:solidFill>
                <a:schemeClr val="tx1"/>
              </a:solidFill>
              <a:effectLst/>
              <a:latin typeface="Arial" panose="020B0604020202020204" pitchFamily="34" charset="0"/>
            </a:endParaRPr>
          </a:p>
        </p:txBody>
      </p:sp>
      <p:sp>
        <p:nvSpPr>
          <p:cNvPr id="2" name="CuadroTexto 1">
            <a:extLst>
              <a:ext uri="{FF2B5EF4-FFF2-40B4-BE49-F238E27FC236}">
                <a16:creationId xmlns:a16="http://schemas.microsoft.com/office/drawing/2014/main" xmlns="" id="{4D8931BD-3CAF-49B5-BD5C-F81F74BFF7C5}"/>
              </a:ext>
            </a:extLst>
          </p:cNvPr>
          <p:cNvSpPr txBox="1"/>
          <p:nvPr/>
        </p:nvSpPr>
        <p:spPr>
          <a:xfrm>
            <a:off x="379015" y="1653068"/>
            <a:ext cx="7993110" cy="1300612"/>
          </a:xfrm>
          <a:prstGeom prst="rect">
            <a:avLst/>
          </a:prstGeom>
          <a:noFill/>
        </p:spPr>
        <p:txBody>
          <a:bodyPr wrap="square" rtlCol="0">
            <a:spAutoFit/>
          </a:bodyPr>
          <a:lstStyle/>
          <a:p>
            <a:pPr algn="just" eaLnBrk="1" fontAlgn="auto" hangingPunct="1">
              <a:lnSpc>
                <a:spcPts val="2400"/>
              </a:lnSpc>
              <a:spcBef>
                <a:spcPts val="0"/>
              </a:spcBef>
              <a:spcAft>
                <a:spcPts val="0"/>
              </a:spcAft>
              <a:defRPr/>
            </a:pPr>
            <a:r>
              <a:rPr lang="es-ES" sz="1600" dirty="0">
                <a:solidFill>
                  <a:srgbClr val="FFFF00"/>
                </a:solidFill>
                <a:latin typeface="Avenir Next" panose="020B0503020202020204" pitchFamily="34" charset="0"/>
              </a:rPr>
              <a:t>B. Administración de la vacuna después de la hospitalización</a:t>
            </a:r>
          </a:p>
          <a:p>
            <a:pPr algn="just" eaLnBrk="1" fontAlgn="auto" hangingPunct="1">
              <a:lnSpc>
                <a:spcPts val="2400"/>
              </a:lnSpc>
              <a:spcBef>
                <a:spcPts val="0"/>
              </a:spcBef>
              <a:spcAft>
                <a:spcPts val="0"/>
              </a:spcAft>
              <a:defRPr/>
            </a:pPr>
            <a:r>
              <a:rPr lang="es-ES" sz="1600" dirty="0">
                <a:latin typeface="Avenir Next" panose="020B0503020202020204" pitchFamily="34" charset="0"/>
              </a:rPr>
              <a:t>Los pacientes que han recibido el alta hospitalaria tras un ingreso por COVID-19 y que tienen un alto riesgo de complicaciones por gripe podrán recibir la vacunación antigripal una vez que haya comenzado la campaña de vacunación.</a:t>
            </a:r>
          </a:p>
        </p:txBody>
      </p:sp>
      <p:grpSp>
        <p:nvGrpSpPr>
          <p:cNvPr id="8" name="Grupo 7">
            <a:extLst>
              <a:ext uri="{FF2B5EF4-FFF2-40B4-BE49-F238E27FC236}">
                <a16:creationId xmlns:a16="http://schemas.microsoft.com/office/drawing/2014/main" xmlns="" id="{678BD636-D2C4-48A5-A39B-FAD5558CFAF2}"/>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12057394-3A3B-42D8-B85E-E73EBF31280F}"/>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F6DF5735-C19B-4332-980B-D90C14825B5C}"/>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53991777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3">
            <a:extLst>
              <a:ext uri="{FF2B5EF4-FFF2-40B4-BE49-F238E27FC236}">
                <a16:creationId xmlns:a16="http://schemas.microsoft.com/office/drawing/2014/main" xmlns="" id="{E03B18AF-F30D-4D41-922A-DBCBB01777BB}"/>
              </a:ext>
            </a:extLst>
          </p:cNvPr>
          <p:cNvSpPr>
            <a:spLocks noChangeArrowheads="1"/>
          </p:cNvSpPr>
          <p:nvPr/>
        </p:nvSpPr>
        <p:spPr bwMode="auto">
          <a:xfrm>
            <a:off x="647700" y="2924930"/>
            <a:ext cx="7848600" cy="1008140"/>
          </a:xfrm>
          <a:prstGeom prst="rect">
            <a:avLst/>
          </a:prstGeom>
          <a:gradFill rotWithShape="1">
            <a:gsLst>
              <a:gs pos="0">
                <a:srgbClr val="000000"/>
              </a:gs>
              <a:gs pos="100000">
                <a:srgbClr val="BC9800"/>
              </a:gs>
            </a:gsLst>
            <a:lin ang="5400000" scaled="1"/>
          </a:gradFill>
          <a:ln w="50800">
            <a:solidFill>
              <a:srgbClr val="FF00FF"/>
            </a:solidFill>
            <a:miter lim="800000"/>
            <a:headEnd/>
            <a:tailEnd/>
          </a:ln>
          <a:effectLst/>
          <a:extLs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 altLang="es-ES" sz="2800" b="1" dirty="0">
                <a:latin typeface="Calibri Light" panose="020F0302020204030204" pitchFamily="34" charset="0"/>
                <a:cs typeface="Calibri Light" panose="020F0302020204030204" pitchFamily="34" charset="0"/>
              </a:rPr>
              <a:t>VACUNACIÓN FRENTE AL NEUMOCOCO</a:t>
            </a:r>
            <a:endParaRPr lang="es-ES_tradnl" altLang="es-ES" sz="2800" b="1" dirty="0">
              <a:latin typeface="Calibri Light" panose="020F0302020204030204" pitchFamily="34" charset="0"/>
              <a:cs typeface="Calibri Light" panose="020F0302020204030204" pitchFamily="34" charset="0"/>
            </a:endParaRPr>
          </a:p>
        </p:txBody>
      </p:sp>
      <p:grpSp>
        <p:nvGrpSpPr>
          <p:cNvPr id="3" name="Grupo 2">
            <a:extLst>
              <a:ext uri="{FF2B5EF4-FFF2-40B4-BE49-F238E27FC236}">
                <a16:creationId xmlns:a16="http://schemas.microsoft.com/office/drawing/2014/main" xmlns="" id="{8EE91173-3657-4E55-940D-5843C7D2A9A2}"/>
              </a:ext>
            </a:extLst>
          </p:cNvPr>
          <p:cNvGrpSpPr/>
          <p:nvPr/>
        </p:nvGrpSpPr>
        <p:grpSpPr>
          <a:xfrm>
            <a:off x="107380" y="116540"/>
            <a:ext cx="8919785" cy="6610993"/>
            <a:chOff x="107380" y="116540"/>
            <a:chExt cx="8919785" cy="6610993"/>
          </a:xfrm>
        </p:grpSpPr>
        <p:pic>
          <p:nvPicPr>
            <p:cNvPr id="4" name="Picture 7" descr="Logo Región 2008">
              <a:extLst>
                <a:ext uri="{FF2B5EF4-FFF2-40B4-BE49-F238E27FC236}">
                  <a16:creationId xmlns:a16="http://schemas.microsoft.com/office/drawing/2014/main" xmlns="" id="{4F2B7C3F-C06C-46E2-BB03-9D3441728051}"/>
                </a:ext>
              </a:extLst>
            </p:cNvPr>
            <p:cNvPicPr>
              <a:picLocks noChangeAspect="1" noChangeArrowheads="1"/>
            </p:cNvPicPr>
            <p:nvPr/>
          </p:nvPicPr>
          <p:blipFill>
            <a:blip r:embed="rId2"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4" descr="gota">
              <a:extLst>
                <a:ext uri="{FF2B5EF4-FFF2-40B4-BE49-F238E27FC236}">
                  <a16:creationId xmlns:a16="http://schemas.microsoft.com/office/drawing/2014/main" xmlns="" id="{1803B5CB-3627-4C85-AA7F-4B9FF97A4232}"/>
                </a:ext>
              </a:extLst>
            </p:cNvPr>
            <p:cNvPicPr>
              <a:picLocks noChangeAspect="1" noChangeArrowheads="1"/>
            </p:cNvPicPr>
            <p:nvPr/>
          </p:nvPicPr>
          <p:blipFill>
            <a:blip r:embed="rId3"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76786687"/>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435727" y="620610"/>
            <a:ext cx="2272545"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Introducción</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570202" y="1484730"/>
            <a:ext cx="8003595" cy="2843471"/>
          </a:xfrm>
          <a:prstGeom prst="rect">
            <a:avLst/>
          </a:prstGeom>
          <a:noFill/>
        </p:spPr>
        <p:txBody>
          <a:bodyPr wrap="square" rtlCol="0">
            <a:spAutoFit/>
          </a:bodyPr>
          <a:lstStyle/>
          <a:p>
            <a:pPr>
              <a:lnSpc>
                <a:spcPts val="2700"/>
              </a:lnSpc>
            </a:pPr>
            <a:r>
              <a:rPr lang="es-ES" sz="2000" dirty="0">
                <a:latin typeface="Calibri Light" panose="020F0302020204030204" pitchFamily="34" charset="0"/>
                <a:cs typeface="Calibri Light" panose="020F0302020204030204" pitchFamily="34" charset="0"/>
              </a:rPr>
              <a:t>Durante la temporada 2020-2021 se va a realizar una captación, mediante carta personalizada, de las personas que durante este año 2020 cumplen 60 años y recuerdo mediante envío de SMS a las mayores de 60 años. </a:t>
            </a:r>
          </a:p>
          <a:p>
            <a:pPr>
              <a:lnSpc>
                <a:spcPts val="2700"/>
              </a:lnSpc>
            </a:pPr>
            <a:endParaRPr lang="es-ES" sz="2000" dirty="0">
              <a:latin typeface="Calibri Light" panose="020F0302020204030204" pitchFamily="34" charset="0"/>
              <a:cs typeface="Calibri Light" panose="020F0302020204030204" pitchFamily="34" charset="0"/>
            </a:endParaRPr>
          </a:p>
          <a:p>
            <a:pPr>
              <a:lnSpc>
                <a:spcPts val="2700"/>
              </a:lnSpc>
            </a:pPr>
            <a:r>
              <a:rPr lang="es-ES" sz="2000" dirty="0">
                <a:latin typeface="Calibri Light" panose="020F0302020204030204" pitchFamily="34" charset="0"/>
                <a:cs typeface="Calibri Light" panose="020F0302020204030204" pitchFamily="34" charset="0"/>
              </a:rPr>
              <a:t>Además, en los puestos de vacunación, tanto públicos como privados, se ofrecerá la vacuna a aquellas personas de 60 o más años no vacunados con anterioridad y las personas que se vacunaron al cumplir los 60 años durante el año 2015, deberán recibir una única dosis de recuerdo. </a:t>
            </a:r>
          </a:p>
        </p:txBody>
      </p:sp>
      <p:grpSp>
        <p:nvGrpSpPr>
          <p:cNvPr id="6" name="Grupo 5">
            <a:extLst>
              <a:ext uri="{FF2B5EF4-FFF2-40B4-BE49-F238E27FC236}">
                <a16:creationId xmlns:a16="http://schemas.microsoft.com/office/drawing/2014/main" xmlns="" id="{03EA4864-C4B2-4B87-87B5-68D61B5A7E12}"/>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9B66B165-5EE9-406E-A5FE-184F725C9374}"/>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A15BF6A2-357A-4FEA-BB70-F0EF05FB9ACE}"/>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98822105"/>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uadroTexto 1"/>
          <p:cNvSpPr txBox="1"/>
          <p:nvPr/>
        </p:nvSpPr>
        <p:spPr>
          <a:xfrm>
            <a:off x="3696156" y="620610"/>
            <a:ext cx="1739964"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Objetivos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9" name="CuadroTexto 8">
            <a:extLst>
              <a:ext uri="{FF2B5EF4-FFF2-40B4-BE49-F238E27FC236}">
                <a16:creationId xmlns:a16="http://schemas.microsoft.com/office/drawing/2014/main" xmlns="" id="{F88C701C-3609-4AF3-B946-637FBD69A75B}"/>
              </a:ext>
            </a:extLst>
          </p:cNvPr>
          <p:cNvSpPr txBox="1"/>
          <p:nvPr/>
        </p:nvSpPr>
        <p:spPr>
          <a:xfrm>
            <a:off x="570202" y="1844780"/>
            <a:ext cx="8003595" cy="2843471"/>
          </a:xfrm>
          <a:prstGeom prst="rect">
            <a:avLst/>
          </a:prstGeom>
          <a:noFill/>
        </p:spPr>
        <p:txBody>
          <a:bodyPr wrap="square" rtlCol="0">
            <a:spAutoFit/>
          </a:bodyPr>
          <a:lstStyle/>
          <a:p>
            <a:pPr algn="just">
              <a:lnSpc>
                <a:spcPts val="2700"/>
              </a:lnSpc>
            </a:pPr>
            <a:r>
              <a:rPr lang="es-ES" sz="2000" dirty="0">
                <a:latin typeface="Calibri Light" panose="020F0302020204030204" pitchFamily="34" charset="0"/>
                <a:cs typeface="Calibri Light" panose="020F0302020204030204" pitchFamily="34" charset="0"/>
              </a:rPr>
              <a:t>Disminuir la morbimortalidad por neumococo en la Región de Murcia, mediante la vacunación de las personas incluidas en los grupos de riesgo</a:t>
            </a:r>
          </a:p>
          <a:p>
            <a:pPr algn="just">
              <a:lnSpc>
                <a:spcPts val="2700"/>
              </a:lnSpc>
            </a:pPr>
            <a:endParaRPr lang="es-ES" sz="2000" dirty="0">
              <a:latin typeface="Calibri Light" panose="020F0302020204030204" pitchFamily="34" charset="0"/>
              <a:cs typeface="Calibri Light" panose="020F0302020204030204" pitchFamily="34" charset="0"/>
            </a:endParaRPr>
          </a:p>
          <a:p>
            <a:pPr marL="342900" indent="-342900" algn="just">
              <a:lnSpc>
                <a:spcPts val="2700"/>
              </a:lnSpc>
              <a:buFont typeface="Arial" panose="020B0604020202020204" pitchFamily="34" charset="0"/>
              <a:buChar char="•"/>
            </a:pPr>
            <a:r>
              <a:rPr lang="es-ES" sz="2000" dirty="0">
                <a:latin typeface="Calibri Light" panose="020F0302020204030204" pitchFamily="34" charset="0"/>
                <a:cs typeface="Calibri Light" panose="020F0302020204030204" pitchFamily="34" charset="0"/>
              </a:rPr>
              <a:t>Obtener una cobertura en la población de 60 o más años de edad, de al menos el </a:t>
            </a:r>
            <a:r>
              <a:rPr lang="es-ES" sz="2000" b="1" dirty="0">
                <a:solidFill>
                  <a:srgbClr val="FFFF00"/>
                </a:solidFill>
                <a:latin typeface="Calibri Light" panose="020F0302020204030204" pitchFamily="34" charset="0"/>
                <a:cs typeface="Calibri Light" panose="020F0302020204030204" pitchFamily="34" charset="0"/>
              </a:rPr>
              <a:t>30%</a:t>
            </a:r>
          </a:p>
          <a:p>
            <a:pPr marL="342900" indent="-342900" algn="just">
              <a:lnSpc>
                <a:spcPts val="2700"/>
              </a:lnSpc>
              <a:buFont typeface="Arial" panose="020B0604020202020204" pitchFamily="34" charset="0"/>
              <a:buChar char="•"/>
            </a:pPr>
            <a:endParaRPr lang="es-ES" sz="2000" b="1" dirty="0">
              <a:latin typeface="Calibri Light" panose="020F0302020204030204" pitchFamily="34" charset="0"/>
              <a:cs typeface="Calibri Light" panose="020F0302020204030204" pitchFamily="34" charset="0"/>
            </a:endParaRPr>
          </a:p>
          <a:p>
            <a:pPr marL="342900" indent="-342900" algn="just">
              <a:lnSpc>
                <a:spcPts val="2700"/>
              </a:lnSpc>
              <a:buFont typeface="Arial" panose="020B0604020202020204" pitchFamily="34" charset="0"/>
              <a:buChar char="•"/>
            </a:pPr>
            <a:r>
              <a:rPr lang="es-ES" sz="2000" dirty="0">
                <a:latin typeface="Calibri Light" panose="020F0302020204030204" pitchFamily="34" charset="0"/>
                <a:cs typeface="Calibri Light" panose="020F0302020204030204" pitchFamily="34" charset="0"/>
              </a:rPr>
              <a:t>Obtener una cobertura vacunal en las personas de 65 años o más con una o más dosis de vacuna anti-neumocócica de la menos el </a:t>
            </a:r>
            <a:r>
              <a:rPr lang="es-ES" sz="2000" b="1" dirty="0">
                <a:solidFill>
                  <a:srgbClr val="FFFF00"/>
                </a:solidFill>
                <a:latin typeface="Calibri Light" panose="020F0302020204030204" pitchFamily="34" charset="0"/>
                <a:cs typeface="Calibri Light" panose="020F0302020204030204" pitchFamily="34" charset="0"/>
              </a:rPr>
              <a:t>40%</a:t>
            </a:r>
          </a:p>
        </p:txBody>
      </p:sp>
      <p:grpSp>
        <p:nvGrpSpPr>
          <p:cNvPr id="6" name="Grupo 5">
            <a:extLst>
              <a:ext uri="{FF2B5EF4-FFF2-40B4-BE49-F238E27FC236}">
                <a16:creationId xmlns:a16="http://schemas.microsoft.com/office/drawing/2014/main" xmlns="" id="{569BA284-7334-492B-A9E0-5BBDE41C10BC}"/>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2A5DF940-7B76-4DCE-9602-58C12E22E051}"/>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75918916-12CF-4EE6-AED8-B12E5D291C4E}"/>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656794155"/>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1700760"/>
            <a:ext cx="7705070" cy="172824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25.000 dosis de vacuna antineumocócica polisacárida de 23 serotipos (</a:t>
            </a:r>
            <a:r>
              <a:rPr lang="es-ES" sz="2000"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Pneumovax-23</a:t>
            </a: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5.000 dosis más que en la temporada anterior</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2308158" y="404580"/>
            <a:ext cx="454201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Disponibilidad de  vacunas</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63CD0991-EB14-4F39-ADBD-F2C2204477B4}"/>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C7AAD523-E049-498E-B838-A811B43C7352}"/>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5CD23264-F60E-438C-8558-73D2687066DB}"/>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3205775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1196690"/>
            <a:ext cx="7705070" cy="5256730"/>
          </a:xfrm>
          <a:prstGeom prst="rect">
            <a:avLst/>
          </a:prstGeom>
          <a:noFill/>
        </p:spPr>
        <p:txBody>
          <a:bodyPr wrap="square" rtlCol="0">
            <a:noAutofit/>
          </a:bodyPr>
          <a:lstStyle/>
          <a:p>
            <a:pPr lvl="0" algn="just">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a:t>
            </a:r>
            <a:r>
              <a:rPr lang="es-ES" sz="20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población diana de la vacuna antineumocócica polisacárida de 23 serotipos</a:t>
            </a:r>
            <a:r>
              <a:rPr lang="es-ES" sz="2000" dirty="0">
                <a:latin typeface="Calibri Light" panose="020F0302020204030204" pitchFamily="34" charset="0"/>
                <a:ea typeface="Times New Roman" panose="02020603050405020304" pitchFamily="18" charset="0"/>
                <a:cs typeface="Calibri Light" panose="020F0302020204030204" pitchFamily="34" charset="0"/>
              </a:rPr>
              <a:t>, es la incluida en alguno de los siguientes grupos:</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endParaRPr lang="es-ES" sz="2000" dirty="0">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60 o más años sin patología de alto riesgo de enfermedad neumocócica invasiva.</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2 o más años, con las siguientes condiciones:</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cardiovascular crónica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respiratoria crónica, incluida asma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diabetes mellitus</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celiaca (sólo a partir de 18 años de edad)</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hepatopatía crónica no cirrótica (incluyendo esteatosis hepática)</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enfermedad neurológica y neuromuscular u otros trastornos que dificulten la movilización de secreciones respiratorias o aumenten el riesgo de aspiración</a:t>
            </a:r>
          </a:p>
          <a:p>
            <a:pPr marL="717550" lvl="1" indent="-263525" algn="just">
              <a:spcAft>
                <a:spcPts val="600"/>
              </a:spcAft>
              <a:buFont typeface="Wingdings" panose="05000000000000000000" pitchFamily="2" charset="2"/>
              <a:buChar char="§"/>
            </a:pPr>
            <a:r>
              <a:rPr lang="es-ES" sz="1600" dirty="0">
                <a:latin typeface="Calibri Light" panose="020F0302020204030204" pitchFamily="34" charset="0"/>
                <a:ea typeface="Times New Roman" panose="02020603050405020304" pitchFamily="18" charset="0"/>
                <a:cs typeface="Calibri Light" panose="020F0302020204030204" pitchFamily="34" charset="0"/>
              </a:rPr>
              <a:t>personas institucionalizadas (residencias de personas mayores, centros de discapacidad, centros de acogida, instituciones penitenciarias…)</a:t>
            </a:r>
          </a:p>
          <a:p>
            <a:pPr marL="342900" lvl="0" indent="-342900" algn="just">
              <a:spcAft>
                <a:spcPts val="600"/>
              </a:spcAft>
              <a:buFont typeface="Symbol" panose="05050102010706020507" pitchFamily="18" charset="2"/>
              <a:buChar char=""/>
            </a:pP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79098" y="404580"/>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F132B9B4-763A-4D9F-929B-C440EC024CC3}"/>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516C09F5-7854-48DD-BF42-95AD6C1E9B3A}"/>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7FD2EAEE-0C4A-45DA-BC24-63021CDB21D9}"/>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08005066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39"/>
            <a:ext cx="7705070" cy="1296179"/>
          </a:xfrm>
          <a:prstGeom prst="rect">
            <a:avLst/>
          </a:prstGeom>
          <a:noFill/>
        </p:spPr>
        <p:txBody>
          <a:bodyPr wrap="square" rtlCol="0">
            <a:noAutofit/>
          </a:bodyPr>
          <a:lstStyle/>
          <a:p>
            <a:pPr lvl="0" algn="just">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a:t>
            </a:r>
            <a:r>
              <a:rPr lang="es-ES" sz="20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población diana de la vacuna antineumocócica con pauta secuencial</a:t>
            </a:r>
            <a:r>
              <a:rPr lang="es-ES" sz="2000" dirty="0">
                <a:latin typeface="Calibri Light" panose="020F0302020204030204" pitchFamily="34" charset="0"/>
                <a:ea typeface="Times New Roman" panose="02020603050405020304" pitchFamily="18" charset="0"/>
                <a:cs typeface="Calibri Light" panose="020F0302020204030204" pitchFamily="34" charset="0"/>
              </a:rPr>
              <a:t>, (una dosis de vacuna antineumocócica conjugada de 13 serotipos y otra antineumocócica simple de 23 serotipos pasados 12 meses (siempre con más de 24 meses de edad):</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79098" y="260560"/>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8108" y="2132819"/>
            <a:ext cx="7705070" cy="4348493"/>
          </a:xfrm>
          <a:prstGeom prst="rect">
            <a:avLst/>
          </a:prstGeom>
          <a:noFill/>
        </p:spPr>
        <p:txBody>
          <a:bodyPr wrap="square" rtlCol="0">
            <a:noAutofit/>
          </a:bodyPr>
          <a:lstStyle/>
          <a:p>
            <a:pPr marL="268288" lvl="0" indent="-255588"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cualquier edad con las siguientes condiciones:</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inmunodepresión, incluyendo hemopatías malignas, tratamiento inmunosupresor o infección V.I.H.</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asplenia, disfunción esplénica (drepanocitosis homocigota), déficit del complemento o tratamiento con eculizumab</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renal avanzada, síndrome nefrótico y hemodiálisis</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alcoholismo crónico y cirrosis</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fístula LCR e implante coclear (o en espera de realizarlo)</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inflamatoria crónica</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fibrosis quística</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antecedentes de enfermedad neumocócica invasiva confirmada por PCR o cultivo para cualquier serotipo (no incluye la neumonía no bacteriana)</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trasplantes (y candidato) de órgano sólido (TOS) y progenitores hematopoyéticos (TPH)</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Síndrome de Down</a:t>
            </a:r>
          </a:p>
          <a:p>
            <a:pPr marL="449263" lvl="1" indent="-174625" algn="just">
              <a:spcAft>
                <a:spcPts val="60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Antecedentes de padecimiento de enfermedad invasora por S Pneumoniae confirmada por PCR o cultivo para cualquier serotipo (no incluye neumonía no bacteriana)</a:t>
            </a:r>
          </a:p>
        </p:txBody>
      </p:sp>
      <p:grpSp>
        <p:nvGrpSpPr>
          <p:cNvPr id="7" name="Grupo 6">
            <a:extLst>
              <a:ext uri="{FF2B5EF4-FFF2-40B4-BE49-F238E27FC236}">
                <a16:creationId xmlns:a16="http://schemas.microsoft.com/office/drawing/2014/main" xmlns="" id="{05B45AB4-7FA7-4777-95B7-E2C2E521B506}"/>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20A330E5-DA9D-457B-AD06-05D67B527468}"/>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BE428746-DA1F-436E-9B09-09E453DDE2D8}"/>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724487189"/>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La captación de la población se realizará a través de: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659519" y="260560"/>
            <a:ext cx="1826141"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Captación</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4348493"/>
          </a:xfrm>
          <a:prstGeom prst="rect">
            <a:avLst/>
          </a:prstGeom>
          <a:noFill/>
        </p:spPr>
        <p:txBody>
          <a:bodyPr wrap="square" rtlCol="0">
            <a:noAutofit/>
          </a:bodyPr>
          <a:lstStyle/>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Atención Primaria.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Consulta Especializada.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Servicios de Prevención de Riesgos Laborales y de Medicina Preventiva.</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Residencias de la tercera edad, centros de discapacidad y otros centros de personas con factores de riesgo e institucionalizadas.</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Hogares de pensionistas y clubes de la tercera edad.</a:t>
            </a:r>
          </a:p>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Asociaciones y organizaciones de enfermos crónicos.</a:t>
            </a:r>
          </a:p>
        </p:txBody>
      </p:sp>
      <p:grpSp>
        <p:nvGrpSpPr>
          <p:cNvPr id="7" name="Grupo 6">
            <a:extLst>
              <a:ext uri="{FF2B5EF4-FFF2-40B4-BE49-F238E27FC236}">
                <a16:creationId xmlns:a16="http://schemas.microsoft.com/office/drawing/2014/main" xmlns="" id="{92247F42-DAB8-44EB-ABE0-FB7921CAD700}"/>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47D70DAC-BE70-404C-A448-1AF9FE29BE1A}"/>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F752CCB1-BA75-4280-9640-D452F1537DFD}"/>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1863910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853168" y="1944100"/>
            <a:ext cx="7437664" cy="1944270"/>
          </a:xfrm>
          <a:prstGeom prst="rect">
            <a:avLst/>
          </a:prstGeom>
          <a:noFill/>
        </p:spPr>
        <p:txBody>
          <a:bodyPr wrap="square" rtlCol="0">
            <a:normAutofit/>
          </a:bodyPr>
          <a:lstStyle/>
          <a:p>
            <a:pPr algn="just">
              <a:lnSpc>
                <a:spcPct val="150000"/>
              </a:lnSpc>
            </a:pPr>
            <a:r>
              <a:rPr lang="es-ES_tradnl" sz="1800" dirty="0">
                <a:effectLst/>
                <a:latin typeface="Arial" panose="020B0604020202020204" pitchFamily="34" charset="0"/>
                <a:ea typeface="Times New Roman" panose="02020603050405020304" pitchFamily="18" charset="0"/>
              </a:rPr>
              <a:t>Una gran parte de los pacientes con COVID-19 pertenecen a grupos de riesgo en los que está indicada la vacunación antigripal, habiéndose evidenciado además que la mortalidad de los pacientes con COVID-19 </a:t>
            </a:r>
            <a:r>
              <a:rPr lang="es-ES_tradnl" sz="1800" b="1" dirty="0">
                <a:solidFill>
                  <a:schemeClr val="tx2">
                    <a:lumMod val="60000"/>
                    <a:lumOff val="40000"/>
                  </a:schemeClr>
                </a:solidFill>
                <a:effectLst/>
                <a:latin typeface="Arial" panose="020B0604020202020204" pitchFamily="34" charset="0"/>
                <a:ea typeface="Times New Roman" panose="02020603050405020304" pitchFamily="18" charset="0"/>
              </a:rPr>
              <a:t>se duplica </a:t>
            </a:r>
            <a:r>
              <a:rPr lang="es-ES_tradnl" sz="1800" dirty="0">
                <a:effectLst/>
                <a:latin typeface="Arial" panose="020B0604020202020204" pitchFamily="34" charset="0"/>
                <a:ea typeface="Times New Roman" panose="02020603050405020304" pitchFamily="18" charset="0"/>
              </a:rPr>
              <a:t>cuando también están infectados por el virus de la gripe</a:t>
            </a:r>
            <a:endParaRPr lang="es-ES" sz="1800" dirty="0">
              <a:effectLst/>
              <a:latin typeface="Times New Roman" panose="02020603050405020304" pitchFamily="18" charset="0"/>
              <a:ea typeface="Times New Roman" panose="02020603050405020304" pitchFamily="18"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435727" y="620610"/>
            <a:ext cx="2272545"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Introducción</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4AF22611-0BC1-4538-A9D7-A63B817DCFDF}"/>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F5F12F38-192D-445A-815A-C9336A762E7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038926D8-37BD-4EE9-8F16-8B48F053BFF8}"/>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7917467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Registro de las dosis: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813342" y="260560"/>
            <a:ext cx="151817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4739490"/>
          </a:xfrm>
          <a:prstGeom prst="rect">
            <a:avLst/>
          </a:prstGeom>
          <a:noFill/>
        </p:spPr>
        <p:txBody>
          <a:bodyPr wrap="square" rtlCol="0">
            <a:noAutofit/>
          </a:bodyPr>
          <a:lstStyle/>
          <a:p>
            <a:pPr marL="268288" lvl="0" indent="-255588" algn="just">
              <a:lnSpc>
                <a:spcPct val="150000"/>
              </a:lnSpc>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Atención Primaria.</a:t>
            </a:r>
          </a:p>
          <a:p>
            <a:pPr marL="12700" lvl="0" algn="just" defTabSz="449263">
              <a:lnSpc>
                <a:spcPct val="150000"/>
              </a:lnSpc>
              <a:spcAft>
                <a:spcPts val="600"/>
              </a:spcAft>
            </a:pPr>
            <a:r>
              <a:rPr lang="es-ES" sz="2000" dirty="0">
                <a:latin typeface="Calibri Light" panose="020F0302020204030204" pitchFamily="34" charset="0"/>
                <a:ea typeface="Times New Roman" panose="02020603050405020304" pitchFamily="18" charset="0"/>
                <a:cs typeface="Calibri Light" panose="020F0302020204030204" pitchFamily="34" charset="0"/>
              </a:rPr>
              <a:t>	Aquellos que trabajen con OMI-AP, registrarán la dosis de cada persona en su campo correspondiente, el código y el laboratorio:</a:t>
            </a:r>
          </a:p>
          <a:p>
            <a:pPr marL="717550" lvl="1" indent="-268288" algn="just" defTabSz="449263">
              <a:lnSpc>
                <a:spcPct val="150000"/>
              </a:lnSpc>
              <a:spcAft>
                <a:spcPts val="600"/>
              </a:spcAft>
              <a:buFont typeface="Wingdings" panose="05000000000000000000" pitchFamily="2" charset="2"/>
              <a:buChar char="§"/>
            </a:pPr>
            <a:r>
              <a:rPr lang="pt-BR" sz="2000" dirty="0">
                <a:latin typeface="Calibri Light" panose="020F0302020204030204" pitchFamily="34" charset="0"/>
                <a:ea typeface="Times New Roman" panose="02020603050405020304" pitchFamily="18" charset="0"/>
                <a:cs typeface="Calibri Light" panose="020F0302020204030204" pitchFamily="34" charset="0"/>
              </a:rPr>
              <a:t>Neumocócica polisacárida (Pneumovax 23®):</a:t>
            </a:r>
          </a:p>
          <a:p>
            <a:pPr marL="1060450" lvl="2" indent="-342900" algn="just" defTabSz="449263">
              <a:lnSpc>
                <a:spcPct val="150000"/>
              </a:lnSpc>
              <a:spcAft>
                <a:spcPts val="600"/>
              </a:spcAft>
              <a:buFont typeface="Wingdings" panose="05000000000000000000" pitchFamily="2" charset="2"/>
              <a:buChar char="ü"/>
            </a:pPr>
            <a:r>
              <a:rPr lang="pt-BR" sz="2000" dirty="0">
                <a:latin typeface="Calibri Light" panose="020F0302020204030204" pitchFamily="34" charset="0"/>
                <a:ea typeface="Times New Roman" panose="02020603050405020304" pitchFamily="18" charset="0"/>
                <a:cs typeface="Calibri Light" panose="020F0302020204030204" pitchFamily="34" charset="0"/>
              </a:rPr>
              <a:t>12-A (personas de 60 años o más)</a:t>
            </a:r>
          </a:p>
          <a:p>
            <a:pPr marL="1060450" lvl="2" indent="-342900" algn="just" defTabSz="449263">
              <a:lnSpc>
                <a:spcPct val="150000"/>
              </a:lnSpc>
              <a:spcAft>
                <a:spcPts val="600"/>
              </a:spcAft>
              <a:buFont typeface="Wingdings" panose="05000000000000000000" pitchFamily="2" charset="2"/>
              <a:buChar char="ü"/>
            </a:pPr>
            <a:r>
              <a:rPr lang="es-ES_tradnl" sz="2000" dirty="0">
                <a:latin typeface="Calibri Light" panose="020F0302020204030204" pitchFamily="34" charset="0"/>
                <a:ea typeface="Times New Roman" panose="02020603050405020304" pitchFamily="18" charset="0"/>
                <a:cs typeface="Calibri Light" panose="020F0302020204030204" pitchFamily="34" charset="0"/>
              </a:rPr>
              <a:t>12-B (</a:t>
            </a:r>
            <a:r>
              <a:rPr lang="es-ES" sz="2000" dirty="0">
                <a:latin typeface="Calibri Light" panose="020F0302020204030204" pitchFamily="34" charset="0"/>
                <a:ea typeface="Times New Roman" panose="02020603050405020304" pitchFamily="18" charset="0"/>
                <a:cs typeface="Calibri Light" panose="020F0302020204030204" pitchFamily="34" charset="0"/>
              </a:rPr>
              <a:t>menores de 60 años con patología crónica)</a:t>
            </a:r>
          </a:p>
          <a:p>
            <a:pPr marL="717550" lvl="2" algn="just" defTabSz="449263">
              <a:lnSpc>
                <a:spcPct val="150000"/>
              </a:lnSpc>
              <a:spcAft>
                <a:spcPts val="600"/>
              </a:spcAft>
            </a:pPr>
            <a:r>
              <a:rPr lang="it-IT" sz="1800" dirty="0">
                <a:latin typeface="Arial" panose="020B0604020202020204" pitchFamily="34" charset="0"/>
                <a:ea typeface="Times New Roman" panose="02020603050405020304" pitchFamily="18" charset="0"/>
                <a:cs typeface="Calibri Light" panose="020F0302020204030204" pitchFamily="34" charset="0"/>
              </a:rPr>
              <a:t>Laboratorio Merck Sharp &amp; Dohme (</a:t>
            </a:r>
            <a:r>
              <a:rPr lang="it-IT" sz="1800" b="1" dirty="0">
                <a:solidFill>
                  <a:srgbClr val="FFFF00"/>
                </a:solidFill>
                <a:latin typeface="Arial" panose="020B0604020202020204" pitchFamily="34" charset="0"/>
                <a:ea typeface="Times New Roman" panose="02020603050405020304" pitchFamily="18" charset="0"/>
                <a:cs typeface="Calibri Light" panose="020F0302020204030204" pitchFamily="34" charset="0"/>
              </a:rPr>
              <a:t>MSD</a:t>
            </a:r>
            <a:r>
              <a:rPr lang="it-IT" sz="1800" dirty="0">
                <a:latin typeface="Arial" panose="020B0604020202020204" pitchFamily="34" charset="0"/>
                <a:ea typeface="Times New Roman" panose="02020603050405020304" pitchFamily="18" charset="0"/>
                <a:cs typeface="Calibri Light" panose="020F0302020204030204" pitchFamily="34" charset="0"/>
              </a:rPr>
              <a:t>)</a:t>
            </a:r>
          </a:p>
          <a:p>
            <a:pPr marL="717550" lvl="1" indent="-268288" algn="just" defTabSz="449263">
              <a:lnSpc>
                <a:spcPct val="150000"/>
              </a:lnSpc>
              <a:spcAft>
                <a:spcPts val="600"/>
              </a:spcAft>
              <a:buFont typeface="Wingdings" panose="05000000000000000000" pitchFamily="2" charset="2"/>
              <a:buChar char="§"/>
            </a:pPr>
            <a:r>
              <a:rPr lang="pt-BR" sz="2000" dirty="0">
                <a:latin typeface="Calibri Light" panose="020F0302020204030204" pitchFamily="34" charset="0"/>
                <a:cs typeface="Calibri Light" panose="020F0302020204030204" pitchFamily="34" charset="0"/>
              </a:rPr>
              <a:t>Neumocócica conjugada (Prevenar-13®): código </a:t>
            </a:r>
            <a:r>
              <a:rPr lang="pt-BR" sz="2000" b="1" dirty="0">
                <a:latin typeface="Calibri Light" panose="020F0302020204030204" pitchFamily="34" charset="0"/>
                <a:cs typeface="Calibri Light" panose="020F0302020204030204" pitchFamily="34" charset="0"/>
              </a:rPr>
              <a:t>34</a:t>
            </a:r>
            <a:r>
              <a:rPr lang="pt-BR" sz="2000" dirty="0">
                <a:latin typeface="Calibri Light" panose="020F0302020204030204" pitchFamily="34" charset="0"/>
                <a:cs typeface="Calibri Light" panose="020F0302020204030204" pitchFamily="34" charset="0"/>
              </a:rPr>
              <a:t> y laboratório Pfizer (</a:t>
            </a:r>
            <a:r>
              <a:rPr lang="pt-BR" sz="2000" b="1" dirty="0">
                <a:solidFill>
                  <a:srgbClr val="FFFF00"/>
                </a:solidFill>
                <a:latin typeface="Calibri Light" panose="020F0302020204030204" pitchFamily="34" charset="0"/>
                <a:cs typeface="Calibri Light" panose="020F0302020204030204" pitchFamily="34" charset="0"/>
              </a:rPr>
              <a:t>PFI</a:t>
            </a:r>
            <a:r>
              <a:rPr lang="pt-BR" sz="2000" dirty="0">
                <a:latin typeface="Calibri Light" panose="020F0302020204030204" pitchFamily="34" charset="0"/>
                <a:cs typeface="Calibri Light" panose="020F0302020204030204" pitchFamily="34" charset="0"/>
              </a:rPr>
              <a:t>)</a:t>
            </a:r>
            <a:endParaRPr lang="es-ES" sz="2000" dirty="0">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7" name="Grupo 6">
            <a:extLst>
              <a:ext uri="{FF2B5EF4-FFF2-40B4-BE49-F238E27FC236}">
                <a16:creationId xmlns:a16="http://schemas.microsoft.com/office/drawing/2014/main" xmlns="" id="{9CC0ADE8-1623-4514-819E-136AD60189BC}"/>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C80F2E00-5965-46FE-AABE-5024F73CC7B7}"/>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05AB113E-4364-4B9A-A05C-7FCAFA6D2EA2}"/>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50099017"/>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Registro de las dosis:</a:t>
            </a: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4091400"/>
          </a:xfrm>
          <a:prstGeom prst="rect">
            <a:avLst/>
          </a:prstGeom>
          <a:noFill/>
        </p:spPr>
        <p:txBody>
          <a:bodyPr wrap="square" rtlCol="0">
            <a:noAutofit/>
          </a:bodyPr>
          <a:lstStyle/>
          <a:p>
            <a:pPr marL="361950" lvl="2" indent="-342900" algn="just" defTabSz="449263">
              <a:lnSpc>
                <a:spcPct val="150000"/>
              </a:lnSpc>
              <a:spcAft>
                <a:spcPts val="600"/>
              </a:spcAft>
              <a:buFont typeface="Arial" panose="020B0604020202020204" pitchFamily="34" charset="0"/>
              <a:buChar char="•"/>
              <a:tabLst>
                <a:tab pos="361950" algn="l"/>
              </a:tabLst>
            </a:pPr>
            <a:r>
              <a:rPr lang="es-ES" sz="2000" dirty="0">
                <a:latin typeface="Calibri Light" panose="020F0302020204030204" pitchFamily="34" charset="0"/>
                <a:ea typeface="Times New Roman" panose="02020603050405020304" pitchFamily="18" charset="0"/>
                <a:cs typeface="Calibri Light" panose="020F0302020204030204" pitchFamily="34" charset="0"/>
              </a:rPr>
              <a:t>Aquellos que no trabajen con OMI-AP, utilizarán los talonarios de registro nominal que se suministrarán a tal efecto.</a:t>
            </a:r>
          </a:p>
          <a:p>
            <a:pPr marL="361950" lvl="2" indent="-342900" algn="just" defTabSz="449263">
              <a:lnSpc>
                <a:spcPct val="150000"/>
              </a:lnSpc>
              <a:spcAft>
                <a:spcPts val="600"/>
              </a:spcAft>
              <a:buFont typeface="Arial" panose="020B0604020202020204" pitchFamily="34" charset="0"/>
              <a:buChar char="•"/>
              <a:tabLst>
                <a:tab pos="361950" algn="l"/>
              </a:tabLst>
            </a:pPr>
            <a:r>
              <a:rPr lang="es-ES" sz="2000" dirty="0">
                <a:latin typeface="Calibri Light" panose="020F0302020204030204" pitchFamily="34" charset="0"/>
                <a:ea typeface="Times New Roman" panose="02020603050405020304" pitchFamily="18" charset="0"/>
                <a:cs typeface="Calibri Light" panose="020F0302020204030204" pitchFamily="34" charset="0"/>
              </a:rPr>
              <a:t>Los Servicios de Prevención de Riesgos Laborales del Servicio Murciano de Salud utilizarán los registros de personal proporcionados al efecto.</a:t>
            </a:r>
          </a:p>
          <a:p>
            <a:pPr marL="361950" lvl="2" indent="-342900" algn="just" defTabSz="449263">
              <a:lnSpc>
                <a:spcPct val="150000"/>
              </a:lnSpc>
              <a:spcAft>
                <a:spcPts val="600"/>
              </a:spcAft>
              <a:buFont typeface="Arial" panose="020B0604020202020204" pitchFamily="34" charset="0"/>
              <a:buChar char="•"/>
              <a:tabLst>
                <a:tab pos="361950" algn="l"/>
              </a:tabLst>
            </a:pPr>
            <a:r>
              <a:rPr lang="es-ES" sz="2000" dirty="0">
                <a:latin typeface="Calibri Light" panose="020F0302020204030204" pitchFamily="34" charset="0"/>
                <a:ea typeface="Times New Roman" panose="02020603050405020304" pitchFamily="18" charset="0"/>
                <a:cs typeface="Calibri Light" panose="020F0302020204030204" pitchFamily="34" charset="0"/>
              </a:rPr>
              <a:t>La cobertura en trabajadores y residentes de centros sociosanitarios (residencias de mayores, centros de discapacidad) se calcula tomando en cuenta los registros nominales proporcionados por </a:t>
            </a:r>
            <a:r>
              <a:rPr lang="es-ES" sz="2000" dirty="0" err="1">
                <a:latin typeface="Calibri Light" panose="020F0302020204030204" pitchFamily="34" charset="0"/>
                <a:ea typeface="Times New Roman" panose="02020603050405020304" pitchFamily="18" charset="0"/>
                <a:cs typeface="Calibri Light" panose="020F0302020204030204" pitchFamily="34" charset="0"/>
              </a:rPr>
              <a:t>SansoNet</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p:txBody>
      </p:sp>
      <p:sp>
        <p:nvSpPr>
          <p:cNvPr id="2" name="CuadroTexto 1">
            <a:extLst>
              <a:ext uri="{FF2B5EF4-FFF2-40B4-BE49-F238E27FC236}">
                <a16:creationId xmlns:a16="http://schemas.microsoft.com/office/drawing/2014/main" xmlns="" id="{BF8DCA59-199C-4B9E-A5F7-3E09C749149D}"/>
              </a:ext>
            </a:extLst>
          </p:cNvPr>
          <p:cNvSpPr txBox="1"/>
          <p:nvPr/>
        </p:nvSpPr>
        <p:spPr>
          <a:xfrm>
            <a:off x="3813342" y="260560"/>
            <a:ext cx="151817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Registro</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7" name="Grupo 6">
            <a:extLst>
              <a:ext uri="{FF2B5EF4-FFF2-40B4-BE49-F238E27FC236}">
                <a16:creationId xmlns:a16="http://schemas.microsoft.com/office/drawing/2014/main" xmlns="" id="{9BEB58F6-0B43-4DB4-A438-95029CFA93E7}"/>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D2DDB591-E2C7-4CA9-BD22-436CE832B8D2}"/>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2F2260DD-BBD6-454E-98C3-37002E7D5A75}"/>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4202672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3344741" y="341392"/>
            <a:ext cx="2454518"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Revacunación</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2507180"/>
          </a:xfrm>
          <a:prstGeom prst="rect">
            <a:avLst/>
          </a:prstGeom>
          <a:noFill/>
        </p:spPr>
        <p:txBody>
          <a:bodyPr wrap="square" rtlCol="0">
            <a:noAutofit/>
          </a:bodyPr>
          <a:lstStyle/>
          <a:p>
            <a:pPr marL="19050" lvl="2" algn="just" defTabSz="449263">
              <a:lnSpc>
                <a:spcPct val="150000"/>
              </a:lnSpc>
              <a:spcAft>
                <a:spcPts val="600"/>
              </a:spcAft>
              <a:tabLst>
                <a:tab pos="361950" algn="l"/>
              </a:tabLst>
            </a:pPr>
            <a:r>
              <a:rPr lang="es-ES" sz="2000" dirty="0">
                <a:latin typeface="Calibri Light" panose="020F0302020204030204" pitchFamily="34" charset="0"/>
                <a:ea typeface="Times New Roman" panose="02020603050405020304" pitchFamily="18" charset="0"/>
                <a:cs typeface="Calibri Light" panose="020F0302020204030204" pitchFamily="34" charset="0"/>
              </a:rPr>
              <a:t>Cualquier persona mayor de 65 años deberá recibir una dosis de recuerdo solamente en el caso de haber sido vacunada al menos 5 años antes y siempre que la primera dosis la recibiera con una edad inferior a los 65 años. Esta dosis será única, no recomendándose las revacunaciones rutinarias de la población general de 65 o más años.</a:t>
            </a:r>
          </a:p>
        </p:txBody>
      </p:sp>
      <p:sp>
        <p:nvSpPr>
          <p:cNvPr id="2" name="Rectángulo 1">
            <a:extLst>
              <a:ext uri="{FF2B5EF4-FFF2-40B4-BE49-F238E27FC236}">
                <a16:creationId xmlns:a16="http://schemas.microsoft.com/office/drawing/2014/main" xmlns="" id="{EE9E2E09-B1C2-42D5-8E37-30B9A3C932E1}"/>
              </a:ext>
            </a:extLst>
          </p:cNvPr>
          <p:cNvSpPr/>
          <p:nvPr/>
        </p:nvSpPr>
        <p:spPr>
          <a:xfrm>
            <a:off x="690693" y="4725180"/>
            <a:ext cx="7769847" cy="646331"/>
          </a:xfrm>
          <a:prstGeom prst="rect">
            <a:avLst/>
          </a:prstGeom>
          <a:solidFill>
            <a:schemeClr val="accent1">
              <a:lumMod val="20000"/>
              <a:lumOff val="80000"/>
            </a:schemeClr>
          </a:solidFill>
        </p:spPr>
        <p:style>
          <a:lnRef idx="1">
            <a:schemeClr val="accent3"/>
          </a:lnRef>
          <a:fillRef idx="2">
            <a:schemeClr val="accent3"/>
          </a:fillRef>
          <a:effectRef idx="1">
            <a:schemeClr val="accent3"/>
          </a:effectRef>
          <a:fontRef idx="minor">
            <a:schemeClr val="dk1"/>
          </a:fontRef>
        </p:style>
        <p:txBody>
          <a:bodyPr wrap="square">
            <a:spAutoFit/>
          </a:bodyPr>
          <a:lstStyle/>
          <a:p>
            <a:pPr algn="ctr" eaLnBrk="1" fontAlgn="auto" hangingPunct="1">
              <a:spcBef>
                <a:spcPts val="0"/>
              </a:spcBef>
              <a:spcAft>
                <a:spcPts val="0"/>
              </a:spcAft>
              <a:defRPr/>
            </a:pPr>
            <a:r>
              <a:rPr lang="es-ES" sz="3600" dirty="0">
                <a:latin typeface="Calibri Light" panose="020F0302020204030204" pitchFamily="34" charset="0"/>
                <a:cs typeface="Calibri Light" panose="020F0302020204030204" pitchFamily="34" charset="0"/>
              </a:rPr>
              <a:t>1 sola dosis por encima de los 65 años</a:t>
            </a:r>
          </a:p>
        </p:txBody>
      </p:sp>
      <p:grpSp>
        <p:nvGrpSpPr>
          <p:cNvPr id="7" name="Grupo 6">
            <a:extLst>
              <a:ext uri="{FF2B5EF4-FFF2-40B4-BE49-F238E27FC236}">
                <a16:creationId xmlns:a16="http://schemas.microsoft.com/office/drawing/2014/main" xmlns="" id="{CC44A6B8-5148-42D3-AAB6-DB5907BDAF65}"/>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CC0D07BC-52FE-4433-A3BA-E4E6B1DCE8BA}"/>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DF4A832F-B90F-47A3-BCA9-ECAEC99E41A4}"/>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0940329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xmlns="" id="{09B495E1-3659-4913-86D9-1149CAF1C3DE}"/>
              </a:ext>
            </a:extLst>
          </p:cNvPr>
          <p:cNvSpPr txBox="1">
            <a:spLocks/>
          </p:cNvSpPr>
          <p:nvPr/>
        </p:nvSpPr>
        <p:spPr>
          <a:xfrm>
            <a:off x="719465" y="1425890"/>
            <a:ext cx="7705070" cy="1066980"/>
          </a:xfrm>
          <a:prstGeom prst="rect">
            <a:avLst/>
          </a:prstGeom>
          <a:noFill/>
        </p:spPr>
        <p:txBody>
          <a:bodyPr wrap="square" rtlCol="0">
            <a:noAutofit/>
          </a:bodyPr>
          <a:lstStyle/>
          <a:p>
            <a:pPr marL="19050" lvl="2" algn="just" defTabSz="449263">
              <a:spcAft>
                <a:spcPts val="600"/>
              </a:spcAft>
              <a:tabLst>
                <a:tab pos="361950" algn="l"/>
              </a:tabLst>
            </a:pPr>
            <a:r>
              <a:rPr lang="es-ES" sz="2000"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Sólo en los siguientes grupos de riesgo está indicada la revacunación a los 5 años </a:t>
            </a:r>
            <a:r>
              <a:rPr lang="es-ES" sz="2000" dirty="0">
                <a:latin typeface="Calibri Light" panose="020F0302020204030204" pitchFamily="34" charset="0"/>
                <a:ea typeface="Times New Roman" panose="02020603050405020304" pitchFamily="18" charset="0"/>
                <a:cs typeface="Calibri Light" panose="020F0302020204030204" pitchFamily="34" charset="0"/>
              </a:rPr>
              <a:t>de la primera independientemente de la edad a la que se administrara la primera dosis:</a:t>
            </a:r>
          </a:p>
        </p:txBody>
      </p:sp>
      <p:sp>
        <p:nvSpPr>
          <p:cNvPr id="4" name="CuadroTexto 3">
            <a:extLst>
              <a:ext uri="{FF2B5EF4-FFF2-40B4-BE49-F238E27FC236}">
                <a16:creationId xmlns:a16="http://schemas.microsoft.com/office/drawing/2014/main" xmlns="" id="{91EF7E58-29AC-4481-9ADF-0FB7D926CEAB}"/>
              </a:ext>
            </a:extLst>
          </p:cNvPr>
          <p:cNvSpPr txBox="1"/>
          <p:nvPr/>
        </p:nvSpPr>
        <p:spPr>
          <a:xfrm>
            <a:off x="719466" y="2564880"/>
            <a:ext cx="7712234" cy="3724096"/>
          </a:xfrm>
          <a:prstGeom prst="rect">
            <a:avLst/>
          </a:prstGeom>
          <a:noFill/>
        </p:spPr>
        <p:txBody>
          <a:bodyPr wrap="square">
            <a:spAutoFit/>
          </a:bodyPr>
          <a:lstStyle/>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Enfermedad de Hodgkin, leucemia, linfoma y mieloma múltiple.</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Quimio-radioterapia-Inmunosupresión.</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Infección por VIH.</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Inmunodeficiencia congénita o adquirida.</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Asplenia anatómica o funcional y disfunción esplénica (drepanocitosis homocigota).</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Insuficiencia renal crónica y síndrome nefrótico.</a:t>
            </a:r>
            <a:endParaRPr lang="es-ES" sz="1800" dirty="0">
              <a:latin typeface="Calibri Light" panose="020F0302020204030204" pitchFamily="34" charset="0"/>
              <a:cs typeface="Calibri Light" panose="020F0302020204030204" pitchFamily="34" charset="0"/>
            </a:endParaRP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Alcoholismo crónico y cirrosis.</a:t>
            </a:r>
          </a:p>
          <a:p>
            <a:pPr marL="342900" indent="-342900" eaLnBrk="1" fontAlgn="auto" hangingPunct="1">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Fístula LCR e implante coclear (o en espera de realizarlo)</a:t>
            </a:r>
          </a:p>
          <a:p>
            <a:pPr marL="342900" indent="-342900" eaLnBrk="1" fontAlgn="auto" hangingPunct="1">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Enfermedad inflamatoria crónica. </a:t>
            </a:r>
          </a:p>
          <a:p>
            <a:pPr marL="342900" indent="-342900" eaLnBrk="1" fontAlgn="auto" hangingPunct="1">
              <a:spcBef>
                <a:spcPts val="0"/>
              </a:spcBef>
              <a:spcAft>
                <a:spcPts val="0"/>
              </a:spcAft>
              <a:buFont typeface="Arial" panose="020B0604020202020204" pitchFamily="34" charset="0"/>
              <a:buChar char="•"/>
              <a:defRPr/>
            </a:pPr>
            <a:r>
              <a:rPr lang="es-ES_tradnl" sz="1800" dirty="0">
                <a:latin typeface="Calibri Light" panose="020F0302020204030204" pitchFamily="34" charset="0"/>
                <a:cs typeface="Calibri Light" panose="020F0302020204030204" pitchFamily="34" charset="0"/>
              </a:rPr>
              <a:t>Trasplante de órgano sólido y progenitores hematopoyéticos (en tratamiento inmunosupresor).</a:t>
            </a:r>
            <a:endParaRPr lang="es-ES" sz="1800" dirty="0">
              <a:latin typeface="Calibri Light" panose="020F0302020204030204" pitchFamily="34" charset="0"/>
              <a:cs typeface="Calibri Light" panose="020F0302020204030204" pitchFamily="34" charset="0"/>
            </a:endParaRPr>
          </a:p>
          <a:p>
            <a:pPr eaLnBrk="1" fontAlgn="auto" hangingPunct="1">
              <a:spcBef>
                <a:spcPts val="0"/>
              </a:spcBef>
              <a:spcAft>
                <a:spcPts val="0"/>
              </a:spcAft>
              <a:defRPr/>
            </a:pPr>
            <a:endParaRPr lang="es-ES" sz="2000" dirty="0">
              <a:latin typeface="+mn-lt"/>
            </a:endParaRPr>
          </a:p>
        </p:txBody>
      </p:sp>
      <p:sp>
        <p:nvSpPr>
          <p:cNvPr id="8" name="CuadroTexto 7">
            <a:extLst>
              <a:ext uri="{FF2B5EF4-FFF2-40B4-BE49-F238E27FC236}">
                <a16:creationId xmlns:a16="http://schemas.microsoft.com/office/drawing/2014/main" xmlns="" id="{E199B170-D5C0-4D97-9ED1-447C569500D0}"/>
              </a:ext>
            </a:extLst>
          </p:cNvPr>
          <p:cNvSpPr txBox="1"/>
          <p:nvPr/>
        </p:nvSpPr>
        <p:spPr>
          <a:xfrm>
            <a:off x="3344741" y="341392"/>
            <a:ext cx="2454518"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Revacunación</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7" name="Grupo 6">
            <a:extLst>
              <a:ext uri="{FF2B5EF4-FFF2-40B4-BE49-F238E27FC236}">
                <a16:creationId xmlns:a16="http://schemas.microsoft.com/office/drawing/2014/main" xmlns="" id="{4722855B-12EF-4A7E-B515-A635DC590977}"/>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B13E2837-0549-427D-90CD-4D5B1714066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616EF879-2BB5-464D-A1FD-08108A2CE197}"/>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384694992"/>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72010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Los indicadores que se utilizan para realizar la evaluación son los siguientes:</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525303" y="264807"/>
            <a:ext cx="2093394"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Indicadores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4" name="CuadroTexto 3">
            <a:extLst>
              <a:ext uri="{FF2B5EF4-FFF2-40B4-BE49-F238E27FC236}">
                <a16:creationId xmlns:a16="http://schemas.microsoft.com/office/drawing/2014/main" xmlns="" id="{91EF7E58-29AC-4481-9ADF-0FB7D926CEAB}"/>
              </a:ext>
            </a:extLst>
          </p:cNvPr>
          <p:cNvSpPr txBox="1"/>
          <p:nvPr/>
        </p:nvSpPr>
        <p:spPr>
          <a:xfrm>
            <a:off x="719466" y="1772770"/>
            <a:ext cx="7712234" cy="4401205"/>
          </a:xfrm>
          <a:prstGeom prst="rect">
            <a:avLst/>
          </a:prstGeom>
          <a:noFill/>
        </p:spPr>
        <p:txBody>
          <a:bodyPr wrap="square">
            <a:spAutoFit/>
          </a:bodyPr>
          <a:lstStyle/>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err="1">
                <a:latin typeface="Calibri Light" panose="020F0302020204030204" pitchFamily="34" charset="0"/>
                <a:cs typeface="Calibri Light" panose="020F0302020204030204" pitchFamily="34" charset="0"/>
              </a:rPr>
              <a:t>Nº</a:t>
            </a:r>
            <a:r>
              <a:rPr lang="es-ES" sz="1800" dirty="0">
                <a:latin typeface="Calibri Light" panose="020F0302020204030204" pitchFamily="34" charset="0"/>
                <a:cs typeface="Calibri Light" panose="020F0302020204030204" pitchFamily="34" charset="0"/>
              </a:rPr>
              <a:t> total de dosis administradas por municipios y zona de salud.</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Cobertura vacunal en población que cumple 60 años durante el año 2020 por zona de salud*.</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Cobertura vacunal en población que cumple 60 años durante el año 2020 por centro socio-sanitario.</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Cobertura vacunal en personas que cumplen 65 años durante el año 2020 con al menos una dosis recibida en los últimos 5 años.</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a:latin typeface="Calibri Light" panose="020F0302020204030204" pitchFamily="34" charset="0"/>
                <a:cs typeface="Calibri Light" panose="020F0302020204030204" pitchFamily="34" charset="0"/>
              </a:rPr>
              <a:t>Cobertura vacunal en personas de más de 65 años con al menos una dosis recibida en los últimos 5 años.</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err="1">
                <a:latin typeface="Calibri Light" panose="020F0302020204030204" pitchFamily="34" charset="0"/>
                <a:cs typeface="Calibri Light" panose="020F0302020204030204" pitchFamily="34" charset="0"/>
              </a:rPr>
              <a:t>Nº</a:t>
            </a:r>
            <a:r>
              <a:rPr lang="es-ES" sz="1800" dirty="0">
                <a:latin typeface="Calibri Light" panose="020F0302020204030204" pitchFamily="34" charset="0"/>
                <a:cs typeface="Calibri Light" panose="020F0302020204030204" pitchFamily="34" charset="0"/>
              </a:rPr>
              <a:t> de dosis administradas a personas con patología de alto riesgo para enfermedad grave.</a:t>
            </a:r>
          </a:p>
          <a:p>
            <a:pPr marL="342900" indent="-342900" eaLnBrk="1" fontAlgn="auto" hangingPunct="1">
              <a:lnSpc>
                <a:spcPts val="2400"/>
              </a:lnSpc>
              <a:spcBef>
                <a:spcPts val="0"/>
              </a:spcBef>
              <a:spcAft>
                <a:spcPts val="0"/>
              </a:spcAft>
              <a:buFont typeface="Arial" panose="020B0604020202020204" pitchFamily="34" charset="0"/>
              <a:buChar char="•"/>
              <a:defRPr/>
            </a:pPr>
            <a:r>
              <a:rPr lang="es-ES" sz="1800" dirty="0" err="1">
                <a:latin typeface="Calibri Light" panose="020F0302020204030204" pitchFamily="34" charset="0"/>
                <a:cs typeface="Calibri Light" panose="020F0302020204030204" pitchFamily="34" charset="0"/>
              </a:rPr>
              <a:t>Nº</a:t>
            </a:r>
            <a:r>
              <a:rPr lang="es-ES" sz="1800" dirty="0">
                <a:latin typeface="Calibri Light" panose="020F0302020204030204" pitchFamily="34" charset="0"/>
                <a:cs typeface="Calibri Light" panose="020F0302020204030204" pitchFamily="34" charset="0"/>
              </a:rPr>
              <a:t> de vacunas notificadas como administradas por E.A.P. y puestos de vacunación acreditados por el Programa Regional de Vacunaciones.</a:t>
            </a:r>
          </a:p>
          <a:p>
            <a:pPr eaLnBrk="1" fontAlgn="auto" hangingPunct="1">
              <a:lnSpc>
                <a:spcPts val="2400"/>
              </a:lnSpc>
              <a:spcBef>
                <a:spcPts val="0"/>
              </a:spcBef>
              <a:spcAft>
                <a:spcPts val="0"/>
              </a:spcAft>
              <a:defRPr/>
            </a:pPr>
            <a:endParaRPr lang="es-ES" sz="2000" dirty="0">
              <a:latin typeface="+mn-lt"/>
            </a:endParaRPr>
          </a:p>
        </p:txBody>
      </p:sp>
      <p:sp>
        <p:nvSpPr>
          <p:cNvPr id="2" name="CuadroTexto 1">
            <a:extLst>
              <a:ext uri="{FF2B5EF4-FFF2-40B4-BE49-F238E27FC236}">
                <a16:creationId xmlns:a16="http://schemas.microsoft.com/office/drawing/2014/main" xmlns="" id="{2C29AFF6-2F5F-4316-909A-E26DEB6535B5}"/>
              </a:ext>
            </a:extLst>
          </p:cNvPr>
          <p:cNvSpPr txBox="1"/>
          <p:nvPr/>
        </p:nvSpPr>
        <p:spPr>
          <a:xfrm>
            <a:off x="683460" y="6022533"/>
            <a:ext cx="7805921" cy="430887"/>
          </a:xfrm>
          <a:prstGeom prst="rect">
            <a:avLst/>
          </a:prstGeom>
          <a:noFill/>
        </p:spPr>
        <p:txBody>
          <a:bodyPr wrap="square" rtlCol="0">
            <a:spAutoFit/>
          </a:bodyPr>
          <a:lstStyle/>
          <a:p>
            <a:r>
              <a:rPr lang="es-ES_tradnl" sz="1100" baseline="30000" dirty="0">
                <a:effectLst/>
                <a:latin typeface="Calibri Light" panose="020F0302020204030204" pitchFamily="34" charset="0"/>
                <a:ea typeface="Times New Roman" panose="02020603050405020304" pitchFamily="18" charset="0"/>
                <a:cs typeface="Calibri Light" panose="020F0302020204030204" pitchFamily="34" charset="0"/>
              </a:rPr>
              <a:t>* </a:t>
            </a:r>
            <a:r>
              <a:rPr lang="es-ES_tradnl" sz="1100" dirty="0">
                <a:effectLst/>
                <a:latin typeface="Calibri Light" panose="020F0302020204030204" pitchFamily="34" charset="0"/>
                <a:ea typeface="Times New Roman" panose="02020603050405020304" pitchFamily="18" charset="0"/>
                <a:cs typeface="Calibri Light" panose="020F0302020204030204" pitchFamily="34" charset="0"/>
              </a:rPr>
              <a:t>La cobertura vacunal entre la población que cumple 60 años durante el año 2020 se hace basándose en las dosis declaradas como administradas en estas personas por los EAP que disponen de OMI-AP. Tomamos como población de referencia la de Tarjeta Sanitaria. </a:t>
            </a:r>
            <a:endParaRPr lang="es-ES" sz="11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7" name="Grupo 6">
            <a:extLst>
              <a:ext uri="{FF2B5EF4-FFF2-40B4-BE49-F238E27FC236}">
                <a16:creationId xmlns:a16="http://schemas.microsoft.com/office/drawing/2014/main" xmlns="" id="{69160B08-D607-4308-8573-522FCFE07731}"/>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D13EB63E-594C-4318-AFF4-637FCAFA89F2}"/>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3B1A14F2-4821-4008-855F-B8ABAE87CDF5}"/>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425145628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uadroTexto 2">
            <a:extLst>
              <a:ext uri="{FF2B5EF4-FFF2-40B4-BE49-F238E27FC236}">
                <a16:creationId xmlns:a16="http://schemas.microsoft.com/office/drawing/2014/main" xmlns="" id="{84C5CB8D-3D55-472E-95B7-E5733C7A4374}"/>
              </a:ext>
            </a:extLst>
          </p:cNvPr>
          <p:cNvSpPr txBox="1"/>
          <p:nvPr/>
        </p:nvSpPr>
        <p:spPr>
          <a:xfrm>
            <a:off x="2212499" y="251865"/>
            <a:ext cx="4723024"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 vacuna</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3F2A3477-A61D-47AE-B20C-E7F5C341C4D1}"/>
              </a:ext>
            </a:extLst>
          </p:cNvPr>
          <p:cNvSpPr txBox="1"/>
          <p:nvPr/>
        </p:nvSpPr>
        <p:spPr>
          <a:xfrm>
            <a:off x="507051" y="1484730"/>
            <a:ext cx="8129897" cy="3570208"/>
          </a:xfrm>
          <a:prstGeom prst="rect">
            <a:avLst/>
          </a:prstGeom>
          <a:noFill/>
        </p:spPr>
        <p:txBody>
          <a:bodyPr wrap="square">
            <a:spAutoFit/>
          </a:bodyPr>
          <a:lstStyle/>
          <a:p>
            <a:pPr marL="282575" indent="-282575" algn="just" eaLnBrk="1" fontAlgn="auto" hangingPunct="1">
              <a:spcBef>
                <a:spcPts val="0"/>
              </a:spcBef>
              <a:spcAft>
                <a:spcPts val="0"/>
              </a:spcAft>
              <a:buFont typeface="Arial" panose="020B0604020202020204" pitchFamily="34" charset="0"/>
              <a:buChar char="•"/>
              <a:defRPr/>
            </a:pPr>
            <a:r>
              <a:rPr lang="es-ES" sz="2000" u="sng" dirty="0">
                <a:latin typeface="Calibri Light" panose="020F0302020204030204" pitchFamily="34" charset="0"/>
                <a:cs typeface="Calibri Light" panose="020F0302020204030204" pitchFamily="34" charset="0"/>
              </a:rPr>
              <a:t>Vacuna </a:t>
            </a:r>
            <a:r>
              <a:rPr lang="es-ES" sz="2000" u="sng" dirty="0" err="1">
                <a:latin typeface="Calibri Light" panose="020F0302020204030204" pitchFamily="34" charset="0"/>
                <a:cs typeface="Calibri Light" panose="020F0302020204030204" pitchFamily="34" charset="0"/>
              </a:rPr>
              <a:t>neumocócica</a:t>
            </a:r>
            <a:r>
              <a:rPr lang="es-ES" sz="2000" u="sng" dirty="0">
                <a:latin typeface="Calibri Light" panose="020F0302020204030204" pitchFamily="34" charset="0"/>
                <a:cs typeface="Calibri Light" panose="020F0302020204030204" pitchFamily="34" charset="0"/>
              </a:rPr>
              <a:t> </a:t>
            </a:r>
            <a:r>
              <a:rPr lang="es-ES" sz="2000" u="sng" dirty="0" err="1">
                <a:latin typeface="Calibri Light" panose="020F0302020204030204" pitchFamily="34" charset="0"/>
                <a:cs typeface="Calibri Light" panose="020F0302020204030204" pitchFamily="34" charset="0"/>
              </a:rPr>
              <a:t>polisacárida</a:t>
            </a:r>
            <a:r>
              <a:rPr lang="es-ES" sz="2000" u="sng" dirty="0">
                <a:latin typeface="Calibri Light" panose="020F0302020204030204" pitchFamily="34" charset="0"/>
                <a:cs typeface="Calibri Light" panose="020F0302020204030204" pitchFamily="34" charset="0"/>
              </a:rPr>
              <a:t> (</a:t>
            </a:r>
            <a:r>
              <a:rPr lang="es-ES" sz="2000" u="sng" dirty="0" err="1">
                <a:latin typeface="Calibri Light" panose="020F0302020204030204" pitchFamily="34" charset="0"/>
                <a:cs typeface="Calibri Light" panose="020F0302020204030204" pitchFamily="34" charset="0"/>
              </a:rPr>
              <a:t>Pneumovax</a:t>
            </a:r>
            <a:r>
              <a:rPr lang="es-ES" sz="2000" u="sng" dirty="0">
                <a:latin typeface="Calibri Light" panose="020F0302020204030204" pitchFamily="34" charset="0"/>
                <a:cs typeface="Calibri Light" panose="020F0302020204030204" pitchFamily="34" charset="0"/>
              </a:rPr>
              <a:t> 23®)</a:t>
            </a:r>
            <a:r>
              <a:rPr lang="es-ES" sz="2000" dirty="0">
                <a:latin typeface="Calibri Light" panose="020F0302020204030204" pitchFamily="34" charset="0"/>
                <a:cs typeface="Calibri Light" panose="020F0302020204030204" pitchFamily="34" charset="0"/>
              </a:rPr>
              <a:t>: </a:t>
            </a:r>
            <a:r>
              <a:rPr lang="es-ES" sz="1800" dirty="0">
                <a:solidFill>
                  <a:schemeClr val="tx1">
                    <a:lumMod val="75000"/>
                    <a:lumOff val="25000"/>
                  </a:schemeClr>
                </a:solidFill>
                <a:latin typeface="Calibri Light" panose="020F0302020204030204" pitchFamily="34" charset="0"/>
                <a:cs typeface="Calibri Light" panose="020F0302020204030204" pitchFamily="34" charset="0"/>
              </a:rPr>
              <a:t>contiene 23 </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antígenos polisacáridos capsulares purificados del </a:t>
            </a:r>
            <a:r>
              <a:rPr lang="es-ES_tradnl" sz="1800" i="1" dirty="0" err="1">
                <a:solidFill>
                  <a:schemeClr val="tx1">
                    <a:lumMod val="75000"/>
                    <a:lumOff val="25000"/>
                  </a:schemeClr>
                </a:solidFill>
                <a:latin typeface="Calibri Light" panose="020F0302020204030204" pitchFamily="34" charset="0"/>
                <a:cs typeface="Calibri Light" panose="020F0302020204030204" pitchFamily="34" charset="0"/>
              </a:rPr>
              <a:t>Streptoccocus</a:t>
            </a:r>
            <a:r>
              <a:rPr lang="es-ES_tradnl" sz="1800" i="1" dirty="0">
                <a:solidFill>
                  <a:schemeClr val="tx1">
                    <a:lumMod val="75000"/>
                    <a:lumOff val="25000"/>
                  </a:schemeClr>
                </a:solidFill>
                <a:latin typeface="Calibri Light" panose="020F0302020204030204" pitchFamily="34" charset="0"/>
                <a:cs typeface="Calibri Light" panose="020F0302020204030204" pitchFamily="34" charset="0"/>
              </a:rPr>
              <a:t> </a:t>
            </a:r>
            <a:r>
              <a:rPr lang="es-ES_tradnl" sz="1800" i="1" dirty="0" err="1">
                <a:solidFill>
                  <a:schemeClr val="tx1">
                    <a:lumMod val="75000"/>
                    <a:lumOff val="25000"/>
                  </a:schemeClr>
                </a:solidFill>
                <a:latin typeface="Calibri Light" panose="020F0302020204030204" pitchFamily="34" charset="0"/>
                <a:cs typeface="Calibri Light" panose="020F0302020204030204" pitchFamily="34" charset="0"/>
              </a:rPr>
              <a:t>pneumoniae</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 de los serotipos (1, 2, 3, 4, 5, 6B, 7F, 8, 9N, 9V, 10A, 11A, 12F, 14, 15B, 17F, 18C, 19A, 20, 22F, 23F y 33F).</a:t>
            </a:r>
            <a:r>
              <a:rPr lang="es-ES" sz="1800" dirty="0">
                <a:solidFill>
                  <a:schemeClr val="tx1">
                    <a:lumMod val="75000"/>
                    <a:lumOff val="25000"/>
                  </a:schemeClr>
                </a:solidFill>
                <a:latin typeface="Calibri Light" panose="020F0302020204030204" pitchFamily="34" charset="0"/>
                <a:cs typeface="Calibri Light" panose="020F0302020204030204" pitchFamily="34" charset="0"/>
              </a:rPr>
              <a:t> </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Cada dosis de 0,5 cm</a:t>
            </a:r>
            <a:r>
              <a:rPr lang="es-ES_tradnl" sz="1800" baseline="30000" dirty="0">
                <a:solidFill>
                  <a:schemeClr val="tx1">
                    <a:lumMod val="75000"/>
                    <a:lumOff val="25000"/>
                  </a:schemeClr>
                </a:solidFill>
                <a:latin typeface="Calibri Light" panose="020F0302020204030204" pitchFamily="34" charset="0"/>
                <a:cs typeface="Calibri Light" panose="020F0302020204030204" pitchFamily="34" charset="0"/>
              </a:rPr>
              <a:t>3</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 contiene 25 microgramos de cada polisacárido capsular disuelto en suero salino isotónico y fenol.</a:t>
            </a:r>
          </a:p>
          <a:p>
            <a:pPr marL="457200" indent="-457200" algn="just" eaLnBrk="1" fontAlgn="auto" hangingPunct="1">
              <a:spcBef>
                <a:spcPts val="0"/>
              </a:spcBef>
              <a:spcAft>
                <a:spcPts val="0"/>
              </a:spcAft>
              <a:buFont typeface="Arial" panose="020B0604020202020204" pitchFamily="34" charset="0"/>
              <a:buChar char="•"/>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marL="457200" indent="-457200" algn="just" eaLnBrk="1" fontAlgn="auto" hangingPunct="1">
              <a:spcBef>
                <a:spcPts val="0"/>
              </a:spcBef>
              <a:spcAft>
                <a:spcPts val="0"/>
              </a:spcAft>
              <a:buFont typeface="Arial" panose="020B0604020202020204" pitchFamily="34" charset="0"/>
              <a:buChar char="•"/>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marL="276225" indent="-276225" algn="just" eaLnBrk="1" fontAlgn="auto" hangingPunct="1">
              <a:spcBef>
                <a:spcPts val="0"/>
              </a:spcBef>
              <a:spcAft>
                <a:spcPts val="0"/>
              </a:spcAft>
              <a:buFont typeface="Arial" panose="020B0604020202020204" pitchFamily="34" charset="0"/>
              <a:buChar char="•"/>
              <a:defRPr/>
            </a:pPr>
            <a:r>
              <a:rPr lang="es-ES_tradnl" sz="2000" u="sng" dirty="0">
                <a:latin typeface="Calibri Light" panose="020F0302020204030204" pitchFamily="34" charset="0"/>
                <a:cs typeface="Calibri Light" panose="020F0302020204030204" pitchFamily="34" charset="0"/>
              </a:rPr>
              <a:t>Vacuna </a:t>
            </a:r>
            <a:r>
              <a:rPr lang="es-ES_tradnl" sz="2000" u="sng" dirty="0" err="1">
                <a:latin typeface="Calibri Light" panose="020F0302020204030204" pitchFamily="34" charset="0"/>
                <a:cs typeface="Calibri Light" panose="020F0302020204030204" pitchFamily="34" charset="0"/>
              </a:rPr>
              <a:t>neumocócica</a:t>
            </a:r>
            <a:r>
              <a:rPr lang="es-ES_tradnl" sz="2000" u="sng" dirty="0">
                <a:latin typeface="Calibri Light" panose="020F0302020204030204" pitchFamily="34" charset="0"/>
                <a:cs typeface="Calibri Light" panose="020F0302020204030204" pitchFamily="34" charset="0"/>
              </a:rPr>
              <a:t> conjugada (</a:t>
            </a:r>
            <a:r>
              <a:rPr lang="es-ES_tradnl" sz="2000" u="sng" dirty="0" err="1">
                <a:latin typeface="Calibri Light" panose="020F0302020204030204" pitchFamily="34" charset="0"/>
                <a:cs typeface="Calibri Light" panose="020F0302020204030204" pitchFamily="34" charset="0"/>
              </a:rPr>
              <a:t>Prevenar</a:t>
            </a:r>
            <a:r>
              <a:rPr lang="es-ES_tradnl" sz="2000" u="sng" dirty="0">
                <a:latin typeface="Calibri Light" panose="020F0302020204030204" pitchFamily="34" charset="0"/>
                <a:cs typeface="Calibri Light" panose="020F0302020204030204" pitchFamily="34" charset="0"/>
              </a:rPr>
              <a:t> 13®)</a:t>
            </a:r>
            <a:r>
              <a:rPr lang="es-ES_tradnl" sz="2000" dirty="0">
                <a:latin typeface="Calibri Light" panose="020F0302020204030204" pitchFamily="34" charset="0"/>
                <a:cs typeface="Calibri Light" panose="020F0302020204030204" pitchFamily="34" charset="0"/>
              </a:rPr>
              <a:t>: </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contiene 13 antígenos polisacáridos del </a:t>
            </a:r>
            <a:r>
              <a:rPr lang="es-ES_tradnl" sz="1800" dirty="0" err="1">
                <a:solidFill>
                  <a:schemeClr val="tx1">
                    <a:lumMod val="75000"/>
                    <a:lumOff val="25000"/>
                  </a:schemeClr>
                </a:solidFill>
                <a:latin typeface="Calibri Light" panose="020F0302020204030204" pitchFamily="34" charset="0"/>
                <a:cs typeface="Calibri Light" panose="020F0302020204030204" pitchFamily="34" charset="0"/>
              </a:rPr>
              <a:t>Streptoccocus</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 </a:t>
            </a:r>
            <a:r>
              <a:rPr lang="es-ES_tradnl" sz="1800" dirty="0" err="1">
                <a:solidFill>
                  <a:schemeClr val="tx1">
                    <a:lumMod val="75000"/>
                    <a:lumOff val="25000"/>
                  </a:schemeClr>
                </a:solidFill>
                <a:latin typeface="Calibri Light" panose="020F0302020204030204" pitchFamily="34" charset="0"/>
                <a:cs typeface="Calibri Light" panose="020F0302020204030204" pitchFamily="34" charset="0"/>
              </a:rPr>
              <a:t>pneumoniae</a:t>
            </a:r>
            <a:r>
              <a:rPr lang="es-ES_tradnl" sz="1800" dirty="0">
                <a:solidFill>
                  <a:schemeClr val="tx1">
                    <a:lumMod val="75000"/>
                    <a:lumOff val="25000"/>
                  </a:schemeClr>
                </a:solidFill>
                <a:latin typeface="Calibri Light" panose="020F0302020204030204" pitchFamily="34" charset="0"/>
                <a:cs typeface="Calibri Light" panose="020F0302020204030204" pitchFamily="34" charset="0"/>
              </a:rPr>
              <a:t> de los serotipos (1, 3, 4, 5, 6A, 6B, 7F, 9V, 14, 18C, 19A, 19F y 23F) conjugados con la proteína transportadora CRM197 y adsorbidos en fosfato de aluminio (0,125 mg de aluminio).</a:t>
            </a:r>
            <a:endParaRPr lang="es-ES" sz="1800" dirty="0">
              <a:solidFill>
                <a:schemeClr val="tx1">
                  <a:lumMod val="75000"/>
                  <a:lumOff val="25000"/>
                </a:schemeClr>
              </a:solidFill>
              <a:latin typeface="Calibri Light" panose="020F0302020204030204" pitchFamily="34" charset="0"/>
              <a:cs typeface="Calibri Light" panose="020F0302020204030204" pitchFamily="34" charset="0"/>
            </a:endParaRPr>
          </a:p>
          <a:p>
            <a:pPr marL="457200" indent="-457200" algn="just" eaLnBrk="1" fontAlgn="auto" hangingPunct="1">
              <a:spcBef>
                <a:spcPts val="0"/>
              </a:spcBef>
              <a:spcAft>
                <a:spcPts val="0"/>
              </a:spcAft>
              <a:buFont typeface="Arial" panose="020B0604020202020204" pitchFamily="34" charset="0"/>
              <a:buChar char="•"/>
              <a:defRPr/>
            </a:pPr>
            <a:endParaRPr lang="es-ES" sz="2000" dirty="0">
              <a:latin typeface="Calibri Light" panose="020F0302020204030204" pitchFamily="34" charset="0"/>
              <a:cs typeface="Calibri Light" panose="020F0302020204030204" pitchFamily="34" charset="0"/>
            </a:endParaRPr>
          </a:p>
        </p:txBody>
      </p:sp>
      <p:grpSp>
        <p:nvGrpSpPr>
          <p:cNvPr id="7" name="Grupo 6">
            <a:extLst>
              <a:ext uri="{FF2B5EF4-FFF2-40B4-BE49-F238E27FC236}">
                <a16:creationId xmlns:a16="http://schemas.microsoft.com/office/drawing/2014/main" xmlns="" id="{5078B629-B40A-4DB0-BCF6-3E6421C6AC10}"/>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F3841370-DD50-4DCC-9DC5-061264FB0F9E}"/>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9" name="Picture 4" descr="gota">
              <a:extLst>
                <a:ext uri="{FF2B5EF4-FFF2-40B4-BE49-F238E27FC236}">
                  <a16:creationId xmlns:a16="http://schemas.microsoft.com/office/drawing/2014/main" xmlns="" id="{964E7078-28A3-4B2A-A391-828BD27C360D}"/>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719877697"/>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26629" y="836640"/>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Administración:</a:t>
            </a:r>
          </a:p>
        </p:txBody>
      </p:sp>
      <p:sp>
        <p:nvSpPr>
          <p:cNvPr id="3" name="CuadroTexto 2">
            <a:extLst>
              <a:ext uri="{FF2B5EF4-FFF2-40B4-BE49-F238E27FC236}">
                <a16:creationId xmlns:a16="http://schemas.microsoft.com/office/drawing/2014/main" xmlns="" id="{151F4DB7-45C9-4841-BD27-4C21BCE0CF95}"/>
              </a:ext>
            </a:extLst>
          </p:cNvPr>
          <p:cNvSpPr txBox="1"/>
          <p:nvPr/>
        </p:nvSpPr>
        <p:spPr>
          <a:xfrm>
            <a:off x="2212499" y="251865"/>
            <a:ext cx="4723024"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Datos técnicos de la vacuna</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4" name="Rectángulo 3">
            <a:extLst>
              <a:ext uri="{FF2B5EF4-FFF2-40B4-BE49-F238E27FC236}">
                <a16:creationId xmlns:a16="http://schemas.microsoft.com/office/drawing/2014/main" xmlns="" id="{9E9075EF-7B3F-4079-976A-D0F046A69DB2}"/>
              </a:ext>
            </a:extLst>
          </p:cNvPr>
          <p:cNvSpPr/>
          <p:nvPr/>
        </p:nvSpPr>
        <p:spPr>
          <a:xfrm>
            <a:off x="491990" y="1556740"/>
            <a:ext cx="8174347" cy="3477875"/>
          </a:xfrm>
          <a:prstGeom prst="rect">
            <a:avLst/>
          </a:prstGeom>
        </p:spPr>
        <p:txBody>
          <a:bodyPr wrap="square">
            <a:spAutoFit/>
          </a:bodyPr>
          <a:lstStyle/>
          <a:p>
            <a:pPr algn="just" eaLnBrk="1" fontAlgn="auto" hangingPunct="1">
              <a:spcBef>
                <a:spcPts val="0"/>
              </a:spcBef>
              <a:spcAft>
                <a:spcPts val="0"/>
              </a:spcAft>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La vacuna se administra por vía intramuscular, preferentemente, aunque también puede hacerse por vía subcutánea. </a:t>
            </a:r>
          </a:p>
          <a:p>
            <a:pPr algn="just" eaLnBrk="1" fontAlgn="auto" hangingPunct="1">
              <a:spcBef>
                <a:spcPts val="0"/>
              </a:spcBef>
              <a:spcAft>
                <a:spcPts val="0"/>
              </a:spcAft>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algn="just" eaLnBrk="1" fontAlgn="auto" hangingPunct="1">
              <a:spcBef>
                <a:spcPts val="0"/>
              </a:spcBef>
              <a:spcAft>
                <a:spcPts val="0"/>
              </a:spcAft>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Administración simultánea con otras vacunas:</a:t>
            </a:r>
          </a:p>
          <a:p>
            <a:pPr algn="just" eaLnBrk="1" fontAlgn="auto" hangingPunct="1">
              <a:spcBef>
                <a:spcPts val="0"/>
              </a:spcBef>
              <a:spcAft>
                <a:spcPts val="0"/>
              </a:spcAft>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Polisacárida (Pneumovax 23®) se puede administrar simultáneamente con otras vacunas rutinarias del adulto, como tétanos y difteria tipo adulto.</a:t>
            </a:r>
          </a:p>
          <a:p>
            <a:pPr algn="just" eaLnBrk="1" fontAlgn="auto" hangingPunct="1">
              <a:spcBef>
                <a:spcPts val="0"/>
              </a:spcBef>
              <a:spcAft>
                <a:spcPts val="0"/>
              </a:spcAft>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marL="342900" indent="-342900" algn="just" eaLnBrk="1" fontAlgn="auto" hangingPunct="1">
              <a:spcBef>
                <a:spcPts val="0"/>
              </a:spcBef>
              <a:spcAft>
                <a:spcPts val="0"/>
              </a:spcAft>
              <a:buFont typeface="Arial" panose="020B0604020202020204" pitchFamily="34" charset="0"/>
              <a:buChar char="•"/>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Conjugada (Prevenar 13®) se aconseja dejar pasar un intervalo de 2 semanas con la vacunación antigripal siempre que se prevea que el paciente va a volver a consulta.</a:t>
            </a:r>
          </a:p>
        </p:txBody>
      </p:sp>
      <p:grpSp>
        <p:nvGrpSpPr>
          <p:cNvPr id="6" name="Grupo 5">
            <a:extLst>
              <a:ext uri="{FF2B5EF4-FFF2-40B4-BE49-F238E27FC236}">
                <a16:creationId xmlns:a16="http://schemas.microsoft.com/office/drawing/2014/main" xmlns="" id="{5CF3A9CB-E866-47EC-890B-5E9851BC9232}"/>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959A6C10-7955-457A-B3A0-40191F28635A}"/>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5FED59F7-C135-4E6C-8B1D-94347343BB5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471909300"/>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395420" y="1345058"/>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Indicaciones de dispensación gratuita:</a:t>
            </a:r>
          </a:p>
        </p:txBody>
      </p:sp>
      <p:sp>
        <p:nvSpPr>
          <p:cNvPr id="3" name="CuadroTexto 2">
            <a:extLst>
              <a:ext uri="{FF2B5EF4-FFF2-40B4-BE49-F238E27FC236}">
                <a16:creationId xmlns:a16="http://schemas.microsoft.com/office/drawing/2014/main" xmlns="" id="{151F4DB7-45C9-4841-BD27-4C21BCE0CF95}"/>
              </a:ext>
            </a:extLst>
          </p:cNvPr>
          <p:cNvSpPr txBox="1"/>
          <p:nvPr/>
        </p:nvSpPr>
        <p:spPr>
          <a:xfrm>
            <a:off x="611450" y="267840"/>
            <a:ext cx="7921100" cy="1077218"/>
          </a:xfrm>
          <a:prstGeom prst="rect">
            <a:avLst/>
          </a:prstGeom>
          <a:noFill/>
        </p:spPr>
        <p:txBody>
          <a:bodyPr wrap="square" rtlCol="0">
            <a:spAutoFit/>
          </a:bodyPr>
          <a:lstStyle/>
          <a:p>
            <a:pPr algn="ctr"/>
            <a:r>
              <a:rPr lang="es-ES" sz="3200" dirty="0">
                <a:solidFill>
                  <a:srgbClr val="FFFF00"/>
                </a:solidFill>
                <a:latin typeface="Calibri Light" panose="020F0302020204030204" pitchFamily="34" charset="0"/>
                <a:cs typeface="Calibri Light" panose="020F0302020204030204" pitchFamily="34" charset="0"/>
              </a:rPr>
              <a:t>Vacuna antineumocócica conjugada en personas de 5 o más años. </a:t>
            </a:r>
          </a:p>
        </p:txBody>
      </p:sp>
      <p:sp>
        <p:nvSpPr>
          <p:cNvPr id="4" name="Rectángulo 3">
            <a:extLst>
              <a:ext uri="{FF2B5EF4-FFF2-40B4-BE49-F238E27FC236}">
                <a16:creationId xmlns:a16="http://schemas.microsoft.com/office/drawing/2014/main" xmlns="" id="{9E9075EF-7B3F-4079-976A-D0F046A69DB2}"/>
              </a:ext>
            </a:extLst>
          </p:cNvPr>
          <p:cNvSpPr/>
          <p:nvPr/>
        </p:nvSpPr>
        <p:spPr>
          <a:xfrm>
            <a:off x="484826" y="2132820"/>
            <a:ext cx="8174347" cy="2246769"/>
          </a:xfrm>
          <a:prstGeom prst="rect">
            <a:avLst/>
          </a:prstGeom>
        </p:spPr>
        <p:txBody>
          <a:bodyPr wrap="square">
            <a:spAutoFit/>
          </a:bodyPr>
          <a:lstStyle/>
          <a:p>
            <a:pPr algn="just" eaLnBrk="1" fontAlgn="auto" hangingPunct="1">
              <a:spcBef>
                <a:spcPts val="0"/>
              </a:spcBef>
              <a:spcAft>
                <a:spcPts val="0"/>
              </a:spcAft>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La Dirección General de Salud Pública y Adicciones dispensa de manera gratuita la vacuna antineumocócica conjugada de 13 serotipos (Prevenar 13) a los menores de 1 año desde el año 2015.</a:t>
            </a:r>
          </a:p>
          <a:p>
            <a:pPr algn="just" eaLnBrk="1" fontAlgn="auto" hangingPunct="1">
              <a:spcBef>
                <a:spcPts val="0"/>
              </a:spcBef>
              <a:spcAft>
                <a:spcPts val="0"/>
              </a:spcAft>
              <a:defRPr/>
            </a:pPr>
            <a:endParaRPr lang="es-ES" sz="2000" dirty="0">
              <a:solidFill>
                <a:schemeClr val="tx1">
                  <a:lumMod val="75000"/>
                  <a:lumOff val="25000"/>
                </a:schemeClr>
              </a:solidFill>
              <a:latin typeface="Calibri Light" panose="020F0302020204030204" pitchFamily="34" charset="0"/>
              <a:cs typeface="Calibri Light" panose="020F0302020204030204" pitchFamily="34" charset="0"/>
            </a:endParaRPr>
          </a:p>
          <a:p>
            <a:pPr algn="just" eaLnBrk="1" fontAlgn="auto" hangingPunct="1">
              <a:spcBef>
                <a:spcPts val="0"/>
              </a:spcBef>
              <a:spcAft>
                <a:spcPts val="0"/>
              </a:spcAft>
              <a:defRPr/>
            </a:pPr>
            <a:r>
              <a:rPr lang="es-ES" sz="2000" dirty="0">
                <a:solidFill>
                  <a:schemeClr val="tx1">
                    <a:lumMod val="75000"/>
                    <a:lumOff val="25000"/>
                  </a:schemeClr>
                </a:solidFill>
                <a:latin typeface="Calibri Light" panose="020F0302020204030204" pitchFamily="34" charset="0"/>
                <a:cs typeface="Calibri Light" panose="020F0302020204030204" pitchFamily="34" charset="0"/>
              </a:rPr>
              <a:t>Para las personas nacidas en años previos (de 5 o más años) se dispensa también gratuitamente en caso de que padezcan una/s de las siguientes patologías:</a:t>
            </a:r>
          </a:p>
        </p:txBody>
      </p:sp>
      <p:grpSp>
        <p:nvGrpSpPr>
          <p:cNvPr id="6" name="Grupo 5">
            <a:extLst>
              <a:ext uri="{FF2B5EF4-FFF2-40B4-BE49-F238E27FC236}">
                <a16:creationId xmlns:a16="http://schemas.microsoft.com/office/drawing/2014/main" xmlns="" id="{9EBBA4CC-4365-445D-8FCF-260AB5561811}"/>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77A30FDA-097A-4F1F-9637-D069B3C0EAC5}"/>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DE75A98E-5120-4A98-AA24-7AEE53BB9774}"/>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48143924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uadroTexto 3">
            <a:extLst>
              <a:ext uri="{FF2B5EF4-FFF2-40B4-BE49-F238E27FC236}">
                <a16:creationId xmlns:a16="http://schemas.microsoft.com/office/drawing/2014/main" xmlns="" id="{91EF7E58-29AC-4481-9ADF-0FB7D926CEAB}"/>
              </a:ext>
            </a:extLst>
          </p:cNvPr>
          <p:cNvSpPr txBox="1"/>
          <p:nvPr/>
        </p:nvSpPr>
        <p:spPr>
          <a:xfrm>
            <a:off x="324473" y="1905899"/>
            <a:ext cx="8497180" cy="4691541"/>
          </a:xfrm>
          <a:prstGeom prst="rect">
            <a:avLst/>
          </a:prstGeom>
          <a:noFill/>
        </p:spPr>
        <p:txBody>
          <a:bodyPr wrap="square">
            <a:spAutoFit/>
          </a:bodyPr>
          <a:lstStyle/>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Enfermedad de Hodgkin, leucemia, linfoma y mieloma múltiple</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Cáncer e inmunosupresión (incluida la causada por medicamentos).</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Quimio-radioterapia</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Asplenia anatómica o funcional, disfunción esplénica (drepanocitosis homocigota) y tratamiento con eculizumab</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Inmunodeficiencias de células B o T, deficiencias de complemento y trastornos de la fagocitosis</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Infección por VIH</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Insuficiencia renal crónica avanzada, síndrome nefrótico y diálisis</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Perdidas de líquido cefalorraquídeo</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Personas con implantes cocleares o en espera del mismo</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Alcoholismo crónico y cirrosis</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Enfermedad inflamatoria crónica</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Trasplante de órgano sólido y progenitores hematopoyéticos</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Fibrosis quística</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Síndrome de Down</a:t>
            </a:r>
          </a:p>
          <a:p>
            <a:pPr marL="180975" indent="-161925" eaLnBrk="1" fontAlgn="auto" hangingPunct="1">
              <a:lnSpc>
                <a:spcPts val="2000"/>
              </a:lnSpc>
              <a:spcBef>
                <a:spcPts val="0"/>
              </a:spcBef>
              <a:spcAft>
                <a:spcPts val="0"/>
              </a:spcAft>
              <a:buFont typeface="Arial" panose="020B0604020202020204" pitchFamily="34" charset="0"/>
              <a:buChar char="•"/>
              <a:defRPr/>
            </a:pPr>
            <a:r>
              <a:rPr lang="es-ES" sz="1600" dirty="0">
                <a:latin typeface="Calibri Light" panose="020F0302020204030204" pitchFamily="34" charset="0"/>
                <a:cs typeface="Calibri Light" panose="020F0302020204030204" pitchFamily="34" charset="0"/>
              </a:rPr>
              <a:t>Antecedentes de padecimiento de enfermedad invasora por S pneumoniae confirmada por PCR o cultivo para cualquier serotipo (no incluye la neumonía no bacteriana)</a:t>
            </a:r>
          </a:p>
          <a:p>
            <a:pPr eaLnBrk="1" fontAlgn="auto" hangingPunct="1">
              <a:lnSpc>
                <a:spcPts val="2000"/>
              </a:lnSpc>
              <a:spcBef>
                <a:spcPts val="0"/>
              </a:spcBef>
              <a:spcAft>
                <a:spcPts val="0"/>
              </a:spcAft>
              <a:defRPr/>
            </a:pPr>
            <a:endParaRPr lang="es-ES" sz="1600" dirty="0">
              <a:latin typeface="+mn-lt"/>
            </a:endParaRPr>
          </a:p>
        </p:txBody>
      </p:sp>
      <p:sp>
        <p:nvSpPr>
          <p:cNvPr id="6" name="CuadroTexto 5">
            <a:extLst>
              <a:ext uri="{FF2B5EF4-FFF2-40B4-BE49-F238E27FC236}">
                <a16:creationId xmlns:a16="http://schemas.microsoft.com/office/drawing/2014/main" xmlns="" id="{A6CA4587-6500-4BB8-B07E-4E4FA4372134}"/>
              </a:ext>
            </a:extLst>
          </p:cNvPr>
          <p:cNvSpPr txBox="1"/>
          <p:nvPr/>
        </p:nvSpPr>
        <p:spPr>
          <a:xfrm>
            <a:off x="611450" y="267840"/>
            <a:ext cx="7921100" cy="1077218"/>
          </a:xfrm>
          <a:prstGeom prst="rect">
            <a:avLst/>
          </a:prstGeom>
          <a:noFill/>
        </p:spPr>
        <p:txBody>
          <a:bodyPr wrap="square" rtlCol="0">
            <a:spAutoFit/>
          </a:bodyPr>
          <a:lstStyle/>
          <a:p>
            <a:pPr algn="ctr"/>
            <a:r>
              <a:rPr lang="es-ES" sz="3200" dirty="0">
                <a:solidFill>
                  <a:srgbClr val="FFFF00"/>
                </a:solidFill>
                <a:latin typeface="Calibri Light" panose="020F0302020204030204" pitchFamily="34" charset="0"/>
                <a:cs typeface="Calibri Light" panose="020F0302020204030204" pitchFamily="34" charset="0"/>
              </a:rPr>
              <a:t>Vacuna antineumocócica conjugada en personas de 5 o más años. </a:t>
            </a:r>
          </a:p>
        </p:txBody>
      </p:sp>
      <p:sp>
        <p:nvSpPr>
          <p:cNvPr id="8" name="CuadroTexto 7">
            <a:extLst>
              <a:ext uri="{FF2B5EF4-FFF2-40B4-BE49-F238E27FC236}">
                <a16:creationId xmlns:a16="http://schemas.microsoft.com/office/drawing/2014/main" xmlns="" id="{D47E6EC5-ECBF-4927-BD12-7FAF7B828C3C}"/>
              </a:ext>
            </a:extLst>
          </p:cNvPr>
          <p:cNvSpPr txBox="1">
            <a:spLocks/>
          </p:cNvSpPr>
          <p:nvPr/>
        </p:nvSpPr>
        <p:spPr>
          <a:xfrm>
            <a:off x="395420" y="1345058"/>
            <a:ext cx="7705070" cy="432060"/>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Indicaciones de dispensación gratuita:</a:t>
            </a:r>
          </a:p>
        </p:txBody>
      </p:sp>
      <p:grpSp>
        <p:nvGrpSpPr>
          <p:cNvPr id="7" name="Grupo 6">
            <a:extLst>
              <a:ext uri="{FF2B5EF4-FFF2-40B4-BE49-F238E27FC236}">
                <a16:creationId xmlns:a16="http://schemas.microsoft.com/office/drawing/2014/main" xmlns="" id="{8F5BC025-23C7-44B6-A06A-41430B0672D5}"/>
              </a:ext>
            </a:extLst>
          </p:cNvPr>
          <p:cNvGrpSpPr/>
          <p:nvPr/>
        </p:nvGrpSpPr>
        <p:grpSpPr>
          <a:xfrm>
            <a:off x="107380" y="116540"/>
            <a:ext cx="8919785" cy="6610993"/>
            <a:chOff x="107380" y="116540"/>
            <a:chExt cx="8919785" cy="6610993"/>
          </a:xfrm>
        </p:grpSpPr>
        <p:pic>
          <p:nvPicPr>
            <p:cNvPr id="9" name="Picture 7" descr="Logo Región 2008">
              <a:extLst>
                <a:ext uri="{FF2B5EF4-FFF2-40B4-BE49-F238E27FC236}">
                  <a16:creationId xmlns:a16="http://schemas.microsoft.com/office/drawing/2014/main" xmlns="" id="{C8090484-47C3-4E07-A097-6BA64D8D2B49}"/>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81C21F5B-89CE-4995-B475-F09E948F4B2E}"/>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5033799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xmlns="" id="{A6CA4587-6500-4BB8-B07E-4E4FA4372134}"/>
              </a:ext>
            </a:extLst>
          </p:cNvPr>
          <p:cNvSpPr txBox="1"/>
          <p:nvPr/>
        </p:nvSpPr>
        <p:spPr>
          <a:xfrm>
            <a:off x="611450" y="267840"/>
            <a:ext cx="7921100" cy="1077218"/>
          </a:xfrm>
          <a:prstGeom prst="rect">
            <a:avLst/>
          </a:prstGeom>
          <a:noFill/>
        </p:spPr>
        <p:txBody>
          <a:bodyPr wrap="square" rtlCol="0">
            <a:spAutoFit/>
          </a:bodyPr>
          <a:lstStyle/>
          <a:p>
            <a:pPr algn="ctr"/>
            <a:r>
              <a:rPr lang="es-ES" sz="3200" dirty="0">
                <a:solidFill>
                  <a:srgbClr val="FFFF00"/>
                </a:solidFill>
                <a:latin typeface="Calibri Light" panose="020F0302020204030204" pitchFamily="34" charset="0"/>
                <a:cs typeface="Calibri Light" panose="020F0302020204030204" pitchFamily="34" charset="0"/>
              </a:rPr>
              <a:t>Vacuna antineumocócica conjugada en personas de 5 o más años. </a:t>
            </a:r>
          </a:p>
        </p:txBody>
      </p:sp>
      <p:sp>
        <p:nvSpPr>
          <p:cNvPr id="8" name="CuadroTexto 7">
            <a:extLst>
              <a:ext uri="{FF2B5EF4-FFF2-40B4-BE49-F238E27FC236}">
                <a16:creationId xmlns:a16="http://schemas.microsoft.com/office/drawing/2014/main" xmlns="" id="{D47E6EC5-ECBF-4927-BD12-7FAF7B828C3C}"/>
              </a:ext>
            </a:extLst>
          </p:cNvPr>
          <p:cNvSpPr txBox="1">
            <a:spLocks/>
          </p:cNvSpPr>
          <p:nvPr/>
        </p:nvSpPr>
        <p:spPr>
          <a:xfrm>
            <a:off x="395420" y="1345058"/>
            <a:ext cx="8317010" cy="931782"/>
          </a:xfrm>
          <a:prstGeom prst="rect">
            <a:avLst/>
          </a:prstGeom>
          <a:noFill/>
        </p:spPr>
        <p:txBody>
          <a:bodyPr wrap="square" rtlCol="0">
            <a:noAutofit/>
          </a:bodyPr>
          <a:lstStyle/>
          <a:p>
            <a:pPr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Todas las personas incluidas en los grupos anteriores recibirán una única dosis de vacuna conjugada (PnC13) y posteriormente la vacuna polisacárida simple de 23 serotipos (PnPS23) con la siguiente pauta:</a:t>
            </a:r>
          </a:p>
        </p:txBody>
      </p:sp>
      <p:pic>
        <p:nvPicPr>
          <p:cNvPr id="3" name="Imagen 2">
            <a:extLst>
              <a:ext uri="{FF2B5EF4-FFF2-40B4-BE49-F238E27FC236}">
                <a16:creationId xmlns:a16="http://schemas.microsoft.com/office/drawing/2014/main" xmlns="" id="{65564B41-47C3-4708-8346-3BA3D63FAB60}"/>
              </a:ext>
            </a:extLst>
          </p:cNvPr>
          <p:cNvPicPr>
            <a:picLocks noChangeAspect="1"/>
          </p:cNvPicPr>
          <p:nvPr/>
        </p:nvPicPr>
        <p:blipFill>
          <a:blip r:embed="rId3"/>
          <a:stretch>
            <a:fillRect/>
          </a:stretch>
        </p:blipFill>
        <p:spPr>
          <a:xfrm>
            <a:off x="2202728" y="2444220"/>
            <a:ext cx="4733925" cy="2390775"/>
          </a:xfrm>
          <a:prstGeom prst="rect">
            <a:avLst/>
          </a:prstGeom>
        </p:spPr>
      </p:pic>
      <p:sp>
        <p:nvSpPr>
          <p:cNvPr id="7" name="CuadroTexto 6">
            <a:extLst>
              <a:ext uri="{FF2B5EF4-FFF2-40B4-BE49-F238E27FC236}">
                <a16:creationId xmlns:a16="http://schemas.microsoft.com/office/drawing/2014/main" xmlns="" id="{EC3B0B4F-D41A-4010-B64F-82600717AC9E}"/>
              </a:ext>
            </a:extLst>
          </p:cNvPr>
          <p:cNvSpPr txBox="1"/>
          <p:nvPr/>
        </p:nvSpPr>
        <p:spPr>
          <a:xfrm>
            <a:off x="2411700" y="4941210"/>
            <a:ext cx="3696846" cy="400110"/>
          </a:xfrm>
          <a:prstGeom prst="rect">
            <a:avLst/>
          </a:prstGeom>
          <a:noFill/>
        </p:spPr>
        <p:txBody>
          <a:bodyPr wrap="none" rtlCol="0">
            <a:spAutoFit/>
          </a:bodyPr>
          <a:lstStyle/>
          <a:p>
            <a:pPr algn="l"/>
            <a:r>
              <a:rPr lang="es-ES" sz="1000" baseline="30000" dirty="0">
                <a:latin typeface="Calibri Light" panose="020F0302020204030204" pitchFamily="34" charset="0"/>
                <a:cs typeface="Calibri Light" panose="020F0302020204030204" pitchFamily="34" charset="0"/>
              </a:rPr>
              <a:t>1</a:t>
            </a:r>
            <a:r>
              <a:rPr lang="es-ES" sz="1000" dirty="0">
                <a:latin typeface="Calibri Light" panose="020F0302020204030204" pitchFamily="34" charset="0"/>
                <a:cs typeface="Calibri Light" panose="020F0302020204030204" pitchFamily="34" charset="0"/>
              </a:rPr>
              <a:t> El intervalo entre dos dosis de PnPS23 nunca será inferior a 5 años</a:t>
            </a:r>
          </a:p>
          <a:p>
            <a:pPr algn="l"/>
            <a:r>
              <a:rPr lang="es-ES" sz="1000" baseline="30000" dirty="0">
                <a:latin typeface="Calibri Light" panose="020F0302020204030204" pitchFamily="34" charset="0"/>
                <a:cs typeface="Calibri Light" panose="020F0302020204030204" pitchFamily="34" charset="0"/>
              </a:rPr>
              <a:t>2</a:t>
            </a:r>
            <a:r>
              <a:rPr lang="es-ES" sz="1000" dirty="0">
                <a:latin typeface="Calibri Light" panose="020F0302020204030204" pitchFamily="34" charset="0"/>
                <a:cs typeface="Calibri Light" panose="020F0302020204030204" pitchFamily="34" charset="0"/>
              </a:rPr>
              <a:t> El intervalo entre dos dosis de PnPS23 nunca será inferior a 5 años</a:t>
            </a:r>
          </a:p>
        </p:txBody>
      </p:sp>
      <p:pic>
        <p:nvPicPr>
          <p:cNvPr id="12" name="Imagen 11">
            <a:extLst>
              <a:ext uri="{FF2B5EF4-FFF2-40B4-BE49-F238E27FC236}">
                <a16:creationId xmlns:a16="http://schemas.microsoft.com/office/drawing/2014/main" xmlns="" id="{B8823695-5266-49EF-8D45-14F92B8C0F1B}"/>
              </a:ext>
            </a:extLst>
          </p:cNvPr>
          <p:cNvPicPr>
            <a:picLocks noChangeAspect="1"/>
          </p:cNvPicPr>
          <p:nvPr/>
        </p:nvPicPr>
        <p:blipFill>
          <a:blip r:embed="rId4"/>
          <a:stretch>
            <a:fillRect/>
          </a:stretch>
        </p:blipFill>
        <p:spPr>
          <a:xfrm>
            <a:off x="1853424" y="5447535"/>
            <a:ext cx="5448300" cy="1123950"/>
          </a:xfrm>
          <a:prstGeom prst="rect">
            <a:avLst/>
          </a:prstGeom>
        </p:spPr>
      </p:pic>
      <p:grpSp>
        <p:nvGrpSpPr>
          <p:cNvPr id="9" name="Grupo 8">
            <a:extLst>
              <a:ext uri="{FF2B5EF4-FFF2-40B4-BE49-F238E27FC236}">
                <a16:creationId xmlns:a16="http://schemas.microsoft.com/office/drawing/2014/main" xmlns="" id="{755C8F3F-1039-4498-9E21-6A00C79DE20F}"/>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F0BCE640-99B9-4917-8914-737798E414C0}"/>
                </a:ext>
              </a:extLst>
            </p:cNvPr>
            <p:cNvPicPr>
              <a:picLocks noChangeAspect="1" noChangeArrowheads="1"/>
            </p:cNvPicPr>
            <p:nvPr/>
          </p:nvPicPr>
          <p:blipFill>
            <a:blip r:embed="rId5"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5801214C-34DC-4154-AAC6-BB559B1389BB}"/>
                </a:ext>
              </a:extLst>
            </p:cNvPr>
            <p:cNvPicPr>
              <a:picLocks noChangeAspect="1" noChangeArrowheads="1"/>
            </p:cNvPicPr>
            <p:nvPr/>
          </p:nvPicPr>
          <p:blipFill>
            <a:blip r:embed="rId6"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867805254"/>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853168" y="1340710"/>
            <a:ext cx="7437664" cy="4680650"/>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65 o más años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edad 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60 a 64 años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edad 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40%</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65 o más años de edad de residencias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personas mayores 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la población de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60 a 64 años de edad de residencias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personas mayores 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50%</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embarazadas</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 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60%</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Obtener una cobertura en </a:t>
            </a:r>
            <a:r>
              <a:rPr lang="es-ES_tradnl" sz="2000" u="sng" dirty="0">
                <a:effectLst/>
                <a:latin typeface="Calibri Light" panose="020F0302020204030204" pitchFamily="34" charset="0"/>
                <a:ea typeface="Times New Roman" panose="02020603050405020304" pitchFamily="18" charset="0"/>
                <a:cs typeface="Calibri Light" panose="020F0302020204030204" pitchFamily="34" charset="0"/>
              </a:rPr>
              <a:t>personal sanitario y sociosanitario </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de al menos el </a:t>
            </a:r>
            <a:r>
              <a:rPr lang="es-ES_tradnl" sz="2000" b="1"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75%</a:t>
            </a: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_tradnl" sz="2000" dirty="0">
                <a:latin typeface="Calibri Light" panose="020F0302020204030204" pitchFamily="34" charset="0"/>
                <a:cs typeface="Calibri Light" panose="020F0302020204030204" pitchFamily="34" charset="0"/>
              </a:rPr>
              <a:t>Conseguir que al menos un </a:t>
            </a:r>
            <a:r>
              <a:rPr lang="es-ES_tradnl" sz="2000" b="1" dirty="0">
                <a:solidFill>
                  <a:schemeClr val="tx2">
                    <a:lumMod val="60000"/>
                    <a:lumOff val="40000"/>
                  </a:schemeClr>
                </a:solidFill>
                <a:latin typeface="Calibri Light" panose="020F0302020204030204" pitchFamily="34" charset="0"/>
                <a:cs typeface="Calibri Light" panose="020F0302020204030204" pitchFamily="34" charset="0"/>
              </a:rPr>
              <a:t>90%</a:t>
            </a:r>
            <a:r>
              <a:rPr lang="es-ES_tradnl" sz="2000" dirty="0">
                <a:latin typeface="Calibri Light" panose="020F0302020204030204" pitchFamily="34" charset="0"/>
                <a:cs typeface="Calibri Light" panose="020F0302020204030204" pitchFamily="34" charset="0"/>
              </a:rPr>
              <a:t> de las dosis distribuidas sean declaradas como administradas. </a:t>
            </a:r>
            <a:endParaRPr lang="es-ES" sz="2000" dirty="0">
              <a:latin typeface="Calibri Light" panose="020F0302020204030204" pitchFamily="34"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696156" y="476590"/>
            <a:ext cx="1739964"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Objetivos</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EF787615-CB34-4132-B909-37B0C69705D7}"/>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4BD57D3B-6599-469A-AD91-FFA92F76359D}"/>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642333CF-1AE8-4EC9-A6AE-A0E0F395751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0939641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9">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9">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9">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9">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9">
                                            <p:txEl>
                                              <p:pRg st="4" end="4"/>
                                            </p:txEl>
                                          </p:spTgt>
                                        </p:tgtEl>
                                        <p:attrNameLst>
                                          <p:attrName>style.visibility</p:attrName>
                                        </p:attrNameLst>
                                      </p:cBhvr>
                                      <p:to>
                                        <p:strVal val="visible"/>
                                      </p:to>
                                    </p:set>
                                  </p:childTnLst>
                                </p:cTn>
                              </p:par>
                            </p:childTnLst>
                          </p:cTn>
                        </p:par>
                      </p:childTnLst>
                    </p:cTn>
                  </p:par>
                  <p:par>
                    <p:cTn id="23" fill="hold">
                      <p:stCondLst>
                        <p:cond delay="indefinite"/>
                      </p:stCondLst>
                      <p:childTnLst>
                        <p:par>
                          <p:cTn id="24" fill="hold">
                            <p:stCondLst>
                              <p:cond delay="0"/>
                            </p:stCondLst>
                            <p:childTnLst>
                              <p:par>
                                <p:cTn id="25" presetID="1" presetClass="entr" presetSubtype="0" fill="hold" grpId="0" nodeType="clickEffect">
                                  <p:stCondLst>
                                    <p:cond delay="0"/>
                                  </p:stCondLst>
                                  <p:childTnLst>
                                    <p:set>
                                      <p:cBhvr>
                                        <p:cTn id="26" dur="1" fill="hold">
                                          <p:stCondLst>
                                            <p:cond delay="0"/>
                                          </p:stCondLst>
                                        </p:cTn>
                                        <p:tgtEl>
                                          <p:spTgt spid="9">
                                            <p:txEl>
                                              <p:pRg st="5" end="5"/>
                                            </p:txEl>
                                          </p:spTgt>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9">
                                            <p:txEl>
                                              <p:pRg st="6" end="6"/>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9" grpId="0" build="p"/>
    </p:bldLst>
  </p:timing>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CuadroTexto 5">
            <a:extLst>
              <a:ext uri="{FF2B5EF4-FFF2-40B4-BE49-F238E27FC236}">
                <a16:creationId xmlns:a16="http://schemas.microsoft.com/office/drawing/2014/main" xmlns="" id="{A6CA4587-6500-4BB8-B07E-4E4FA4372134}"/>
              </a:ext>
            </a:extLst>
          </p:cNvPr>
          <p:cNvSpPr txBox="1"/>
          <p:nvPr/>
        </p:nvSpPr>
        <p:spPr>
          <a:xfrm>
            <a:off x="611450" y="267840"/>
            <a:ext cx="7921100" cy="1077218"/>
          </a:xfrm>
          <a:prstGeom prst="rect">
            <a:avLst/>
          </a:prstGeom>
          <a:noFill/>
        </p:spPr>
        <p:txBody>
          <a:bodyPr wrap="square" rtlCol="0">
            <a:spAutoFit/>
          </a:bodyPr>
          <a:lstStyle/>
          <a:p>
            <a:pPr algn="ctr"/>
            <a:r>
              <a:rPr lang="es-ES" sz="3200" dirty="0">
                <a:solidFill>
                  <a:srgbClr val="FFFF00"/>
                </a:solidFill>
                <a:latin typeface="Calibri Light" panose="020F0302020204030204" pitchFamily="34" charset="0"/>
                <a:cs typeface="Calibri Light" panose="020F0302020204030204" pitchFamily="34" charset="0"/>
              </a:rPr>
              <a:t>Vacuna antineumocócica conjugada en personas de 5 o más años. </a:t>
            </a:r>
          </a:p>
        </p:txBody>
      </p:sp>
      <p:sp>
        <p:nvSpPr>
          <p:cNvPr id="8" name="CuadroTexto 7">
            <a:extLst>
              <a:ext uri="{FF2B5EF4-FFF2-40B4-BE49-F238E27FC236}">
                <a16:creationId xmlns:a16="http://schemas.microsoft.com/office/drawing/2014/main" xmlns="" id="{D47E6EC5-ECBF-4927-BD12-7FAF7B828C3C}"/>
              </a:ext>
            </a:extLst>
          </p:cNvPr>
          <p:cNvSpPr txBox="1">
            <a:spLocks/>
          </p:cNvSpPr>
          <p:nvPr/>
        </p:nvSpPr>
        <p:spPr>
          <a:xfrm>
            <a:off x="413495" y="2348850"/>
            <a:ext cx="8317010" cy="1584220"/>
          </a:xfrm>
          <a:prstGeom prst="rect">
            <a:avLst/>
          </a:prstGeom>
          <a:noFill/>
        </p:spPr>
        <p:txBody>
          <a:bodyPr wrap="square" rtlCol="0">
            <a:noAutofit/>
          </a:bodyPr>
          <a:lstStyle/>
          <a:p>
            <a:pPr algn="just">
              <a:spcAft>
                <a:spcPts val="600"/>
              </a:spcAft>
            </a:pPr>
            <a:r>
              <a:rPr lang="es-ES" sz="2800" b="1" dirty="0" smtClean="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Las personas de 65 años o más institucionalizadas en Residencias de Persona Mayores recibirán </a:t>
            </a:r>
            <a:r>
              <a:rPr lang="es-ES" sz="28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una </a:t>
            </a:r>
            <a:r>
              <a:rPr lang="es-ES" sz="2800" b="1" dirty="0" smtClean="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dosis </a:t>
            </a:r>
            <a:r>
              <a:rPr lang="es-ES" sz="28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de vacuna conjugada (PnC13</a:t>
            </a:r>
            <a:r>
              <a:rPr lang="es-ES" sz="2800" b="1" dirty="0" smtClean="0">
                <a:solidFill>
                  <a:srgbClr val="FFFF00"/>
                </a:solidFill>
                <a:latin typeface="Calibri Light" panose="020F0302020204030204" pitchFamily="34" charset="0"/>
                <a:ea typeface="Times New Roman" panose="02020603050405020304" pitchFamily="18" charset="0"/>
                <a:cs typeface="Calibri Light" panose="020F0302020204030204" pitchFamily="34" charset="0"/>
              </a:rPr>
              <a:t>)</a:t>
            </a:r>
            <a:endParaRPr lang="es-ES" sz="2800" b="1" dirty="0">
              <a:solidFill>
                <a:srgbClr val="FFFF00"/>
              </a:solidFill>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9" name="Grupo 8">
            <a:extLst>
              <a:ext uri="{FF2B5EF4-FFF2-40B4-BE49-F238E27FC236}">
                <a16:creationId xmlns:a16="http://schemas.microsoft.com/office/drawing/2014/main" xmlns="" id="{755C8F3F-1039-4498-9E21-6A00C79DE20F}"/>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F0BCE640-99B9-4917-8914-737798E414C0}"/>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5801214C-34DC-4154-AAC6-BB559B1389BB}"/>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970220175"/>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879618" name="Picture 2" descr="gota"/>
          <p:cNvPicPr>
            <a:picLocks noChangeAspect="1" noChangeArrowheads="1"/>
          </p:cNvPicPr>
          <p:nvPr/>
        </p:nvPicPr>
        <p:blipFill>
          <a:blip r:embed="rId3">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7239000" y="1608138"/>
            <a:ext cx="766763" cy="6016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879619" name="AutoShape 3"/>
          <p:cNvSpPr>
            <a:spLocks noChangeArrowheads="1"/>
          </p:cNvSpPr>
          <p:nvPr/>
        </p:nvSpPr>
        <p:spPr bwMode="auto">
          <a:xfrm rot="-5378687">
            <a:off x="914400" y="609600"/>
            <a:ext cx="1219200" cy="1219200"/>
          </a:xfrm>
          <a:prstGeom prst="rtTriangle">
            <a:avLst/>
          </a:prstGeom>
          <a:solidFill>
            <a:srgbClr val="D1BD5B"/>
          </a:solidFill>
          <a:ln>
            <a:noFill/>
          </a:ln>
          <a:effectLst/>
          <a:extLs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anchor="ct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endParaRPr lang="es-ES" altLang="es-ES" sz="2000">
              <a:latin typeface="Comic Sans MS" panose="030F0702030302020204" pitchFamily="66" charset="0"/>
            </a:endParaRPr>
          </a:p>
        </p:txBody>
      </p:sp>
      <p:sp>
        <p:nvSpPr>
          <p:cNvPr id="879620" name="Text Box 4"/>
          <p:cNvSpPr txBox="1">
            <a:spLocks noChangeArrowheads="1"/>
          </p:cNvSpPr>
          <p:nvPr/>
        </p:nvSpPr>
        <p:spPr bwMode="auto">
          <a:xfrm>
            <a:off x="762000" y="1219200"/>
            <a:ext cx="7848600" cy="762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a:solidFill>
                  <a:schemeClr val="tx1"/>
                </a:solidFill>
                <a:miter lim="800000"/>
                <a:headEnd/>
                <a:tailEnd/>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anchor="ctr">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ctr"/>
            <a:r>
              <a:rPr lang="es-ES_tradnl" altLang="es-ES" sz="4400">
                <a:solidFill>
                  <a:srgbClr val="00C800"/>
                </a:solidFill>
                <a:latin typeface="CG Times" pitchFamily="18" charset="0"/>
              </a:rPr>
              <a:t>Programa de vacunaciones</a:t>
            </a:r>
          </a:p>
        </p:txBody>
      </p:sp>
      <p:sp>
        <p:nvSpPr>
          <p:cNvPr id="879621" name="WordArt 5"/>
          <p:cNvSpPr>
            <a:spLocks noChangeArrowheads="1" noChangeShapeType="1" noTextEdit="1"/>
          </p:cNvSpPr>
          <p:nvPr/>
        </p:nvSpPr>
        <p:spPr bwMode="auto">
          <a:xfrm>
            <a:off x="1676400" y="2895600"/>
            <a:ext cx="5943600" cy="962025"/>
          </a:xfrm>
          <a:prstGeom prst="rect">
            <a:avLst/>
          </a:prstGeom>
        </p:spPr>
        <p:txBody>
          <a:bodyPr spcFirstLastPara="1" wrap="none" fromWordArt="1">
            <a:prstTxWarp prst="textArchUp">
              <a:avLst>
                <a:gd name="adj" fmla="val 10800000"/>
              </a:avLst>
            </a:prstTxWarp>
          </a:bodyPr>
          <a:lstStyle/>
          <a:p>
            <a:pPr algn="ctr"/>
            <a:r>
              <a:rPr lang="es-ES" sz="5400" kern="10">
                <a:ln w="31750">
                  <a:solidFill>
                    <a:srgbClr val="00FF00"/>
                  </a:solidFill>
                  <a:round/>
                  <a:headEnd/>
                  <a:tailEnd/>
                </a:ln>
                <a:solidFill>
                  <a:srgbClr val="FFFF00"/>
                </a:solidFill>
                <a:latin typeface="Arial Black" panose="020B0A04020102020204" pitchFamily="34" charset="0"/>
              </a:rPr>
              <a:t>muchas gracias</a:t>
            </a:r>
          </a:p>
        </p:txBody>
      </p:sp>
      <p:grpSp>
        <p:nvGrpSpPr>
          <p:cNvPr id="879622" name="Group 6"/>
          <p:cNvGrpSpPr>
            <a:grpSpLocks/>
          </p:cNvGrpSpPr>
          <p:nvPr/>
        </p:nvGrpSpPr>
        <p:grpSpPr bwMode="auto">
          <a:xfrm>
            <a:off x="2424113" y="3789363"/>
            <a:ext cx="4778375" cy="1989137"/>
            <a:chOff x="1689" y="2387"/>
            <a:chExt cx="3010" cy="1253"/>
          </a:xfrm>
        </p:grpSpPr>
        <p:sp>
          <p:nvSpPr>
            <p:cNvPr id="18439" name="Text Box 7"/>
            <p:cNvSpPr txBox="1">
              <a:spLocks noChangeArrowheads="1"/>
            </p:cNvSpPr>
            <p:nvPr/>
          </p:nvSpPr>
          <p:spPr bwMode="auto">
            <a:xfrm>
              <a:off x="1689" y="2774"/>
              <a:ext cx="3010" cy="404"/>
            </a:xfrm>
            <a:prstGeom prst="rect">
              <a:avLst/>
            </a:prstGeom>
            <a:noFill/>
            <a:ln>
              <a:noFill/>
            </a:ln>
            <a:effectLst/>
            <a:extLst>
              <a:ext uri="{909E8E84-426E-40DD-AFC4-6F175D3DCCD1}">
                <a14:hiddenFill xmlns:a14="http://schemas.microsoft.com/office/drawing/2010/main">
                  <a:solidFill>
                    <a:srgbClr val="00CC99">
                      <a:alpha val="50195"/>
                    </a:srgbClr>
                  </a:solidFill>
                </a14:hiddenFill>
              </a:ext>
              <a:ext uri="{91240B29-F687-4F45-9708-019B960494DF}">
                <a14:hiddenLine xmlns:a14="http://schemas.microsoft.com/office/drawing/2010/main" w="15875">
                  <a:solidFill>
                    <a:schemeClr val="bg2"/>
                  </a:solidFill>
                  <a:miter lim="800000"/>
                  <a:headEnd type="none" w="sm" len="sm"/>
                  <a:tailEnd type="none" w="sm" len="sm"/>
                </a14:hiddenLine>
              </a:ext>
              <a:ext uri="{AF507438-7753-43E0-B8FC-AC1667EBCBE1}">
                <a14:hiddenEffects xmlns:a14="http://schemas.microsoft.com/office/drawing/2010/main">
                  <a:effectLst>
                    <a:outerShdw dist="35921" dir="2700000" algn="ctr" rotWithShape="0">
                      <a:srgbClr val="808080"/>
                    </a:outerShdw>
                  </a:effectLst>
                </a14:hiddenEffects>
              </a:ext>
            </a:extLst>
          </p:spPr>
          <p:txBody>
            <a:bodyPr wrap="none" lIns="90000" tIns="46800" rIns="90000" bIns="46800" anchor="ctr" anchorCtr="1">
              <a:spAutoFit/>
            </a:bodyPr>
            <a:lstStyle>
              <a:lvl1pPr eaLnBrk="0" hangingPunct="0">
                <a:defRPr>
                  <a:solidFill>
                    <a:schemeClr val="tx1"/>
                  </a:solidFill>
                  <a:latin typeface="Arial" panose="020B0604020202020204" pitchFamily="34" charset="0"/>
                </a:defRPr>
              </a:lvl1pPr>
              <a:lvl2pPr marL="742950" indent="-285750" eaLnBrk="0" hangingPunct="0">
                <a:defRPr>
                  <a:solidFill>
                    <a:schemeClr val="tx1"/>
                  </a:solidFill>
                  <a:latin typeface="Arial" panose="020B0604020202020204" pitchFamily="34" charset="0"/>
                </a:defRPr>
              </a:lvl2pPr>
              <a:lvl3pPr marL="1143000" indent="-228600" eaLnBrk="0" hangingPunct="0">
                <a:defRPr>
                  <a:solidFill>
                    <a:schemeClr val="tx1"/>
                  </a:solidFill>
                  <a:latin typeface="Arial" panose="020B0604020202020204" pitchFamily="34" charset="0"/>
                </a:defRPr>
              </a:lvl3pPr>
              <a:lvl4pPr marL="1600200" indent="-228600" eaLnBrk="0" hangingPunct="0">
                <a:defRPr>
                  <a:solidFill>
                    <a:schemeClr val="tx1"/>
                  </a:solidFill>
                  <a:latin typeface="Arial" panose="020B0604020202020204" pitchFamily="34" charset="0"/>
                </a:defRPr>
              </a:lvl4pPr>
              <a:lvl5pPr marL="2057400" indent="-228600" eaLnBrk="0" hangingPunct="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r>
                <a:rPr lang="es-ES_tradnl" altLang="es-ES" sz="3600">
                  <a:solidFill>
                    <a:srgbClr val="FFFF00"/>
                  </a:solidFill>
                </a:rPr>
                <a:t>Región         de Murcia</a:t>
              </a:r>
            </a:p>
          </p:txBody>
        </p:sp>
        <p:pic>
          <p:nvPicPr>
            <p:cNvPr id="18440" name="Picture 8" descr="Logo Región 2008"/>
            <p:cNvPicPr>
              <a:picLocks noChangeAspect="1" noChangeArrowheads="1"/>
            </p:cNvPicPr>
            <p:nvPr/>
          </p:nvPicPr>
          <p:blipFill>
            <a:blip r:embed="rId4"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2653" y="2387"/>
              <a:ext cx="733" cy="125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1904757142"/>
      </p:ext>
    </p:extLst>
  </p:cSld>
  <p:clrMapOvr>
    <a:masterClrMapping/>
  </p:clrMapOvr>
  <p:transition>
    <p:fade/>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879621"/>
                                        </p:tgtEl>
                                        <p:attrNameLst>
                                          <p:attrName>style.visibility</p:attrName>
                                        </p:attrNameLst>
                                      </p:cBhvr>
                                      <p:to>
                                        <p:strVal val="visible"/>
                                      </p:to>
                                    </p:set>
                                    <p:anim calcmode="lin" valueType="num">
                                      <p:cBhvr>
                                        <p:cTn id="7" dur="500" fill="hold"/>
                                        <p:tgtEl>
                                          <p:spTgt spid="879621"/>
                                        </p:tgtEl>
                                        <p:attrNameLst>
                                          <p:attrName>ppt_w</p:attrName>
                                        </p:attrNameLst>
                                      </p:cBhvr>
                                      <p:tavLst>
                                        <p:tav tm="0">
                                          <p:val>
                                            <p:fltVal val="0"/>
                                          </p:val>
                                        </p:tav>
                                        <p:tav tm="100000">
                                          <p:val>
                                            <p:strVal val="#ppt_w"/>
                                          </p:val>
                                        </p:tav>
                                      </p:tavLst>
                                    </p:anim>
                                    <p:anim calcmode="lin" valueType="num">
                                      <p:cBhvr>
                                        <p:cTn id="8" dur="500" fill="hold"/>
                                        <p:tgtEl>
                                          <p:spTgt spid="879621"/>
                                        </p:tgtEl>
                                        <p:attrNameLst>
                                          <p:attrName>ppt_h</p:attrName>
                                        </p:attrNameLst>
                                      </p:cBhvr>
                                      <p:tavLst>
                                        <p:tav tm="0">
                                          <p:val>
                                            <p:fltVal val="0"/>
                                          </p:val>
                                        </p:tav>
                                        <p:tav tm="100000">
                                          <p:val>
                                            <p:strVal val="#ppt_h"/>
                                          </p:val>
                                        </p:tav>
                                      </p:tavLst>
                                    </p:anim>
                                  </p:childTnLst>
                                </p:cTn>
                              </p:par>
                            </p:childTnLst>
                          </p:cTn>
                        </p:par>
                        <p:par>
                          <p:cTn id="9" fill="hold" nodeType="afterGroup">
                            <p:stCondLst>
                              <p:cond delay="500"/>
                            </p:stCondLst>
                            <p:childTnLst>
                              <p:par>
                                <p:cTn id="10" presetID="23" presetClass="entr" presetSubtype="16" fill="hold" grpId="0" nodeType="afterEffect">
                                  <p:stCondLst>
                                    <p:cond delay="0"/>
                                  </p:stCondLst>
                                  <p:childTnLst>
                                    <p:set>
                                      <p:cBhvr>
                                        <p:cTn id="11" dur="1" fill="hold">
                                          <p:stCondLst>
                                            <p:cond delay="0"/>
                                          </p:stCondLst>
                                        </p:cTn>
                                        <p:tgtEl>
                                          <p:spTgt spid="879620"/>
                                        </p:tgtEl>
                                        <p:attrNameLst>
                                          <p:attrName>style.visibility</p:attrName>
                                        </p:attrNameLst>
                                      </p:cBhvr>
                                      <p:to>
                                        <p:strVal val="visible"/>
                                      </p:to>
                                    </p:set>
                                    <p:anim calcmode="lin" valueType="num">
                                      <p:cBhvr>
                                        <p:cTn id="12" dur="500" fill="hold"/>
                                        <p:tgtEl>
                                          <p:spTgt spid="879620"/>
                                        </p:tgtEl>
                                        <p:attrNameLst>
                                          <p:attrName>ppt_w</p:attrName>
                                        </p:attrNameLst>
                                      </p:cBhvr>
                                      <p:tavLst>
                                        <p:tav tm="0">
                                          <p:val>
                                            <p:fltVal val="0"/>
                                          </p:val>
                                        </p:tav>
                                        <p:tav tm="100000">
                                          <p:val>
                                            <p:strVal val="#ppt_w"/>
                                          </p:val>
                                        </p:tav>
                                      </p:tavLst>
                                    </p:anim>
                                    <p:anim calcmode="lin" valueType="num">
                                      <p:cBhvr>
                                        <p:cTn id="13" dur="500" fill="hold"/>
                                        <p:tgtEl>
                                          <p:spTgt spid="879620"/>
                                        </p:tgtEl>
                                        <p:attrNameLst>
                                          <p:attrName>ppt_h</p:attrName>
                                        </p:attrNameLst>
                                      </p:cBhvr>
                                      <p:tavLst>
                                        <p:tav tm="0">
                                          <p:val>
                                            <p:fltVal val="0"/>
                                          </p:val>
                                        </p:tav>
                                        <p:tav tm="100000">
                                          <p:val>
                                            <p:strVal val="#ppt_h"/>
                                          </p:val>
                                        </p:tav>
                                      </p:tavLst>
                                    </p:anim>
                                  </p:childTnLst>
                                </p:cTn>
                              </p:par>
                            </p:childTnLst>
                          </p:cTn>
                        </p:par>
                        <p:par>
                          <p:cTn id="14" fill="hold" nodeType="afterGroup">
                            <p:stCondLst>
                              <p:cond delay="1000"/>
                            </p:stCondLst>
                            <p:childTnLst>
                              <p:par>
                                <p:cTn id="15" presetID="2" presetClass="entr" presetSubtype="2" fill="hold" grpId="0" nodeType="afterEffect">
                                  <p:stCondLst>
                                    <p:cond delay="0"/>
                                  </p:stCondLst>
                                  <p:childTnLst>
                                    <p:set>
                                      <p:cBhvr>
                                        <p:cTn id="16" dur="1" fill="hold">
                                          <p:stCondLst>
                                            <p:cond delay="0"/>
                                          </p:stCondLst>
                                        </p:cTn>
                                        <p:tgtEl>
                                          <p:spTgt spid="879619"/>
                                        </p:tgtEl>
                                        <p:attrNameLst>
                                          <p:attrName>style.visibility</p:attrName>
                                        </p:attrNameLst>
                                      </p:cBhvr>
                                      <p:to>
                                        <p:strVal val="visible"/>
                                      </p:to>
                                    </p:set>
                                    <p:anim calcmode="lin" valueType="num">
                                      <p:cBhvr additive="base">
                                        <p:cTn id="17" dur="500" fill="hold"/>
                                        <p:tgtEl>
                                          <p:spTgt spid="879619"/>
                                        </p:tgtEl>
                                        <p:attrNameLst>
                                          <p:attrName>ppt_x</p:attrName>
                                        </p:attrNameLst>
                                      </p:cBhvr>
                                      <p:tavLst>
                                        <p:tav tm="0">
                                          <p:val>
                                            <p:strVal val="1+#ppt_w/2"/>
                                          </p:val>
                                        </p:tav>
                                        <p:tav tm="100000">
                                          <p:val>
                                            <p:strVal val="#ppt_x"/>
                                          </p:val>
                                        </p:tav>
                                      </p:tavLst>
                                    </p:anim>
                                    <p:anim calcmode="lin" valueType="num">
                                      <p:cBhvr additive="base">
                                        <p:cTn id="18" dur="500" fill="hold"/>
                                        <p:tgtEl>
                                          <p:spTgt spid="879619"/>
                                        </p:tgtEl>
                                        <p:attrNameLst>
                                          <p:attrName>ppt_y</p:attrName>
                                        </p:attrNameLst>
                                      </p:cBhvr>
                                      <p:tavLst>
                                        <p:tav tm="0">
                                          <p:val>
                                            <p:strVal val="#ppt_y"/>
                                          </p:val>
                                        </p:tav>
                                        <p:tav tm="100000">
                                          <p:val>
                                            <p:strVal val="#ppt_y"/>
                                          </p:val>
                                        </p:tav>
                                      </p:tavLst>
                                    </p:anim>
                                  </p:childTnLst>
                                </p:cTn>
                              </p:par>
                            </p:childTnLst>
                          </p:cTn>
                        </p:par>
                        <p:par>
                          <p:cTn id="19" fill="hold" nodeType="afterGroup">
                            <p:stCondLst>
                              <p:cond delay="1500"/>
                            </p:stCondLst>
                            <p:childTnLst>
                              <p:par>
                                <p:cTn id="20" presetID="2" presetClass="entr" presetSubtype="8" fill="hold" nodeType="afterEffect">
                                  <p:stCondLst>
                                    <p:cond delay="0"/>
                                  </p:stCondLst>
                                  <p:childTnLst>
                                    <p:set>
                                      <p:cBhvr>
                                        <p:cTn id="21" dur="1" fill="hold">
                                          <p:stCondLst>
                                            <p:cond delay="0"/>
                                          </p:stCondLst>
                                        </p:cTn>
                                        <p:tgtEl>
                                          <p:spTgt spid="879618"/>
                                        </p:tgtEl>
                                        <p:attrNameLst>
                                          <p:attrName>style.visibility</p:attrName>
                                        </p:attrNameLst>
                                      </p:cBhvr>
                                      <p:to>
                                        <p:strVal val="visible"/>
                                      </p:to>
                                    </p:set>
                                    <p:anim calcmode="lin" valueType="num">
                                      <p:cBhvr additive="base">
                                        <p:cTn id="22" dur="500" fill="hold"/>
                                        <p:tgtEl>
                                          <p:spTgt spid="879618"/>
                                        </p:tgtEl>
                                        <p:attrNameLst>
                                          <p:attrName>ppt_x</p:attrName>
                                        </p:attrNameLst>
                                      </p:cBhvr>
                                      <p:tavLst>
                                        <p:tav tm="0">
                                          <p:val>
                                            <p:strVal val="0-#ppt_w/2"/>
                                          </p:val>
                                        </p:tav>
                                        <p:tav tm="100000">
                                          <p:val>
                                            <p:strVal val="#ppt_x"/>
                                          </p:val>
                                        </p:tav>
                                      </p:tavLst>
                                    </p:anim>
                                    <p:anim calcmode="lin" valueType="num">
                                      <p:cBhvr additive="base">
                                        <p:cTn id="23" dur="500" fill="hold"/>
                                        <p:tgtEl>
                                          <p:spTgt spid="879618"/>
                                        </p:tgtEl>
                                        <p:attrNameLst>
                                          <p:attrName>ppt_y</p:attrName>
                                        </p:attrNameLst>
                                      </p:cBhvr>
                                      <p:tavLst>
                                        <p:tav tm="0">
                                          <p:val>
                                            <p:strVal val="#ppt_y"/>
                                          </p:val>
                                        </p:tav>
                                        <p:tav tm="100000">
                                          <p:val>
                                            <p:strVal val="#ppt_y"/>
                                          </p:val>
                                        </p:tav>
                                      </p:tavLst>
                                    </p:anim>
                                  </p:childTnLst>
                                </p:cTn>
                              </p:par>
                            </p:childTnLst>
                          </p:cTn>
                        </p:par>
                        <p:par>
                          <p:cTn id="24" fill="hold" nodeType="afterGroup">
                            <p:stCondLst>
                              <p:cond delay="2000"/>
                            </p:stCondLst>
                            <p:childTnLst>
                              <p:par>
                                <p:cTn id="25" presetID="1" presetClass="entr" presetSubtype="0" fill="hold" nodeType="afterEffect">
                                  <p:stCondLst>
                                    <p:cond delay="0"/>
                                  </p:stCondLst>
                                  <p:childTnLst>
                                    <p:set>
                                      <p:cBhvr>
                                        <p:cTn id="26" dur="1" fill="hold">
                                          <p:stCondLst>
                                            <p:cond delay="0"/>
                                          </p:stCondLst>
                                        </p:cTn>
                                        <p:tgtEl>
                                          <p:spTgt spid="879622"/>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79619" grpId="0" animBg="1"/>
      <p:bldP spid="879620" grpId="0" autoUpdateAnimBg="0"/>
      <p:bldP spid="879621" grpId="0" animBg="1"/>
    </p:bldLst>
  </p:timing>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755470" y="1340710"/>
            <a:ext cx="7705070" cy="1728240"/>
          </a:xfrm>
          <a:prstGeom prst="rect">
            <a:avLst/>
          </a:prstGeom>
          <a:noFill/>
        </p:spPr>
        <p:txBody>
          <a:bodyPr wrap="square" rtlCol="0">
            <a:noAutofit/>
          </a:bodyPr>
          <a:lstStyle/>
          <a:p>
            <a:pPr lvl="0" algn="just">
              <a:spcAft>
                <a:spcPts val="600"/>
              </a:spcAft>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Adquiridas por la Comuni</a:t>
            </a:r>
            <a:r>
              <a:rPr lang="es-ES" sz="2000" dirty="0">
                <a:latin typeface="Calibri Light" panose="020F0302020204030204" pitchFamily="34" charset="0"/>
                <a:ea typeface="Times New Roman" panose="02020603050405020304" pitchFamily="18" charset="0"/>
                <a:cs typeface="Calibri Light" panose="020F0302020204030204" pitchFamily="34" charset="0"/>
              </a:rPr>
              <a:t>dad Autónoma:</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150.000 dosis de vacuna trivalente (</a:t>
            </a:r>
            <a:r>
              <a:rPr lang="es-ES" sz="2000"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Chiroflu</a:t>
            </a: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115.000 dosis de vacuna trivalente adyuvada con MF59 </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r>
              <a:rPr lang="es-ES" sz="2000" dirty="0">
                <a:solidFill>
                  <a:schemeClr val="tx2">
                    <a:lumMod val="60000"/>
                    <a:lumOff val="40000"/>
                  </a:schemeClr>
                </a:solidFill>
                <a:latin typeface="Calibri Light" panose="020F0302020204030204" pitchFamily="34" charset="0"/>
                <a:ea typeface="Times New Roman" panose="02020603050405020304" pitchFamily="18" charset="0"/>
                <a:cs typeface="Calibri Light" panose="020F0302020204030204" pitchFamily="34" charset="0"/>
              </a:rPr>
              <a:t>Chiromas</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rPr>
              <a:t>100 dosis de vacuna tetravalente de cultivo celular (</a:t>
            </a:r>
            <a:r>
              <a:rPr lang="es-ES_tradnl" sz="2000"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Flucelvax-Tetra</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_tradnl"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lvl="0" algn="just">
              <a:spcAft>
                <a:spcPts val="600"/>
              </a:spcAft>
            </a:pP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2308158" y="404580"/>
            <a:ext cx="454201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Disponibilidad de  vacunas</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6D64DD75-551B-49A2-A447-918D2D33099F}"/>
              </a:ext>
            </a:extLst>
          </p:cNvPr>
          <p:cNvSpPr txBox="1">
            <a:spLocks/>
          </p:cNvSpPr>
          <p:nvPr/>
        </p:nvSpPr>
        <p:spPr>
          <a:xfrm>
            <a:off x="683460" y="3082161"/>
            <a:ext cx="7705070" cy="2075079"/>
          </a:xfrm>
          <a:prstGeom prst="rect">
            <a:avLst/>
          </a:prstGeom>
          <a:noFill/>
        </p:spPr>
        <p:txBody>
          <a:bodyPr wrap="square" rtlCol="0">
            <a:noAutofit/>
          </a:bodyPr>
          <a:lstStyle/>
          <a:p>
            <a:pPr lvl="0" algn="just">
              <a:spcAft>
                <a:spcPts val="600"/>
              </a:spcAft>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Adquiridas por el Ministerio de Sanidad</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a:p>
            <a:pPr marL="342900" lvl="0" indent="-342900" algn="just">
              <a:spcAft>
                <a:spcPts val="600"/>
              </a:spcAft>
              <a:buFont typeface="Symbol" panose="05050102010706020507" pitchFamily="18" charset="2"/>
              <a:buChar char=""/>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3.530 dosis de vacuna de alta carga (</a:t>
            </a:r>
            <a:r>
              <a:rPr lang="es-ES" sz="2000" dirty="0">
                <a:solidFill>
                  <a:schemeClr val="tx2">
                    <a:lumMod val="60000"/>
                    <a:lumOff val="40000"/>
                  </a:schemeClr>
                </a:solidFill>
                <a:effectLst/>
                <a:latin typeface="Calibri Light" panose="020F0302020204030204" pitchFamily="34" charset="0"/>
                <a:ea typeface="Times New Roman" panose="02020603050405020304" pitchFamily="18" charset="0"/>
                <a:cs typeface="Calibri Light" panose="020F0302020204030204" pitchFamily="34" charset="0"/>
              </a:rPr>
              <a:t>Fluzone HD</a:t>
            </a: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12.370 dosis de vacuna trivalente (</a:t>
            </a:r>
            <a:r>
              <a:rPr lang="es-ES" sz="2000" dirty="0">
                <a:solidFill>
                  <a:schemeClr val="tx2">
                    <a:lumMod val="60000"/>
                    <a:lumOff val="40000"/>
                  </a:schemeClr>
                </a:solidFill>
                <a:latin typeface="Calibri Light" panose="020F0302020204030204" pitchFamily="34" charset="0"/>
                <a:ea typeface="Times New Roman" panose="02020603050405020304" pitchFamily="18" charset="0"/>
                <a:cs typeface="Calibri Light" panose="020F0302020204030204" pitchFamily="34" charset="0"/>
              </a:rPr>
              <a:t>Chiroflu</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46.390 </a:t>
            </a:r>
            <a:r>
              <a:rPr lang="es-ES_tradnl" sz="2000" dirty="0">
                <a:latin typeface="Calibri Light" panose="020F0302020204030204" pitchFamily="34" charset="0"/>
                <a:ea typeface="Times New Roman" panose="02020603050405020304" pitchFamily="18" charset="0"/>
                <a:cs typeface="Calibri Light" panose="020F0302020204030204" pitchFamily="34" charset="0"/>
              </a:rPr>
              <a:t>dosis de vacuna trivalente adyuvada con MF59 </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r>
              <a:rPr lang="es-ES" sz="2000" dirty="0">
                <a:solidFill>
                  <a:schemeClr val="tx2">
                    <a:lumMod val="60000"/>
                    <a:lumOff val="40000"/>
                  </a:schemeClr>
                </a:solidFill>
                <a:latin typeface="Calibri Light" panose="020F0302020204030204" pitchFamily="34" charset="0"/>
                <a:ea typeface="Times New Roman" panose="02020603050405020304" pitchFamily="18" charset="0"/>
                <a:cs typeface="Calibri Light" panose="020F0302020204030204" pitchFamily="34" charset="0"/>
              </a:rPr>
              <a:t>Chiromas</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p>
          <a:p>
            <a:pPr marL="342900" lvl="0" indent="-342900" algn="just">
              <a:spcAft>
                <a:spcPts val="600"/>
              </a:spcAft>
              <a:buFont typeface="Symbol" panose="05050102010706020507" pitchFamily="18" charset="2"/>
              <a:buChar char=""/>
            </a:pPr>
            <a:r>
              <a:rPr lang="es-ES" sz="2000" i="1" dirty="0">
                <a:effectLst/>
                <a:latin typeface="Calibri Light" panose="020F0302020204030204" pitchFamily="34" charset="0"/>
                <a:ea typeface="Times New Roman" panose="02020603050405020304" pitchFamily="18" charset="0"/>
                <a:cs typeface="Calibri Light" panose="020F0302020204030204" pitchFamily="34" charset="0"/>
              </a:rPr>
              <a:t>43.050 dosis de otra vacuna por determinar</a:t>
            </a:r>
            <a:endParaRPr lang="es-ES_tradnl" sz="2000" i="1"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7" name="CuadroTexto 6">
            <a:extLst>
              <a:ext uri="{FF2B5EF4-FFF2-40B4-BE49-F238E27FC236}">
                <a16:creationId xmlns:a16="http://schemas.microsoft.com/office/drawing/2014/main" xmlns="" id="{7085814E-96E9-452D-AC09-8ADAD586BA81}"/>
              </a:ext>
            </a:extLst>
          </p:cNvPr>
          <p:cNvSpPr txBox="1">
            <a:spLocks/>
          </p:cNvSpPr>
          <p:nvPr/>
        </p:nvSpPr>
        <p:spPr>
          <a:xfrm>
            <a:off x="683460" y="5301261"/>
            <a:ext cx="7705070" cy="576080"/>
          </a:xfrm>
          <a:prstGeom prst="rect">
            <a:avLst/>
          </a:prstGeom>
          <a:noFill/>
        </p:spPr>
        <p:txBody>
          <a:bodyPr wrap="square" rtlCol="0">
            <a:noAutofit/>
          </a:bodyPr>
          <a:lstStyle/>
          <a:p>
            <a:pPr lvl="0" algn="just">
              <a:spcAft>
                <a:spcPts val="600"/>
              </a:spcAft>
            </a:pPr>
            <a:r>
              <a:rPr lang="es-ES" sz="2000" dirty="0">
                <a:effectLst/>
                <a:latin typeface="Calibri Light" panose="020F0302020204030204" pitchFamily="34" charset="0"/>
                <a:ea typeface="Times New Roman" panose="02020603050405020304" pitchFamily="18" charset="0"/>
                <a:cs typeface="Calibri Light" panose="020F0302020204030204" pitchFamily="34" charset="0"/>
              </a:rPr>
              <a:t>Total de dosis disponibles</a:t>
            </a:r>
            <a:r>
              <a:rPr lang="es-ES" sz="2000" dirty="0">
                <a:latin typeface="Calibri Light" panose="020F0302020204030204" pitchFamily="34" charset="0"/>
                <a:ea typeface="Times New Roman" panose="02020603050405020304" pitchFamily="18" charset="0"/>
                <a:cs typeface="Calibri Light" panose="020F0302020204030204" pitchFamily="34" charset="0"/>
              </a:rPr>
              <a:t>: 327.290</a:t>
            </a:r>
            <a:endParaRPr lang="es-ES_tradnl" sz="2000" i="1"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8" name="Grupo 7">
            <a:extLst>
              <a:ext uri="{FF2B5EF4-FFF2-40B4-BE49-F238E27FC236}">
                <a16:creationId xmlns:a16="http://schemas.microsoft.com/office/drawing/2014/main" xmlns="" id="{DA961DCB-D146-4F8A-8D7C-ECA5665E2A19}"/>
              </a:ext>
            </a:extLst>
          </p:cNvPr>
          <p:cNvGrpSpPr/>
          <p:nvPr/>
        </p:nvGrpSpPr>
        <p:grpSpPr>
          <a:xfrm>
            <a:off x="107380" y="116540"/>
            <a:ext cx="8919785" cy="6610993"/>
            <a:chOff x="107380" y="116540"/>
            <a:chExt cx="8919785" cy="6610993"/>
          </a:xfrm>
        </p:grpSpPr>
        <p:pic>
          <p:nvPicPr>
            <p:cNvPr id="10" name="Picture 7" descr="Logo Región 2008">
              <a:extLst>
                <a:ext uri="{FF2B5EF4-FFF2-40B4-BE49-F238E27FC236}">
                  <a16:creationId xmlns:a16="http://schemas.microsoft.com/office/drawing/2014/main" xmlns="" id="{FD3B4BE7-CF13-4EAE-AEFA-E959CF2639B4}"/>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1" name="Picture 4" descr="gota">
              <a:extLst>
                <a:ext uri="{FF2B5EF4-FFF2-40B4-BE49-F238E27FC236}">
                  <a16:creationId xmlns:a16="http://schemas.microsoft.com/office/drawing/2014/main" xmlns="" id="{711029FE-6D8F-4263-89A4-734C6828FD45}"/>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9433172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7993110" cy="432060"/>
          </a:xfrm>
          <a:prstGeom prst="rect">
            <a:avLst/>
          </a:prstGeom>
          <a:noFill/>
        </p:spPr>
        <p:txBody>
          <a:bodyPr wrap="square" rtlCol="0">
            <a:noAutofit/>
          </a:bodyPr>
          <a:lstStyle/>
          <a:p>
            <a:pPr lvl="0" algn="just">
              <a:spcAft>
                <a:spcPts val="600"/>
              </a:spcAft>
            </a:pPr>
            <a:r>
              <a:rPr lang="es-ES" sz="2000" b="1" i="1" dirty="0">
                <a:solidFill>
                  <a:srgbClr val="FFC000"/>
                </a:solidFill>
                <a:effectLst/>
                <a:latin typeface="Calibri Light" panose="020F0302020204030204" pitchFamily="34" charset="0"/>
                <a:ea typeface="Times New Roman" panose="02020603050405020304" pitchFamily="18" charset="0"/>
                <a:cs typeface="Calibri Light" panose="020F0302020204030204" pitchFamily="34" charset="0"/>
              </a:rPr>
              <a:t>Personas con alto riesgo de complicaciones relacionadas </a:t>
            </a: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con la gripe:</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6F933EAD-06C6-4A18-97E1-CBFD59577B71}"/>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42B00FC9-C4DA-4AB3-A27B-B3685C58725D}"/>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E90499FB-459C-428B-9848-A59FEA76E9D8}"/>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
        <p:nvSpPr>
          <p:cNvPr id="10" name="CuadroTexto 9">
            <a:extLst>
              <a:ext uri="{FF2B5EF4-FFF2-40B4-BE49-F238E27FC236}">
                <a16:creationId xmlns:a16="http://schemas.microsoft.com/office/drawing/2014/main" xmlns="" id="{328CBFA7-BEAB-43FE-A829-47B5323DE1DF}"/>
              </a:ext>
            </a:extLst>
          </p:cNvPr>
          <p:cNvSpPr txBox="1">
            <a:spLocks/>
          </p:cNvSpPr>
          <p:nvPr/>
        </p:nvSpPr>
        <p:spPr>
          <a:xfrm>
            <a:off x="472332" y="1772770"/>
            <a:ext cx="7993110" cy="2075078"/>
          </a:xfrm>
          <a:prstGeom prst="rect">
            <a:avLst/>
          </a:prstGeom>
          <a:noFill/>
        </p:spPr>
        <p:txBody>
          <a:bodyPr wrap="square" rtlCol="0">
            <a:noAutofit/>
          </a:bodyPr>
          <a:lstStyle/>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Personas de 60 años o más</a:t>
            </a:r>
          </a:p>
          <a:p>
            <a:pPr marL="342900" lvl="0" indent="-342900" algn="just">
              <a:spcAft>
                <a:spcPts val="600"/>
              </a:spcAft>
              <a:buFont typeface="Symbol" panose="05050102010706020507" pitchFamily="18" charset="2"/>
              <a:buChar char=""/>
            </a:pPr>
            <a:r>
              <a:rPr lang="es-ES_tradnl" sz="2000" dirty="0">
                <a:latin typeface="Calibri Light" panose="020F0302020204030204" pitchFamily="34" charset="0"/>
                <a:ea typeface="Times New Roman" panose="02020603050405020304" pitchFamily="18" charset="0"/>
                <a:cs typeface="Calibri Light" panose="020F0302020204030204" pitchFamily="34" charset="0"/>
              </a:rPr>
              <a:t>Personas de cualquier edad (≥6 meses) institucionalizadas de manera prolongada</a:t>
            </a: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Menores de 60 años y mayores de 6 meses con patología crónica:</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Tree>
    <p:extLst>
      <p:ext uri="{BB962C8B-B14F-4D97-AF65-F5344CB8AC3E}">
        <p14:creationId xmlns:p14="http://schemas.microsoft.com/office/powerpoint/2010/main" val="2230799596"/>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76885" y="764630"/>
            <a:ext cx="8235545" cy="79211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Personas con alto riesgo de complicaciones relacionadas con la gripe:</a:t>
            </a:r>
          </a:p>
          <a:p>
            <a:pPr marL="342900" lvl="0" indent="-342900" algn="just">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Menores de 60 años y mayores de 6 meses </a:t>
            </a:r>
            <a:r>
              <a:rPr lang="es-ES" sz="2000" u="sng" dirty="0">
                <a:latin typeface="Calibri Light" panose="020F0302020204030204" pitchFamily="34" charset="0"/>
                <a:ea typeface="Times New Roman" panose="02020603050405020304" pitchFamily="18" charset="0"/>
                <a:cs typeface="Calibri Light" panose="020F0302020204030204" pitchFamily="34" charset="0"/>
              </a:rPr>
              <a:t>con patología crónica</a:t>
            </a:r>
            <a:r>
              <a:rPr lang="es-ES" sz="2000" dirty="0">
                <a:latin typeface="Calibri Light" panose="020F0302020204030204" pitchFamily="34" charset="0"/>
                <a:ea typeface="Times New Roman" panose="02020603050405020304" pitchFamily="18" charset="0"/>
                <a:cs typeface="Calibri Light" panose="020F0302020204030204" pitchFamily="34" charset="0"/>
              </a:rPr>
              <a:t>:</a:t>
            </a:r>
            <a:endParaRPr lang="es-ES" sz="2000"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188550"/>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sp>
        <p:nvSpPr>
          <p:cNvPr id="6" name="CuadroTexto 5">
            <a:extLst>
              <a:ext uri="{FF2B5EF4-FFF2-40B4-BE49-F238E27FC236}">
                <a16:creationId xmlns:a16="http://schemas.microsoft.com/office/drawing/2014/main" xmlns="" id="{6D64DD75-551B-49A2-A447-918D2D33099F}"/>
              </a:ext>
            </a:extLst>
          </p:cNvPr>
          <p:cNvSpPr txBox="1">
            <a:spLocks/>
          </p:cNvSpPr>
          <p:nvPr/>
        </p:nvSpPr>
        <p:spPr>
          <a:xfrm>
            <a:off x="476885" y="1484730"/>
            <a:ext cx="8343705" cy="5242803"/>
          </a:xfrm>
          <a:prstGeom prst="rect">
            <a:avLst/>
          </a:prstGeom>
          <a:noFill/>
        </p:spPr>
        <p:txBody>
          <a:bodyPr wrap="square" rtlCol="0">
            <a:noAutofit/>
          </a:bodyPr>
          <a:lstStyle/>
          <a:p>
            <a:pPr marL="361950" lvl="1" indent="-268288" algn="just">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enfermedades crónicas del sistema cardiovascular</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respiratoria crónica, incluida asma, displasia broncopulmonar y fibrosis quística</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enfermedades neurológicas</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enfermedades neuromusculares graves u otros trastornos que dificulten la movilización de secreciones respiratorias o aumenten el riesgo de aspiración</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enfermedades metabólicas crónicas (incluyendo diabetes mellitus)</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personas con obesidad mórbida con índice de masa corporal ≥40 en adultos, ≥35 en adolescentes o ≥3 DS en la infancia</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renal crónica y síndrome nefrótico</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hepática crónica, incluyendo alcoholismo crónico</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asplenia o disfunción esplénica grave</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hemoglobinopatías y anemias</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trastornos de la coagulación, hemofilia y trastornos hemorrágicos crónicos, así como receptores de hemoderivados y transfusiones múltiples</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cáncer y hemopatías malignas</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inmunosupresión tanto las primarias como las causadas por VIH o por fármacos (incluyendo tratamiento con eculizumab), receptores de trasplantes y déficit del complemento</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celiaca</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pacientes portadores de implantes cocleares o en espera del mismo</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fístula de líquido cefalorraquídeo</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enfermedad inflamatoria crónica</a:t>
            </a:r>
          </a:p>
          <a:p>
            <a:pPr marL="361950" lvl="1" indent="-268288" algn="just">
              <a:lnSpc>
                <a:spcPts val="1800"/>
              </a:lnSpc>
              <a:spcAft>
                <a:spcPts val="0"/>
              </a:spcAft>
              <a:buFont typeface="Wingdings" panose="05000000000000000000" pitchFamily="2" charset="2"/>
              <a:buChar char="§"/>
            </a:pPr>
            <a:r>
              <a:rPr lang="es-ES" sz="1400" dirty="0">
                <a:latin typeface="Calibri Light" panose="020F0302020204030204" pitchFamily="34" charset="0"/>
                <a:ea typeface="Times New Roman" panose="02020603050405020304" pitchFamily="18" charset="0"/>
                <a:cs typeface="Calibri Light" panose="020F0302020204030204" pitchFamily="34" charset="0"/>
              </a:rPr>
              <a:t>y trastornos o enfermedades que conllevan disfunción cognitiva (síndrome de Down, parálisis cerebral, demencias y otras).</a:t>
            </a:r>
          </a:p>
          <a:p>
            <a:pPr marL="361950" lvl="1" indent="-268288" algn="just">
              <a:spcAft>
                <a:spcPts val="600"/>
              </a:spcAft>
              <a:buFont typeface="Wingdings" panose="05000000000000000000" pitchFamily="2" charset="2"/>
              <a:buChar char="§"/>
            </a:pPr>
            <a:endParaRPr lang="es-ES" sz="1400" dirty="0">
              <a:latin typeface="Calibri Light" panose="020F0302020204030204" pitchFamily="34" charset="0"/>
              <a:ea typeface="Times New Roman" panose="02020603050405020304" pitchFamily="18" charset="0"/>
              <a:cs typeface="Calibri Light" panose="020F0302020204030204" pitchFamily="34" charset="0"/>
            </a:endParaRPr>
          </a:p>
          <a:p>
            <a:pPr lvl="0" algn="just">
              <a:spcAft>
                <a:spcPts val="600"/>
              </a:spcAft>
            </a:pPr>
            <a:r>
              <a:rPr lang="es-ES" sz="1600" dirty="0">
                <a:effectLst/>
                <a:latin typeface="Calibri Light" panose="020F0302020204030204" pitchFamily="34" charset="0"/>
                <a:ea typeface="Times New Roman" panose="02020603050405020304" pitchFamily="18" charset="0"/>
                <a:cs typeface="Calibri Light" panose="020F0302020204030204" pitchFamily="34" charset="0"/>
              </a:rPr>
              <a:t> </a:t>
            </a:r>
            <a:endParaRPr lang="es-ES_tradnl" sz="1600" i="1" dirty="0">
              <a:effectLst/>
              <a:latin typeface="Calibri Light" panose="020F0302020204030204" pitchFamily="34" charset="0"/>
              <a:ea typeface="Times New Roman" panose="02020603050405020304" pitchFamily="18" charset="0"/>
              <a:cs typeface="Calibri Light" panose="020F0302020204030204" pitchFamily="34" charset="0"/>
            </a:endParaRPr>
          </a:p>
        </p:txBody>
      </p:sp>
      <p:grpSp>
        <p:nvGrpSpPr>
          <p:cNvPr id="7" name="Grupo 6">
            <a:extLst>
              <a:ext uri="{FF2B5EF4-FFF2-40B4-BE49-F238E27FC236}">
                <a16:creationId xmlns:a16="http://schemas.microsoft.com/office/drawing/2014/main" xmlns="" id="{C0708905-0894-4BF7-BF03-DEC117741352}"/>
              </a:ext>
            </a:extLst>
          </p:cNvPr>
          <p:cNvGrpSpPr/>
          <p:nvPr/>
        </p:nvGrpSpPr>
        <p:grpSpPr>
          <a:xfrm>
            <a:off x="107380" y="116540"/>
            <a:ext cx="8919785" cy="6610993"/>
            <a:chOff x="107380" y="116540"/>
            <a:chExt cx="8919785" cy="6610993"/>
          </a:xfrm>
        </p:grpSpPr>
        <p:pic>
          <p:nvPicPr>
            <p:cNvPr id="8" name="Picture 7" descr="Logo Región 2008">
              <a:extLst>
                <a:ext uri="{FF2B5EF4-FFF2-40B4-BE49-F238E27FC236}">
                  <a16:creationId xmlns:a16="http://schemas.microsoft.com/office/drawing/2014/main" xmlns="" id="{D173B39B-323C-4760-9383-DFD76708D933}"/>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0" name="Picture 4" descr="gota">
              <a:extLst>
                <a:ext uri="{FF2B5EF4-FFF2-40B4-BE49-F238E27FC236}">
                  <a16:creationId xmlns:a16="http://schemas.microsoft.com/office/drawing/2014/main" xmlns="" id="{53AA13FC-5E80-4A65-A5D8-A75AFAE391D9}"/>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334321084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6" grpId="0"/>
    </p:bldLst>
  </p:timing>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9" name="CuadroTexto 8">
            <a:extLst>
              <a:ext uri="{FF2B5EF4-FFF2-40B4-BE49-F238E27FC236}">
                <a16:creationId xmlns:a16="http://schemas.microsoft.com/office/drawing/2014/main" xmlns="" id="{F88C701C-3609-4AF3-B946-637FBD69A75B}"/>
              </a:ext>
            </a:extLst>
          </p:cNvPr>
          <p:cNvSpPr txBox="1">
            <a:spLocks/>
          </p:cNvSpPr>
          <p:nvPr/>
        </p:nvSpPr>
        <p:spPr>
          <a:xfrm>
            <a:off x="467430" y="1052670"/>
            <a:ext cx="8137130" cy="4968690"/>
          </a:xfrm>
          <a:prstGeom prst="rect">
            <a:avLst/>
          </a:prstGeom>
          <a:noFill/>
        </p:spPr>
        <p:txBody>
          <a:bodyPr wrap="square" rtlCol="0">
            <a:noAutofit/>
          </a:bodyPr>
          <a:lstStyle/>
          <a:p>
            <a:pPr lvl="0" algn="just">
              <a:spcAft>
                <a:spcPts val="600"/>
              </a:spcAft>
            </a:pPr>
            <a:r>
              <a:rPr lang="es-ES" sz="2000" b="1" i="1" dirty="0">
                <a:solidFill>
                  <a:srgbClr val="FFC000"/>
                </a:solidFill>
                <a:latin typeface="Calibri Light" panose="020F0302020204030204" pitchFamily="34" charset="0"/>
                <a:ea typeface="Times New Roman" panose="02020603050405020304" pitchFamily="18" charset="0"/>
                <a:cs typeface="Calibri Light" panose="020F0302020204030204" pitchFamily="34" charset="0"/>
              </a:rPr>
              <a:t>Personas con alto riesgo de complicaciones relacionadas con la gripe: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Niños y adolescentes (de 6 meses a 18 años) en tratamiento prolongado con aspirina por la posibilidad de desarrollar un Síndrome de Reye tras la gripe.</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Mujeres embarazadas en cualquier trimestre de gestación y durante el puerperio (hasta los 6 meses tras el parto y que no se hayan vacunado durante el embarazo).</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Menores con edades comprendidas entre los 6 meses y los 2 años de edad nacidos antes de las 32ª semanas de gestación (prematuridad).</a:t>
            </a:r>
          </a:p>
          <a:p>
            <a:pPr marL="342900" lvl="0" indent="-342900" algn="just">
              <a:spcBef>
                <a:spcPts val="600"/>
              </a:spcBef>
              <a:spcAft>
                <a:spcPts val="600"/>
              </a:spcAft>
              <a:buFont typeface="Symbol" panose="05050102010706020507" pitchFamily="18" charset="2"/>
              <a:buChar char=""/>
            </a:pPr>
            <a:r>
              <a:rPr lang="es-ES" sz="2000" dirty="0">
                <a:latin typeface="Calibri Light" panose="020F0302020204030204" pitchFamily="34" charset="0"/>
                <a:ea typeface="Times New Roman" panose="02020603050405020304" pitchFamily="18" charset="0"/>
                <a:cs typeface="Calibri Light" panose="020F0302020204030204" pitchFamily="34" charset="0"/>
              </a:rPr>
              <a:t>Viajeros (mayores de 60 años o con trastornos crónicos) a áreas donde hay actividad gripal (hemisferio sur desde abril hasta septiembre, o al trópico en cualquier momento del año) que no hayan recibido la vacuna durante la temporada 2020-21.</a:t>
            </a:r>
          </a:p>
        </p:txBody>
      </p:sp>
      <p:sp>
        <p:nvSpPr>
          <p:cNvPr id="3" name="CuadroTexto 2">
            <a:extLst>
              <a:ext uri="{FF2B5EF4-FFF2-40B4-BE49-F238E27FC236}">
                <a16:creationId xmlns:a16="http://schemas.microsoft.com/office/drawing/2014/main" xmlns="" id="{84C5CB8D-3D55-472E-95B7-E5733C7A4374}"/>
              </a:ext>
            </a:extLst>
          </p:cNvPr>
          <p:cNvSpPr txBox="1"/>
          <p:nvPr/>
        </p:nvSpPr>
        <p:spPr>
          <a:xfrm>
            <a:off x="3182662" y="401979"/>
            <a:ext cx="2790123" cy="584775"/>
          </a:xfrm>
          <a:prstGeom prst="rect">
            <a:avLst/>
          </a:prstGeom>
          <a:noFill/>
        </p:spPr>
        <p:txBody>
          <a:bodyPr wrap="none" rtlCol="0">
            <a:spAutoFit/>
          </a:bodyPr>
          <a:lstStyle/>
          <a:p>
            <a:r>
              <a:rPr lang="es-ES_tradnl" sz="3200" dirty="0">
                <a:solidFill>
                  <a:srgbClr val="FFFF00"/>
                </a:solidFill>
                <a:latin typeface="Calibri Light" panose="020F0302020204030204" pitchFamily="34" charset="0"/>
                <a:cs typeface="Calibri Light" panose="020F0302020204030204" pitchFamily="34" charset="0"/>
              </a:rPr>
              <a:t>Población diana</a:t>
            </a:r>
            <a:endParaRPr lang="es-ES" sz="3200" dirty="0">
              <a:solidFill>
                <a:srgbClr val="FFFF00"/>
              </a:solidFill>
              <a:latin typeface="Calibri Light" panose="020F0302020204030204" pitchFamily="34" charset="0"/>
              <a:cs typeface="Calibri Light" panose="020F0302020204030204" pitchFamily="34" charset="0"/>
            </a:endParaRPr>
          </a:p>
        </p:txBody>
      </p:sp>
      <p:grpSp>
        <p:nvGrpSpPr>
          <p:cNvPr id="6" name="Grupo 5">
            <a:extLst>
              <a:ext uri="{FF2B5EF4-FFF2-40B4-BE49-F238E27FC236}">
                <a16:creationId xmlns:a16="http://schemas.microsoft.com/office/drawing/2014/main" xmlns="" id="{099C9A4B-D722-4B92-8E1D-001680147117}"/>
              </a:ext>
            </a:extLst>
          </p:cNvPr>
          <p:cNvGrpSpPr/>
          <p:nvPr/>
        </p:nvGrpSpPr>
        <p:grpSpPr>
          <a:xfrm>
            <a:off x="107380" y="116540"/>
            <a:ext cx="8919785" cy="6610993"/>
            <a:chOff x="107380" y="116540"/>
            <a:chExt cx="8919785" cy="6610993"/>
          </a:xfrm>
        </p:grpSpPr>
        <p:pic>
          <p:nvPicPr>
            <p:cNvPr id="7" name="Picture 7" descr="Logo Región 2008">
              <a:extLst>
                <a:ext uri="{FF2B5EF4-FFF2-40B4-BE49-F238E27FC236}">
                  <a16:creationId xmlns:a16="http://schemas.microsoft.com/office/drawing/2014/main" xmlns="" id="{159A4312-9096-49BA-A2CF-AD692C97DD0C}"/>
                </a:ext>
              </a:extLst>
            </p:cNvPr>
            <p:cNvPicPr>
              <a:picLocks noChangeAspect="1" noChangeArrowheads="1"/>
            </p:cNvPicPr>
            <p:nvPr/>
          </p:nvPicPr>
          <p:blipFill>
            <a:blip r:embed="rId3" cstate="print">
              <a:clrChange>
                <a:clrFrom>
                  <a:srgbClr val="FFFFFF"/>
                </a:clrFrom>
                <a:clrTo>
                  <a:srgbClr val="FFFFFF">
                    <a:alpha val="0"/>
                  </a:srgbClr>
                </a:clrTo>
              </a:clrChange>
              <a:extLst>
                <a:ext uri="{28A0092B-C50C-407E-A947-70E740481C1C}">
                  <a14:useLocalDpi xmlns:a14="http://schemas.microsoft.com/office/drawing/2010/main" val="0"/>
                </a:ext>
              </a:extLst>
            </a:blip>
            <a:srcRect/>
            <a:stretch>
              <a:fillRect/>
            </a:stretch>
          </p:blipFill>
          <p:spPr bwMode="auto">
            <a:xfrm>
              <a:off x="107380" y="116540"/>
              <a:ext cx="212855" cy="36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gota">
              <a:extLst>
                <a:ext uri="{FF2B5EF4-FFF2-40B4-BE49-F238E27FC236}">
                  <a16:creationId xmlns:a16="http://schemas.microsoft.com/office/drawing/2014/main" xmlns="" id="{6FB7872F-1249-4F64-8F31-C36C5BF63C91}"/>
                </a:ext>
              </a:extLst>
            </p:cNvPr>
            <p:cNvPicPr>
              <a:picLocks noChangeAspect="1" noChangeArrowheads="1"/>
            </p:cNvPicPr>
            <p:nvPr/>
          </p:nvPicPr>
          <p:blipFill>
            <a:blip r:embed="rId4" cstate="print">
              <a:clrChange>
                <a:clrFrom>
                  <a:srgbClr val="F8F0F0"/>
                </a:clrFrom>
                <a:clrTo>
                  <a:srgbClr val="F8F0F0">
                    <a:alpha val="0"/>
                  </a:srgbClr>
                </a:clrTo>
              </a:clrChange>
              <a:extLst>
                <a:ext uri="{28A0092B-C50C-407E-A947-70E740481C1C}">
                  <a14:useLocalDpi xmlns:a14="http://schemas.microsoft.com/office/drawing/2010/main" val="0"/>
                </a:ext>
              </a:extLst>
            </a:blip>
            <a:srcRect/>
            <a:stretch>
              <a:fillRect/>
            </a:stretch>
          </p:blipFill>
          <p:spPr bwMode="auto">
            <a:xfrm>
              <a:off x="8712430" y="6481312"/>
              <a:ext cx="314735" cy="246221"/>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extLst>
      <p:ext uri="{BB962C8B-B14F-4D97-AF65-F5344CB8AC3E}">
        <p14:creationId xmlns:p14="http://schemas.microsoft.com/office/powerpoint/2010/main" val="2575607515"/>
      </p:ext>
    </p:extLst>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DEFINEDINNAVIGATOR" val="True"/>
  <p:tag name="HOTSPOTTYPE" val="DefinedInNavigator"/>
  <p:tag name="BRANCHTO" val="257"/>
</p:tagLst>
</file>

<file path=ppt/theme/theme1.xml><?xml version="1.0" encoding="utf-8"?>
<a:theme xmlns:a="http://schemas.openxmlformats.org/drawingml/2006/main" name="Programa vacunas">
  <a:themeElements>
    <a:clrScheme name="Programa vacunas 1">
      <a:dk1>
        <a:srgbClr val="000000"/>
      </a:dk1>
      <a:lt1>
        <a:srgbClr val="FFFFFF"/>
      </a:lt1>
      <a:dk2>
        <a:srgbClr val="1E2E53"/>
      </a:dk2>
      <a:lt2>
        <a:srgbClr val="FFCC00"/>
      </a:lt2>
      <a:accent1>
        <a:srgbClr val="FF9933"/>
      </a:accent1>
      <a:accent2>
        <a:srgbClr val="336699"/>
      </a:accent2>
      <a:accent3>
        <a:srgbClr val="ABADB3"/>
      </a:accent3>
      <a:accent4>
        <a:srgbClr val="DADADA"/>
      </a:accent4>
      <a:accent5>
        <a:srgbClr val="FFCAAD"/>
      </a:accent5>
      <a:accent6>
        <a:srgbClr val="2D5C8A"/>
      </a:accent6>
      <a:hlink>
        <a:srgbClr val="EAEAEA"/>
      </a:hlink>
      <a:folHlink>
        <a:srgbClr val="A73737"/>
      </a:folHlink>
    </a:clrScheme>
    <a:fontScheme name="Programa vacunas">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90000" tIns="46800" rIns="90000" bIns="4680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es-ES" sz="2400" b="0" i="0" u="none" strike="noStrike" cap="none" normalizeH="0" baseline="0" smtClean="0">
            <a:ln>
              <a:noFill/>
            </a:ln>
            <a:solidFill>
              <a:schemeClr val="tx1"/>
            </a:solidFill>
            <a:effectLst/>
            <a:latin typeface="Wingdings" pitchFamily="2" charset="2"/>
          </a:defRPr>
        </a:defPPr>
      </a:lstStyle>
    </a:spDef>
    <a:lnDef>
      <a:spPr bwMode="auto">
        <a:xfrm>
          <a:off x="0" y="0"/>
          <a:ext cx="1" cy="1"/>
        </a:xfrm>
        <a:custGeom>
          <a:avLst/>
          <a:gdLst/>
          <a:ahLst/>
          <a:cxnLst/>
          <a:rect l="0" t="0" r="0" b="0"/>
          <a:pathLst/>
        </a:cu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cap="sq" cmpd="sng" algn="ctr">
              <a:solidFill>
                <a:schemeClr val="tx2"/>
              </a:solidFill>
              <a:prstDash val="solid"/>
              <a:round/>
              <a:headEnd type="none" w="med" len="med"/>
              <a:tailEnd type="none" w="med" len="med"/>
            </a14:hiddenLine>
          </a:ext>
          <a:ext uri="{AF507438-7753-43E0-B8FC-AC1667EBCBE1}">
            <a14:hiddenEffects xmlns:a14="http://schemas.microsoft.com/office/drawing/2010/main">
              <a:effectLst>
                <a:outerShdw dist="35921" dir="2700000" algn="ctr" rotWithShape="0">
                  <a:srgbClr val="808080"/>
                </a:outerShdw>
              </a:effectLst>
            </a14:hiddenEffects>
          </a:ext>
        </a:extLst>
      </a:spPr>
      <a:bodyPr vert="horz" wrap="none" lIns="90000" tIns="46800" rIns="90000" bIns="46800" numCol="1" anchor="t" anchorCtr="0" compatLnSpc="1">
        <a:prstTxWarp prst="textNoShape">
          <a:avLst/>
        </a:prstTxWarp>
        <a:spAutoFit/>
      </a:bodyPr>
      <a:lstStyle>
        <a:defPPr marL="0" marR="0" indent="0" algn="ctr" defTabSz="914400" rtl="0" eaLnBrk="0" fontAlgn="base" latinLnBrk="0" hangingPunct="0">
          <a:lnSpc>
            <a:spcPct val="100000"/>
          </a:lnSpc>
          <a:spcBef>
            <a:spcPct val="0"/>
          </a:spcBef>
          <a:spcAft>
            <a:spcPct val="0"/>
          </a:spcAft>
          <a:buClrTx/>
          <a:buSzTx/>
          <a:buFontTx/>
          <a:buNone/>
          <a:tabLst/>
          <a:defRPr kumimoji="1" lang="en-US" altLang="es-ES" sz="2400" b="0" i="0" u="none" strike="noStrike" cap="none" normalizeH="0" baseline="0" smtClean="0">
            <a:ln>
              <a:noFill/>
            </a:ln>
            <a:solidFill>
              <a:schemeClr val="tx1"/>
            </a:solidFill>
            <a:effectLst/>
            <a:latin typeface="Wingdings" pitchFamily="2" charset="2"/>
          </a:defRPr>
        </a:defPPr>
      </a:lstStyle>
    </a:lnDef>
    <a:txDef>
      <a:spPr>
        <a:noFill/>
      </a:spPr>
      <a:bodyPr wrap="none" rtlCol="0">
        <a:spAutoFit/>
      </a:bodyPr>
      <a:lstStyle>
        <a:defPPr algn="l">
          <a:defRPr sz="1800" dirty="0">
            <a:latin typeface="Calibri Light" panose="020F0302020204030204" pitchFamily="34" charset="0"/>
            <a:cs typeface="Calibri Light" panose="020F0302020204030204" pitchFamily="34" charset="0"/>
          </a:defRPr>
        </a:defPPr>
      </a:lstStyle>
    </a:txDef>
  </a:objectDefaults>
  <a:extraClrSchemeLst>
    <a:extraClrScheme>
      <a:clrScheme name="Programa vacunas 1">
        <a:dk1>
          <a:srgbClr val="000000"/>
        </a:dk1>
        <a:lt1>
          <a:srgbClr val="FFFFFF"/>
        </a:lt1>
        <a:dk2>
          <a:srgbClr val="1E2E53"/>
        </a:dk2>
        <a:lt2>
          <a:srgbClr val="FFCC00"/>
        </a:lt2>
        <a:accent1>
          <a:srgbClr val="FF9933"/>
        </a:accent1>
        <a:accent2>
          <a:srgbClr val="336699"/>
        </a:accent2>
        <a:accent3>
          <a:srgbClr val="ABADB3"/>
        </a:accent3>
        <a:accent4>
          <a:srgbClr val="DADADA"/>
        </a:accent4>
        <a:accent5>
          <a:srgbClr val="FFCAAD"/>
        </a:accent5>
        <a:accent6>
          <a:srgbClr val="2D5C8A"/>
        </a:accent6>
        <a:hlink>
          <a:srgbClr val="EAEAEA"/>
        </a:hlink>
        <a:folHlink>
          <a:srgbClr val="A73737"/>
        </a:folHlink>
      </a:clrScheme>
      <a:clrMap bg1="dk2" tx1="lt1" bg2="dk1" tx2="lt2" accent1="accent1" accent2="accent2" accent3="accent3" accent4="accent4" accent5="accent5" accent6="accent6" hlink="hlink" folHlink="folHlink"/>
    </a:extraClrScheme>
    <a:extraClrScheme>
      <a:clrScheme name="Programa vacunas 2">
        <a:dk1>
          <a:srgbClr val="663300"/>
        </a:dk1>
        <a:lt1>
          <a:srgbClr val="FFFFFF"/>
        </a:lt1>
        <a:dk2>
          <a:srgbClr val="996633"/>
        </a:dk2>
        <a:lt2>
          <a:srgbClr val="868686"/>
        </a:lt2>
        <a:accent1>
          <a:srgbClr val="FF9900"/>
        </a:accent1>
        <a:accent2>
          <a:srgbClr val="CC6600"/>
        </a:accent2>
        <a:accent3>
          <a:srgbClr val="FFFFFF"/>
        </a:accent3>
        <a:accent4>
          <a:srgbClr val="562A00"/>
        </a:accent4>
        <a:accent5>
          <a:srgbClr val="FFCAAA"/>
        </a:accent5>
        <a:accent6>
          <a:srgbClr val="B95C00"/>
        </a:accent6>
        <a:hlink>
          <a:srgbClr val="FFCC00"/>
        </a:hlink>
        <a:folHlink>
          <a:srgbClr val="CCCCCC"/>
        </a:folHlink>
      </a:clrScheme>
      <a:clrMap bg1="lt1" tx1="dk1" bg2="lt2" tx2="dk2" accent1="accent1" accent2="accent2" accent3="accent3" accent4="accent4" accent5="accent5" accent6="accent6" hlink="hlink" folHlink="folHlink"/>
    </a:extraClrScheme>
    <a:extraClrScheme>
      <a:clrScheme name="Programa vacunas 3">
        <a:dk1>
          <a:srgbClr val="000000"/>
        </a:dk1>
        <a:lt1>
          <a:srgbClr val="FFFFFF"/>
        </a:lt1>
        <a:dk2>
          <a:srgbClr val="000000"/>
        </a:dk2>
        <a:lt2>
          <a:srgbClr val="868686"/>
        </a:lt2>
        <a:accent1>
          <a:srgbClr val="EAEAEA"/>
        </a:accent1>
        <a:accent2>
          <a:srgbClr val="5F5F5F"/>
        </a:accent2>
        <a:accent3>
          <a:srgbClr val="FFFFFF"/>
        </a:accent3>
        <a:accent4>
          <a:srgbClr val="000000"/>
        </a:accent4>
        <a:accent5>
          <a:srgbClr val="F3F3F3"/>
        </a:accent5>
        <a:accent6>
          <a:srgbClr val="555555"/>
        </a:accent6>
        <a:hlink>
          <a:srgbClr val="969696"/>
        </a:hlink>
        <a:folHlink>
          <a:srgbClr val="CBCBCB"/>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D:\DATOS\WINWORD\PLANTILL\Programa vacunas.pot</Template>
  <TotalTime>2853</TotalTime>
  <Words>4780</Words>
  <Application>Microsoft Office PowerPoint</Application>
  <PresentationFormat>Presentación en pantalla (4:3)</PresentationFormat>
  <Paragraphs>467</Paragraphs>
  <Slides>51</Slides>
  <Notes>49</Notes>
  <HiddenSlides>0</HiddenSlides>
  <MMClips>0</MMClips>
  <ScaleCrop>false</ScaleCrop>
  <HeadingPairs>
    <vt:vector size="6" baseType="variant">
      <vt:variant>
        <vt:lpstr>Fuentes usadas</vt:lpstr>
      </vt:variant>
      <vt:variant>
        <vt:i4>10</vt:i4>
      </vt:variant>
      <vt:variant>
        <vt:lpstr>Tema</vt:lpstr>
      </vt:variant>
      <vt:variant>
        <vt:i4>1</vt:i4>
      </vt:variant>
      <vt:variant>
        <vt:lpstr>Títulos de diapositiva</vt:lpstr>
      </vt:variant>
      <vt:variant>
        <vt:i4>51</vt:i4>
      </vt:variant>
    </vt:vector>
  </HeadingPairs>
  <TitlesOfParts>
    <vt:vector size="62" baseType="lpstr">
      <vt:lpstr>Arial</vt:lpstr>
      <vt:lpstr>Arial Black</vt:lpstr>
      <vt:lpstr>Avenir Next</vt:lpstr>
      <vt:lpstr>Avenir Next Medium</vt:lpstr>
      <vt:lpstr>Calibri Light</vt:lpstr>
      <vt:lpstr>CG Times</vt:lpstr>
      <vt:lpstr>Comic Sans MS</vt:lpstr>
      <vt:lpstr>Symbol</vt:lpstr>
      <vt:lpstr>Times New Roman</vt:lpstr>
      <vt:lpstr>Wingdings</vt:lpstr>
      <vt:lpstr>Programa vacunas</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lpstr>Presentación de PowerPoint</vt:lpstr>
    </vt:vector>
  </TitlesOfParts>
  <Company>Consejería de Sanidad</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Sin título de diapositiva</dc:title>
  <dc:creator>Sanidad</dc:creator>
  <cp:lastModifiedBy>BERNAL GONZALEZ, PEDRO JOSE</cp:lastModifiedBy>
  <cp:revision>207</cp:revision>
  <cp:lastPrinted>2001-10-05T08:28:49Z</cp:lastPrinted>
  <dcterms:created xsi:type="dcterms:W3CDTF">2001-09-27T06:40:38Z</dcterms:created>
  <dcterms:modified xsi:type="dcterms:W3CDTF">2020-10-09T12:18:17Z</dcterms:modified>
</cp:coreProperties>
</file>