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32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12192000" cy="6858000"/>
  <p:notesSz cx="6797675" cy="9872663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  <a:srgbClr val="CCCC00"/>
    <a:srgbClr val="006666"/>
    <a:srgbClr val="800000"/>
    <a:srgbClr val="990000"/>
    <a:srgbClr val="FFCCFF"/>
    <a:srgbClr val="FFFF00"/>
    <a:srgbClr val="FFFFFF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F5697A-1103-F42E-42C4-3B6290F7394A}" v="377" dt="2025-11-21T12:30:53.255"/>
    <p1510:client id="{81A7CEDB-BDEA-F54C-5EB2-B56FBFEBE9CF}" v="4" dt="2025-11-21T12:09:34.0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97" autoAdjust="0"/>
    <p:restoredTop sz="94689" autoAdjust="0"/>
  </p:normalViewPr>
  <p:slideViewPr>
    <p:cSldViewPr snapToGrid="0">
      <p:cViewPr>
        <p:scale>
          <a:sx n="110" d="100"/>
          <a:sy n="110" d="100"/>
        </p:scale>
        <p:origin x="-396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1" d="100"/>
          <a:sy n="71" d="100"/>
        </p:scale>
        <p:origin x="419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055D74EA-3E93-4587-B549-75C756A5808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BF02352-E69D-4564-8C89-60D46765C7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02774C51-42B8-41A8-9F09-6BDD8BAA146E}" type="datetime1">
              <a:rPr lang="es-ES" smtClean="0"/>
              <a:t>21/11/2025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01CBCD5-D962-413C-8FBE-97EB2634A3A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7317"/>
            <a:ext cx="2945659" cy="4953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0D7122F-EC5F-4ED4-9874-FD3953E4B9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4" y="9377317"/>
            <a:ext cx="2945659" cy="4953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085710C-02FF-4D10-B04B-E760FF8404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39663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D5068DB-4DA8-4381-9483-FE8E8B55DA74}" type="datetime1">
              <a:rPr lang="es-ES" noProof="0" smtClean="0"/>
              <a:t>21/11/2025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9377317"/>
            <a:ext cx="2945659" cy="4953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377317"/>
            <a:ext cx="2945659" cy="4953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2B5E4AF-373C-429A-8AD0-F68B6D291494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5757650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2B5E4AF-373C-429A-8AD0-F68B6D291494}" type="slidenum">
              <a:rPr lang="es-ES" noProof="0" smtClean="0"/>
              <a:t>1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289464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rtlCol="0"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1709530" y="3869634"/>
            <a:ext cx="8767860" cy="1388165"/>
          </a:xfrm>
        </p:spPr>
        <p:txBody>
          <a:bodyPr rtlCol="0"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s-ES" noProof="0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D0ED0D7E-876A-4BCA-887E-700391A04482}" type="datetime1">
              <a:rPr lang="es-ES" noProof="0" smtClean="0"/>
              <a:t>21/11/2025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8" name="Conector recto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67896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es-ES" noProof="0"/>
              <a:t>Haga clic para modificar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5D4C1C-F42C-4DA2-8B96-19BD04ABFB43}" type="datetime1">
              <a:rPr lang="es-ES" noProof="0" smtClean="0"/>
              <a:t>21/11/2025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782430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 rtlCol="0"/>
          <a:lstStyle/>
          <a:p>
            <a:pPr lvl="0" rtl="0"/>
            <a:r>
              <a:rPr lang="es-ES" noProof="0"/>
              <a:t>Haga clic para modificar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59F7A5-7184-44A8-B79D-A01A571FD5E9}" type="datetime1">
              <a:rPr lang="es-ES" noProof="0" smtClean="0"/>
              <a:t>21/11/2025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217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ES" noProof="0"/>
              <a:t>Haga clic para modificar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446BD8-6A4D-4FB6-B910-DF616C1EA302}" type="datetime1">
              <a:rPr lang="es-ES" noProof="0" smtClean="0"/>
              <a:t>21/11/2025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840605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rtlCol="0"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rtlCol="0"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3D5AD02-75ED-4CD6-AF72-1FF9ACA60F5C}" type="datetime1">
              <a:rPr lang="es-ES" noProof="0" smtClean="0"/>
              <a:t>21/11/2025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7" name="Conector recto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19391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Haga clic para modificar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Haga clic para modificar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F51AFC-3357-4468-9100-8116DF0FB785}" type="datetime1">
              <a:rPr lang="es-ES" noProof="0" smtClean="0"/>
              <a:t>21/11/2025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534192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Haga clic para modificar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 rtlCol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es-ES" noProof="0"/>
              <a:t>Haga clic para modificar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7965102-1718-48DA-947E-82F5D9A4D430}" type="datetime1">
              <a:rPr lang="es-ES" noProof="0" smtClean="0"/>
              <a:t>21/11/2025</a:t>
            </a:fld>
            <a:endParaRPr lang="es-ES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634089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779325-36B6-4A8A-93DF-AF758303553B}" type="datetime1">
              <a:rPr lang="es-ES" noProof="0" smtClean="0"/>
              <a:t>21/11/2025</a:t>
            </a:fld>
            <a:endParaRPr lang="es-ES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624570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901725-DF2A-4156-AF25-33E677C107C7}" type="datetime1">
              <a:rPr lang="es-ES" noProof="0" smtClean="0"/>
              <a:t>21/11/2025</a:t>
            </a:fld>
            <a:endParaRPr lang="es-ES" noProof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8925570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s-ES" noProof="0"/>
              <a:t>Haga clic para modificar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A915BBB-C422-4B0E-ADFF-AED56AF544DA}" type="datetime1">
              <a:rPr lang="es-ES" noProof="0" smtClean="0"/>
              <a:t>21/11/2025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642536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rtlCol="0"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rtlCol="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es-ES" noProof="0"/>
              <a:t>Haga clic en el icono para agregar una imagen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es-ES" noProof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6BFDC02-DDB5-400B-8F15-A716BDD67159}" type="datetime1">
              <a:rPr lang="es-ES" noProof="0" smtClean="0"/>
              <a:t>21/11/2025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444285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Haga clic para modificar los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256684FE-9B3F-46AD-8E6E-2D7E1C8F5738}" type="datetime1">
              <a:rPr lang="es-ES" noProof="0" smtClean="0"/>
              <a:t>21/11/2025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rtl="0"/>
            <a:fld id="{7966EA62-41C5-4F9A-A915-5B0BC739C923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19272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33" r:id="rId1"/>
    <p:sldLayoutId id="2147484734" r:id="rId2"/>
    <p:sldLayoutId id="2147484735" r:id="rId3"/>
    <p:sldLayoutId id="2147484736" r:id="rId4"/>
    <p:sldLayoutId id="2147484737" r:id="rId5"/>
    <p:sldLayoutId id="2147484738" r:id="rId6"/>
    <p:sldLayoutId id="2147484739" r:id="rId7"/>
    <p:sldLayoutId id="2147484740" r:id="rId8"/>
    <p:sldLayoutId id="2147484741" r:id="rId9"/>
    <p:sldLayoutId id="2147484742" r:id="rId10"/>
    <p:sldLayoutId id="214748474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ipse 31">
            <a:extLst>
              <a:ext uri="{FF2B5EF4-FFF2-40B4-BE49-F238E27FC236}">
                <a16:creationId xmlns:a16="http://schemas.microsoft.com/office/drawing/2014/main" id="{0E26D681-9D60-4729-9BAF-8F1BC982F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74624" y="515011"/>
            <a:ext cx="4638675" cy="4638675"/>
          </a:xfrm>
          <a:prstGeom prst="ellipse">
            <a:avLst/>
          </a:prstGeom>
          <a:solidFill>
            <a:schemeClr val="bg1">
              <a:lumMod val="95000"/>
              <a:alpha val="6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cxnSp>
        <p:nvCxnSpPr>
          <p:cNvPr id="300" name="299 Conector angular"/>
          <p:cNvCxnSpPr/>
          <p:nvPr/>
        </p:nvCxnSpPr>
        <p:spPr>
          <a:xfrm rot="16200000" flipH="1">
            <a:off x="4053384" y="3521427"/>
            <a:ext cx="2605534" cy="1422169"/>
          </a:xfrm>
          <a:prstGeom prst="bentConnector3">
            <a:avLst>
              <a:gd name="adj1" fmla="val 94072"/>
            </a:avLst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Elipse 32">
            <a:extLst>
              <a:ext uri="{FF2B5EF4-FFF2-40B4-BE49-F238E27FC236}">
                <a16:creationId xmlns:a16="http://schemas.microsoft.com/office/drawing/2014/main" id="{EFD3B067-A626-42D5-A3BC-823CE088F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36294" y="1237162"/>
            <a:ext cx="2919412" cy="2919412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3" name="Elipse 80">
            <a:extLst>
              <a:ext uri="{FF2B5EF4-FFF2-40B4-BE49-F238E27FC236}">
                <a16:creationId xmlns:a16="http://schemas.microsoft.com/office/drawing/2014/main" id="{44864D6A-CDDD-4D60-8619-C1AD786F3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75480" y="3331001"/>
            <a:ext cx="1980000" cy="1980000"/>
          </a:xfrm>
          <a:prstGeom prst="ellipse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4" name="Elipse 79">
            <a:extLst>
              <a:ext uri="{FF2B5EF4-FFF2-40B4-BE49-F238E27FC236}">
                <a16:creationId xmlns:a16="http://schemas.microsoft.com/office/drawing/2014/main" id="{9CD1768A-EC26-4C6A-A57C-E230058904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67204" y="2566972"/>
            <a:ext cx="1980000" cy="1980000"/>
          </a:xfrm>
          <a:prstGeom prst="ellipse">
            <a:avLst/>
          </a:prstGeom>
          <a:solidFill>
            <a:schemeClr val="accent4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5" name="Elipse 78">
            <a:extLst>
              <a:ext uri="{FF2B5EF4-FFF2-40B4-BE49-F238E27FC236}">
                <a16:creationId xmlns:a16="http://schemas.microsoft.com/office/drawing/2014/main" id="{99530F13-2430-4DB9-9637-7708CFDD8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323214" y="496427"/>
            <a:ext cx="1980000" cy="1980000"/>
          </a:xfrm>
          <a:prstGeom prst="ellipse">
            <a:avLst/>
          </a:prstGeom>
          <a:solidFill>
            <a:schemeClr val="accent3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6" name="Elipse 77">
            <a:extLst>
              <a:ext uri="{FF2B5EF4-FFF2-40B4-BE49-F238E27FC236}">
                <a16:creationId xmlns:a16="http://schemas.microsoft.com/office/drawing/2014/main" id="{A4F69744-BE77-4CA9-862A-54E574EE8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84174" y="2609861"/>
            <a:ext cx="1980000" cy="1980000"/>
          </a:xfrm>
          <a:prstGeom prst="ellipse">
            <a:avLst/>
          </a:prstGeom>
          <a:solidFill>
            <a:schemeClr val="accent2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7" name="Elipse 76">
            <a:extLst>
              <a:ext uri="{FF2B5EF4-FFF2-40B4-BE49-F238E27FC236}">
                <a16:creationId xmlns:a16="http://schemas.microsoft.com/office/drawing/2014/main" id="{D8B7D5AE-8D15-48A8-BF79-863756AB2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41485" y="453767"/>
            <a:ext cx="1980000" cy="1980000"/>
          </a:xfrm>
          <a:prstGeom prst="ellipse">
            <a:avLst/>
          </a:prstGeom>
          <a:solidFill>
            <a:schemeClr val="accent5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9" name="Elipse 32">
            <a:extLst>
              <a:ext uri="{FF2B5EF4-FFF2-40B4-BE49-F238E27FC236}">
                <a16:creationId xmlns:a16="http://schemas.microsoft.com/office/drawing/2014/main" id="{EFD3B067-A626-42D5-A3BC-823CE088F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36294" y="1228536"/>
            <a:ext cx="2919412" cy="2919412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10" name="Rectángulo 20">
            <a:extLst>
              <a:ext uri="{FF2B5EF4-FFF2-40B4-BE49-F238E27FC236}">
                <a16:creationId xmlns:a16="http://schemas.microsoft.com/office/drawing/2014/main" id="{11D56577-55A5-4AC0-A86E-107F2E113581}"/>
              </a:ext>
            </a:extLst>
          </p:cNvPr>
          <p:cNvSpPr/>
          <p:nvPr/>
        </p:nvSpPr>
        <p:spPr>
          <a:xfrm>
            <a:off x="992122" y="1603233"/>
            <a:ext cx="995252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lvl="0" algn="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JOSE Mª EGEA</a:t>
            </a:r>
            <a:br>
              <a:rPr lang="es-ES" sz="1200" kern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Facultativo adjunto</a:t>
            </a:r>
            <a:endParaRPr lang="es-ES" sz="1200" kern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Rectángulo 18">
            <a:extLst>
              <a:ext uri="{FF2B5EF4-FFF2-40B4-BE49-F238E27FC236}">
                <a16:creationId xmlns:a16="http://schemas.microsoft.com/office/drawing/2014/main" id="{2448265B-D934-4BC5-8F2B-2322214922F8}"/>
              </a:ext>
            </a:extLst>
          </p:cNvPr>
          <p:cNvSpPr/>
          <p:nvPr/>
        </p:nvSpPr>
        <p:spPr>
          <a:xfrm>
            <a:off x="2015696" y="1550160"/>
            <a:ext cx="1080000" cy="8407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Mª JESUS JUAN</a:t>
            </a:r>
            <a:br>
              <a:rPr lang="es-ES" sz="1200" kern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1200" kern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Facultativo adjunto</a:t>
            </a:r>
          </a:p>
        </p:txBody>
      </p:sp>
      <p:sp>
        <p:nvSpPr>
          <p:cNvPr id="12" name="Rectángulo 29">
            <a:extLst>
              <a:ext uri="{FF2B5EF4-FFF2-40B4-BE49-F238E27FC236}">
                <a16:creationId xmlns:a16="http://schemas.microsoft.com/office/drawing/2014/main" id="{DC6E30C7-762E-4337-B852-3A7938FA969D}"/>
              </a:ext>
            </a:extLst>
          </p:cNvPr>
          <p:cNvSpPr/>
          <p:nvPr/>
        </p:nvSpPr>
        <p:spPr>
          <a:xfrm>
            <a:off x="8558647" y="1033677"/>
            <a:ext cx="1247325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MIGUEL LLAMAS </a:t>
            </a: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Jefe</a:t>
            </a:r>
            <a:r>
              <a:rPr lang="es-ES" sz="1200" kern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Equipo</a:t>
            </a:r>
          </a:p>
        </p:txBody>
      </p:sp>
      <p:sp>
        <p:nvSpPr>
          <p:cNvPr id="13" name="Rectángulo 22">
            <a:extLst>
              <a:ext uri="{FF2B5EF4-FFF2-40B4-BE49-F238E27FC236}">
                <a16:creationId xmlns:a16="http://schemas.microsoft.com/office/drawing/2014/main" id="{27D54CB4-0066-4140-96B8-95930CD77276}"/>
              </a:ext>
            </a:extLst>
          </p:cNvPr>
          <p:cNvSpPr/>
          <p:nvPr/>
        </p:nvSpPr>
        <p:spPr>
          <a:xfrm>
            <a:off x="3003594" y="930772"/>
            <a:ext cx="108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r" defTabSz="62230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es-E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INMACULADA</a:t>
            </a:r>
          </a:p>
          <a:p>
            <a:pPr marL="0" lvl="0" indent="0" algn="r" defTabSz="622300" rtl="0">
              <a:lnSpc>
                <a:spcPct val="90000"/>
              </a:lnSpc>
              <a:spcBef>
                <a:spcPct val="0"/>
              </a:spcBef>
              <a:buNone/>
            </a:pPr>
            <a:r>
              <a:rPr lang="es-ES" sz="1300" b="1" kern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GONZALEZ</a:t>
            </a:r>
            <a:br>
              <a:rPr lang="es-ES" sz="1200" kern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Facultativo Responsable</a:t>
            </a:r>
            <a:endParaRPr lang="es-ES" sz="1200" kern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4" name="Imagen 67">
            <a:extLst>
              <a:ext uri="{FF2B5EF4-FFF2-40B4-BE49-F238E27FC236}">
                <a16:creationId xmlns:a16="http://schemas.microsoft.com/office/drawing/2014/main" id="{32DF3820-446F-414C-B6F3-A01CADD666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9233" y="1376361"/>
            <a:ext cx="663594" cy="720000"/>
          </a:xfrm>
          <a:prstGeom prst="ellipse">
            <a:avLst/>
          </a:prstGeom>
        </p:spPr>
      </p:pic>
      <p:sp>
        <p:nvSpPr>
          <p:cNvPr id="17" name="Rectángulo 24">
            <a:extLst>
              <a:ext uri="{FF2B5EF4-FFF2-40B4-BE49-F238E27FC236}">
                <a16:creationId xmlns:a16="http://schemas.microsoft.com/office/drawing/2014/main" id="{BDCA2203-78D4-4184-A8B1-8D6E3C28C889}"/>
              </a:ext>
            </a:extLst>
          </p:cNvPr>
          <p:cNvSpPr/>
          <p:nvPr/>
        </p:nvSpPr>
        <p:spPr>
          <a:xfrm>
            <a:off x="7531041" y="787309"/>
            <a:ext cx="1332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LUCIA MORAL</a:t>
            </a:r>
            <a:b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Jefe de grupo</a:t>
            </a:r>
          </a:p>
        </p:txBody>
      </p:sp>
      <p:sp>
        <p:nvSpPr>
          <p:cNvPr id="21" name="Rectángulo 25">
            <a:extLst>
              <a:ext uri="{FF2B5EF4-FFF2-40B4-BE49-F238E27FC236}">
                <a16:creationId xmlns:a16="http://schemas.microsoft.com/office/drawing/2014/main" id="{E306DAE2-9434-42D9-B876-2B856348AD4A}"/>
              </a:ext>
            </a:extLst>
          </p:cNvPr>
          <p:cNvSpPr/>
          <p:nvPr/>
        </p:nvSpPr>
        <p:spPr>
          <a:xfrm>
            <a:off x="5303454" y="4784246"/>
            <a:ext cx="1777817" cy="428641"/>
          </a:xfrm>
          <a:prstGeom prst="rect">
            <a:avLst/>
          </a:prstGeom>
          <a:noFill/>
          <a:ln>
            <a:solidFill>
              <a:srgbClr val="CCCC00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ct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Mª CARMEN BERNABE</a:t>
            </a:r>
            <a:br>
              <a:rPr lang="es-ES" sz="1200" kern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1200" kern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Coordinadora</a:t>
            </a:r>
          </a:p>
        </p:txBody>
      </p:sp>
      <p:sp>
        <p:nvSpPr>
          <p:cNvPr id="22" name="Rectángulo 17">
            <a:extLst>
              <a:ext uri="{FF2B5EF4-FFF2-40B4-BE49-F238E27FC236}">
                <a16:creationId xmlns:a16="http://schemas.microsoft.com/office/drawing/2014/main" id="{99267414-C32D-40FE-972B-255FF1A8576C}"/>
              </a:ext>
            </a:extLst>
          </p:cNvPr>
          <p:cNvSpPr/>
          <p:nvPr/>
        </p:nvSpPr>
        <p:spPr>
          <a:xfrm>
            <a:off x="5321119" y="2824269"/>
            <a:ext cx="1649337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ct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ISABEL LOPEZ EXPOSITO</a:t>
            </a:r>
            <a:br>
              <a:rPr lang="es-ES" kern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Directora</a:t>
            </a:r>
            <a:endParaRPr lang="es-ES" kern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" name="Rectángulo 23">
            <a:extLst>
              <a:ext uri="{FF2B5EF4-FFF2-40B4-BE49-F238E27FC236}">
                <a16:creationId xmlns:a16="http://schemas.microsoft.com/office/drawing/2014/main" id="{128E41E6-B0BF-44BC-98F9-F8F486ABC7F1}"/>
              </a:ext>
            </a:extLst>
          </p:cNvPr>
          <p:cNvSpPr/>
          <p:nvPr/>
        </p:nvSpPr>
        <p:spPr>
          <a:xfrm>
            <a:off x="3112765" y="3087681"/>
            <a:ext cx="1080000" cy="790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GUILLERMO GLOVER</a:t>
            </a:r>
            <a:br>
              <a:rPr lang="es-ES" sz="1200" kern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1200" kern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Facultativo Responsable</a:t>
            </a:r>
          </a:p>
        </p:txBody>
      </p:sp>
      <p:pic>
        <p:nvPicPr>
          <p:cNvPr id="25" name="Imagen 75">
            <a:extLst>
              <a:ext uri="{FF2B5EF4-FFF2-40B4-BE49-F238E27FC236}">
                <a16:creationId xmlns:a16="http://schemas.microsoft.com/office/drawing/2014/main" id="{5724F535-05DD-4582-83D7-3DDEC981BD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207698" y="3231709"/>
            <a:ext cx="720000" cy="720000"/>
          </a:xfrm>
          <a:prstGeom prst="ellipse">
            <a:avLst/>
          </a:prstGeom>
        </p:spPr>
      </p:pic>
      <p:sp>
        <p:nvSpPr>
          <p:cNvPr id="26" name="Rectángulo 27">
            <a:extLst>
              <a:ext uri="{FF2B5EF4-FFF2-40B4-BE49-F238E27FC236}">
                <a16:creationId xmlns:a16="http://schemas.microsoft.com/office/drawing/2014/main" id="{758C1A8A-DB3C-4362-B041-C35C08C0195F}"/>
              </a:ext>
            </a:extLst>
          </p:cNvPr>
          <p:cNvSpPr/>
          <p:nvPr/>
        </p:nvSpPr>
        <p:spPr>
          <a:xfrm>
            <a:off x="8092289" y="3150781"/>
            <a:ext cx="1080000" cy="9566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lvl="0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JUAN ANTONIO BAFALLIU</a:t>
            </a:r>
            <a:b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Facultativo Responsable</a:t>
            </a:r>
          </a:p>
        </p:txBody>
      </p:sp>
      <p:sp>
        <p:nvSpPr>
          <p:cNvPr id="27" name="Rectángulo 19">
            <a:extLst>
              <a:ext uri="{FF2B5EF4-FFF2-40B4-BE49-F238E27FC236}">
                <a16:creationId xmlns:a16="http://schemas.microsoft.com/office/drawing/2014/main" id="{F29B8C93-9BD8-4437-9379-8B7C1D9398C3}"/>
              </a:ext>
            </a:extLst>
          </p:cNvPr>
          <p:cNvSpPr/>
          <p:nvPr/>
        </p:nvSpPr>
        <p:spPr>
          <a:xfrm>
            <a:off x="1322987" y="3761670"/>
            <a:ext cx="1080000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Mª CARMEN MARTINEZ</a:t>
            </a:r>
            <a:br>
              <a:rPr lang="es-E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Facultativo adjunto</a:t>
            </a:r>
            <a:endParaRPr lang="es-ES" sz="1200" kern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Rectángulo 21">
            <a:extLst>
              <a:ext uri="{FF2B5EF4-FFF2-40B4-BE49-F238E27FC236}">
                <a16:creationId xmlns:a16="http://schemas.microsoft.com/office/drawing/2014/main" id="{821682DD-5C22-4B97-83AE-86C7996FB90B}"/>
              </a:ext>
            </a:extLst>
          </p:cNvPr>
          <p:cNvSpPr/>
          <p:nvPr/>
        </p:nvSpPr>
        <p:spPr>
          <a:xfrm>
            <a:off x="2305362" y="3761670"/>
            <a:ext cx="1080000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lvl="0" algn="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PABLO CARBONELL</a:t>
            </a:r>
            <a:br>
              <a:rPr lang="es-E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Facultativo adjunto</a:t>
            </a:r>
            <a:endParaRPr lang="es-ES" sz="1200" kern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Rectángulo 132">
            <a:extLst>
              <a:ext uri="{FF2B5EF4-FFF2-40B4-BE49-F238E27FC236}">
                <a16:creationId xmlns:a16="http://schemas.microsoft.com/office/drawing/2014/main" id="{C772BBE7-C6D8-4BF9-BA45-DC3C6BC93DE2}"/>
              </a:ext>
            </a:extLst>
          </p:cNvPr>
          <p:cNvSpPr/>
          <p:nvPr/>
        </p:nvSpPr>
        <p:spPr>
          <a:xfrm>
            <a:off x="9362315" y="3671999"/>
            <a:ext cx="1122961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ASCENSION VERA</a:t>
            </a:r>
            <a:br>
              <a:rPr lang="es-ES" sz="1200" kern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1200" kern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Facultativo adjunto</a:t>
            </a:r>
          </a:p>
        </p:txBody>
      </p:sp>
      <p:sp>
        <p:nvSpPr>
          <p:cNvPr id="30" name="Elipse 70">
            <a:extLst>
              <a:ext uri="{FF2B5EF4-FFF2-40B4-BE49-F238E27FC236}">
                <a16:creationId xmlns:a16="http://schemas.microsoft.com/office/drawing/2014/main" id="{4B1786F3-631A-4BEE-8323-68AB581BC4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34687" y="1493884"/>
            <a:ext cx="213490" cy="213490"/>
          </a:xfrm>
          <a:prstGeom prst="ellipse">
            <a:avLst/>
          </a:prstGeom>
          <a:solidFill>
            <a:srgbClr val="339966"/>
          </a:solidFill>
          <a:ln>
            <a:solidFill>
              <a:srgbClr val="33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31" name="Elipse 72">
            <a:extLst>
              <a:ext uri="{FF2B5EF4-FFF2-40B4-BE49-F238E27FC236}">
                <a16:creationId xmlns:a16="http://schemas.microsoft.com/office/drawing/2014/main" id="{D13F3AC2-C134-452A-A575-2AEDD5FDD4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31736" y="1494837"/>
            <a:ext cx="213490" cy="21349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32" name="Elipse 73">
            <a:extLst>
              <a:ext uri="{FF2B5EF4-FFF2-40B4-BE49-F238E27FC236}">
                <a16:creationId xmlns:a16="http://schemas.microsoft.com/office/drawing/2014/main" id="{F74C5EF9-9647-43F7-B54F-97E136BDC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03763" y="2870567"/>
            <a:ext cx="213490" cy="21711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33" name="Elipse 74">
            <a:extLst>
              <a:ext uri="{FF2B5EF4-FFF2-40B4-BE49-F238E27FC236}">
                <a16:creationId xmlns:a16="http://schemas.microsoft.com/office/drawing/2014/main" id="{B6143EC5-1312-45C8-8A63-08B7FD81A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04946" y="3983512"/>
            <a:ext cx="213490" cy="213490"/>
          </a:xfrm>
          <a:prstGeom prst="ellipse">
            <a:avLst/>
          </a:prstGeom>
          <a:solidFill>
            <a:srgbClr val="CCC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35" name="Elipse 107">
            <a:extLst>
              <a:ext uri="{FF2B5EF4-FFF2-40B4-BE49-F238E27FC236}">
                <a16:creationId xmlns:a16="http://schemas.microsoft.com/office/drawing/2014/main" id="{3D4169F2-589F-4BCC-9E24-FF0760B9A0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665785" y="1409364"/>
            <a:ext cx="82310" cy="82310"/>
          </a:xfrm>
          <a:prstGeom prst="ellipse">
            <a:avLst/>
          </a:prstGeom>
          <a:solidFill>
            <a:srgbClr val="339966"/>
          </a:solidFill>
          <a:ln>
            <a:solidFill>
              <a:srgbClr val="33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37" name="Elipse 109">
            <a:extLst>
              <a:ext uri="{FF2B5EF4-FFF2-40B4-BE49-F238E27FC236}">
                <a16:creationId xmlns:a16="http://schemas.microsoft.com/office/drawing/2014/main" id="{8547C6B6-4C5C-4A9B-97B5-B9DAA62B6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14814" y="3621780"/>
            <a:ext cx="82310" cy="8231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38" name="Elipse 110">
            <a:extLst>
              <a:ext uri="{FF2B5EF4-FFF2-40B4-BE49-F238E27FC236}">
                <a16:creationId xmlns:a16="http://schemas.microsoft.com/office/drawing/2014/main" id="{53B8C8A1-B8C7-423C-89FE-51E9ECFCB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30456" y="3621780"/>
            <a:ext cx="82310" cy="8231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cxnSp>
        <p:nvCxnSpPr>
          <p:cNvPr id="39" name="Conector: Codo 112">
            <a:extLst>
              <a:ext uri="{FF2B5EF4-FFF2-40B4-BE49-F238E27FC236}">
                <a16:creationId xmlns:a16="http://schemas.microsoft.com/office/drawing/2014/main" id="{622A3281-34A2-40FA-8168-008FF71765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0800000">
            <a:off x="396534" y="735868"/>
            <a:ext cx="4849282" cy="825613"/>
          </a:xfrm>
          <a:prstGeom prst="bentConnector3">
            <a:avLst>
              <a:gd name="adj1" fmla="val -211"/>
            </a:avLst>
          </a:prstGeom>
          <a:ln>
            <a:solidFill>
              <a:srgbClr val="3399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ector: Codo 126">
            <a:extLst>
              <a:ext uri="{FF2B5EF4-FFF2-40B4-BE49-F238E27FC236}">
                <a16:creationId xmlns:a16="http://schemas.microsoft.com/office/drawing/2014/main" id="{5DE74E47-57A7-4EFA-83E1-B978BCE6B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0800000" flipV="1">
            <a:off x="2242212" y="2917090"/>
            <a:ext cx="1016410" cy="743640"/>
          </a:xfrm>
          <a:prstGeom prst="bentConnector2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Elipse 133">
            <a:extLst>
              <a:ext uri="{FF2B5EF4-FFF2-40B4-BE49-F238E27FC236}">
                <a16:creationId xmlns:a16="http://schemas.microsoft.com/office/drawing/2014/main" id="{716F090E-A9F1-4775-801C-A297BCFA7C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422950" y="3554936"/>
            <a:ext cx="82310" cy="8231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61" name="Elipse 118">
            <a:extLst>
              <a:ext uri="{FF2B5EF4-FFF2-40B4-BE49-F238E27FC236}">
                <a16:creationId xmlns:a16="http://schemas.microsoft.com/office/drawing/2014/main" id="{8A0D58C4-E3D8-4575-8BF0-37F45BB95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58849" y="1052396"/>
            <a:ext cx="82310" cy="8231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67" name="Elipse 118">
            <a:extLst>
              <a:ext uri="{FF2B5EF4-FFF2-40B4-BE49-F238E27FC236}">
                <a16:creationId xmlns:a16="http://schemas.microsoft.com/office/drawing/2014/main" id="{8A0D58C4-E3D8-4575-8BF0-37F45BB95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477107" y="1523430"/>
            <a:ext cx="82310" cy="8231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68" name="Elipse 118">
            <a:extLst>
              <a:ext uri="{FF2B5EF4-FFF2-40B4-BE49-F238E27FC236}">
                <a16:creationId xmlns:a16="http://schemas.microsoft.com/office/drawing/2014/main" id="{8A0D58C4-E3D8-4575-8BF0-37F45BB95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83144" y="1523430"/>
            <a:ext cx="82310" cy="8231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84" name="Rectángulo 29">
            <a:extLst>
              <a:ext uri="{FF2B5EF4-FFF2-40B4-BE49-F238E27FC236}">
                <a16:creationId xmlns:a16="http://schemas.microsoft.com/office/drawing/2014/main" id="{DC6E30C7-762E-4337-B852-3A7938FA969D}"/>
              </a:ext>
            </a:extLst>
          </p:cNvPr>
          <p:cNvSpPr/>
          <p:nvPr/>
        </p:nvSpPr>
        <p:spPr>
          <a:xfrm>
            <a:off x="9221250" y="1555369"/>
            <a:ext cx="992677" cy="569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lvl="0" algn="ctr" defTabSz="622300">
              <a:lnSpc>
                <a:spcPts val="1000"/>
              </a:lnSpc>
              <a:spcBef>
                <a:spcPct val="0"/>
              </a:spcBef>
            </a:pPr>
            <a:r>
              <a:rPr lang="es-E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PEDRO MARTINEZ</a:t>
            </a:r>
            <a:endParaRPr lang="es-ES" sz="1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5" name="Rectángulo 29">
            <a:extLst>
              <a:ext uri="{FF2B5EF4-FFF2-40B4-BE49-F238E27FC236}">
                <a16:creationId xmlns:a16="http://schemas.microsoft.com/office/drawing/2014/main" id="{DC6E30C7-762E-4337-B852-3A7938FA969D}"/>
              </a:ext>
            </a:extLst>
          </p:cNvPr>
          <p:cNvSpPr/>
          <p:nvPr/>
        </p:nvSpPr>
        <p:spPr>
          <a:xfrm>
            <a:off x="8177076" y="1555369"/>
            <a:ext cx="992747" cy="5653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algn="ctr" defTabSz="622300">
              <a:lnSpc>
                <a:spcPts val="1000"/>
              </a:lnSpc>
              <a:spcBef>
                <a:spcPct val="0"/>
              </a:spcBef>
            </a:pPr>
            <a:r>
              <a:rPr lang="es-E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MARIA LOPEZ-BRIONES </a:t>
            </a:r>
            <a:endParaRPr lang="es-ES" sz="1200" kern="12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6" name="Elipse 118">
            <a:extLst>
              <a:ext uri="{FF2B5EF4-FFF2-40B4-BE49-F238E27FC236}">
                <a16:creationId xmlns:a16="http://schemas.microsoft.com/office/drawing/2014/main" id="{8A0D58C4-E3D8-4575-8BF0-37F45BB95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803279" y="1523430"/>
            <a:ext cx="82310" cy="8231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109" name="Rectángulo 29">
            <a:extLst>
              <a:ext uri="{FF2B5EF4-FFF2-40B4-BE49-F238E27FC236}">
                <a16:creationId xmlns:a16="http://schemas.microsoft.com/office/drawing/2014/main" id="{DC6E30C7-762E-4337-B852-3A7938FA969D}"/>
              </a:ext>
            </a:extLst>
          </p:cNvPr>
          <p:cNvSpPr/>
          <p:nvPr/>
        </p:nvSpPr>
        <p:spPr>
          <a:xfrm>
            <a:off x="11037371" y="1555369"/>
            <a:ext cx="914559" cy="5611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lvl="0" algn="ctr" defTabSz="622300" rtl="0">
              <a:lnSpc>
                <a:spcPts val="1000"/>
              </a:lnSpc>
              <a:spcBef>
                <a:spcPct val="0"/>
              </a:spcBef>
            </a:pPr>
            <a:r>
              <a:rPr lang="es-ES" sz="1200" b="1">
                <a:solidFill>
                  <a:schemeClr val="tx1">
                    <a:lumMod val="75000"/>
                    <a:lumOff val="25000"/>
                  </a:schemeClr>
                </a:solidFill>
              </a:rPr>
              <a:t>NACHO</a:t>
            </a:r>
          </a:p>
          <a:p>
            <a:pPr algn="ctr" defTabSz="622300">
              <a:lnSpc>
                <a:spcPts val="1000"/>
              </a:lnSpc>
              <a:spcBef>
                <a:spcPct val="0"/>
              </a:spcBef>
            </a:pPr>
            <a:r>
              <a:rPr lang="es-E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ÁLVAREZ</a:t>
            </a:r>
          </a:p>
        </p:txBody>
      </p:sp>
      <p:cxnSp>
        <p:nvCxnSpPr>
          <p:cNvPr id="113" name="Conector: Codo 121">
            <a:extLst>
              <a:ext uri="{FF2B5EF4-FFF2-40B4-BE49-F238E27FC236}">
                <a16:creationId xmlns:a16="http://schemas.microsoft.com/office/drawing/2014/main" id="{DB6E0B7E-8974-4A28-BC51-7F85C7F5B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10800000" flipV="1">
            <a:off x="1378167" y="2917090"/>
            <a:ext cx="946877" cy="732062"/>
          </a:xfrm>
          <a:prstGeom prst="bentConnector3">
            <a:avLst>
              <a:gd name="adj1" fmla="val 10080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Elipse 110">
            <a:extLst>
              <a:ext uri="{FF2B5EF4-FFF2-40B4-BE49-F238E27FC236}">
                <a16:creationId xmlns:a16="http://schemas.microsoft.com/office/drawing/2014/main" id="{53B8C8A1-B8C7-423C-89FE-51E9ECFCB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02117" y="3621780"/>
            <a:ext cx="82310" cy="8231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120" name="Rectángulo 19">
            <a:extLst>
              <a:ext uri="{FF2B5EF4-FFF2-40B4-BE49-F238E27FC236}">
                <a16:creationId xmlns:a16="http://schemas.microsoft.com/office/drawing/2014/main" id="{F29B8C93-9BD8-4437-9379-8B7C1D9398C3}"/>
              </a:ext>
            </a:extLst>
          </p:cNvPr>
          <p:cNvSpPr/>
          <p:nvPr/>
        </p:nvSpPr>
        <p:spPr>
          <a:xfrm>
            <a:off x="677802" y="3761670"/>
            <a:ext cx="745232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IVAN GOMEZ</a:t>
            </a:r>
            <a:br>
              <a:rPr lang="es-E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Facultativo adjunto</a:t>
            </a:r>
            <a:endParaRPr lang="es-ES" sz="1200" kern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8" name="Elipse 133">
            <a:extLst>
              <a:ext uri="{FF2B5EF4-FFF2-40B4-BE49-F238E27FC236}">
                <a16:creationId xmlns:a16="http://schemas.microsoft.com/office/drawing/2014/main" id="{716F090E-A9F1-4775-801C-A297BCFA7C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670637" y="3554936"/>
            <a:ext cx="82310" cy="8231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129" name="Rectángulo 132">
            <a:extLst>
              <a:ext uri="{FF2B5EF4-FFF2-40B4-BE49-F238E27FC236}">
                <a16:creationId xmlns:a16="http://schemas.microsoft.com/office/drawing/2014/main" id="{C772BBE7-C6D8-4BF9-BA45-DC3C6BC93DE2}"/>
              </a:ext>
            </a:extLst>
          </p:cNvPr>
          <p:cNvSpPr/>
          <p:nvPr/>
        </p:nvSpPr>
        <p:spPr>
          <a:xfrm>
            <a:off x="10614906" y="3668750"/>
            <a:ext cx="994002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GLORIA SOLER</a:t>
            </a:r>
            <a:br>
              <a:rPr lang="es-ES" sz="1200" kern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1200" kern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Facultativo adjunto</a:t>
            </a:r>
          </a:p>
        </p:txBody>
      </p:sp>
      <p:sp>
        <p:nvSpPr>
          <p:cNvPr id="130" name="129 CuadroTexto"/>
          <p:cNvSpPr txBox="1"/>
          <p:nvPr/>
        </p:nvSpPr>
        <p:spPr>
          <a:xfrm>
            <a:off x="287952" y="5564202"/>
            <a:ext cx="3723886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200" b="1" dirty="0"/>
              <a:t>Mª CARMEN CANO, ESPERANZA VÁZQUEZ, ELOY GARCÍA, CARMEN RECHE, SUSANA FRUTOS, </a:t>
            </a:r>
            <a:r>
              <a:rPr lang="es-ES" sz="1200" b="1" dirty="0" err="1"/>
              <a:t>Mª</a:t>
            </a:r>
            <a:r>
              <a:rPr lang="es-ES" sz="1200" b="1" dirty="0"/>
              <a:t> ANGLES CANOVAS, FCO.JOSE BERNAL</a:t>
            </a:r>
          </a:p>
          <a:p>
            <a:r>
              <a:rPr lang="es-ES" sz="1200" dirty="0"/>
              <a:t>Técnicos Especialistas de Laboratorio </a:t>
            </a:r>
            <a:r>
              <a:rPr lang="es-ES" sz="1200" dirty="0" err="1"/>
              <a:t>Metabolopatías</a:t>
            </a:r>
            <a:endParaRPr lang="es-ES" sz="1200" dirty="0"/>
          </a:p>
        </p:txBody>
      </p:sp>
      <p:sp>
        <p:nvSpPr>
          <p:cNvPr id="131" name="130 CuadroTexto"/>
          <p:cNvSpPr txBox="1"/>
          <p:nvPr/>
        </p:nvSpPr>
        <p:spPr>
          <a:xfrm>
            <a:off x="8160951" y="5564202"/>
            <a:ext cx="3716723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200" b="1" dirty="0"/>
              <a:t>JUANA ABELLÁN, EULALIA MOYA, ISABEL BOCOS, </a:t>
            </a:r>
            <a:r>
              <a:rPr lang="es-ES" sz="1200" b="1" dirty="0" err="1"/>
              <a:t>Mª</a:t>
            </a:r>
            <a:r>
              <a:rPr lang="es-ES" sz="1200" b="1" dirty="0"/>
              <a:t> FUENSANTA ALCARAZ, ANGELES PARRAS, SONIA GOMEZ, ANTONIA MATEO</a:t>
            </a:r>
          </a:p>
          <a:p>
            <a:r>
              <a:rPr lang="es-ES" sz="1200" dirty="0"/>
              <a:t>Técnicos Especialistas de Laboratorio Citogenética</a:t>
            </a:r>
          </a:p>
          <a:p>
            <a:endParaRPr lang="es-ES" sz="1200" b="1" dirty="0"/>
          </a:p>
        </p:txBody>
      </p:sp>
      <p:sp>
        <p:nvSpPr>
          <p:cNvPr id="132" name="131 CuadroTexto"/>
          <p:cNvSpPr txBox="1"/>
          <p:nvPr/>
        </p:nvSpPr>
        <p:spPr>
          <a:xfrm>
            <a:off x="4017188" y="5595517"/>
            <a:ext cx="4221605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s-ES" sz="1200" b="1" dirty="0"/>
              <a:t>ISABEL NAVARRO, BELÉN DE GEA, </a:t>
            </a:r>
            <a:r>
              <a:rPr lang="es-ES" sz="1200" b="1" dirty="0" err="1"/>
              <a:t>Mª</a:t>
            </a:r>
            <a:r>
              <a:rPr lang="es-ES" sz="1200" b="1" dirty="0"/>
              <a:t> JOSÉ CALABUIG, AGUSTÍN PARRA, </a:t>
            </a:r>
            <a:r>
              <a:rPr lang="es-ES" sz="1200" b="1" dirty="0" err="1"/>
              <a:t>Mª</a:t>
            </a:r>
            <a:r>
              <a:rPr lang="es-ES" sz="1200" b="1" dirty="0"/>
              <a:t> DOLORES MARTÍNEZ, MARINA BERMUDEZ, FRANCISCO GARCIA, </a:t>
            </a:r>
            <a:r>
              <a:rPr lang="es-ES" sz="1200" b="1" dirty="0" err="1"/>
              <a:t>Mª</a:t>
            </a:r>
            <a:r>
              <a:rPr lang="es-ES" sz="1200" b="1" dirty="0"/>
              <a:t> DOLORES JEREZ, </a:t>
            </a:r>
            <a:r>
              <a:rPr lang="es-ES" sz="1200" b="1" dirty="0" err="1"/>
              <a:t>Mª</a:t>
            </a:r>
            <a:r>
              <a:rPr lang="es-ES" sz="1200" b="1" dirty="0"/>
              <a:t> CONCEPCIÓN LOPEZ, LIDIA RODRIGUEZ</a:t>
            </a:r>
          </a:p>
          <a:p>
            <a:r>
              <a:rPr lang="es-ES" sz="1200" dirty="0"/>
              <a:t>Técnicos Especialistas de Laboratorio  Genética Molecular y Genómica y Laboratorio de Extracción de ADN</a:t>
            </a:r>
          </a:p>
          <a:p>
            <a:endParaRPr lang="es-ES" sz="1200" b="1" dirty="0"/>
          </a:p>
        </p:txBody>
      </p:sp>
      <p:sp>
        <p:nvSpPr>
          <p:cNvPr id="133" name="Rectángulo 29">
            <a:extLst>
              <a:ext uri="{FF2B5EF4-FFF2-40B4-BE49-F238E27FC236}">
                <a16:creationId xmlns:a16="http://schemas.microsoft.com/office/drawing/2014/main" id="{DC6E30C7-762E-4337-B852-3A7938FA969D}"/>
              </a:ext>
            </a:extLst>
          </p:cNvPr>
          <p:cNvSpPr/>
          <p:nvPr/>
        </p:nvSpPr>
        <p:spPr>
          <a:xfrm>
            <a:off x="10077464" y="1555369"/>
            <a:ext cx="1002425" cy="5682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lvl="0" algn="ctr" defTabSz="622300" rtl="0">
              <a:lnSpc>
                <a:spcPts val="1000"/>
              </a:lnSpc>
            </a:pPr>
            <a:r>
              <a:rPr lang="es-E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MERCEDES AVILA</a:t>
            </a:r>
          </a:p>
        </p:txBody>
      </p:sp>
      <p:cxnSp>
        <p:nvCxnSpPr>
          <p:cNvPr id="154" name="153 Conector angular"/>
          <p:cNvCxnSpPr/>
          <p:nvPr/>
        </p:nvCxnSpPr>
        <p:spPr>
          <a:xfrm rot="16200000" flipH="1">
            <a:off x="-701766" y="2871260"/>
            <a:ext cx="3693187" cy="1692696"/>
          </a:xfrm>
          <a:prstGeom prst="bentConnector3">
            <a:avLst>
              <a:gd name="adj1" fmla="val 95073"/>
            </a:avLst>
          </a:prstGeom>
          <a:ln>
            <a:solidFill>
              <a:srgbClr val="33996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203" name="202 Conector recto"/>
          <p:cNvCxnSpPr/>
          <p:nvPr/>
        </p:nvCxnSpPr>
        <p:spPr>
          <a:xfrm>
            <a:off x="292146" y="735864"/>
            <a:ext cx="0" cy="1135150"/>
          </a:xfrm>
          <a:prstGeom prst="line">
            <a:avLst/>
          </a:prstGeom>
          <a:ln>
            <a:solidFill>
              <a:srgbClr val="339966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08" name="Elipse 108">
            <a:extLst>
              <a:ext uri="{FF2B5EF4-FFF2-40B4-BE49-F238E27FC236}">
                <a16:creationId xmlns:a16="http://schemas.microsoft.com/office/drawing/2014/main" id="{2E67447B-A1BE-4C7F-841C-1D52C3E335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40496" y="5523047"/>
            <a:ext cx="82310" cy="82310"/>
          </a:xfrm>
          <a:prstGeom prst="ellipse">
            <a:avLst/>
          </a:prstGeom>
          <a:solidFill>
            <a:srgbClr val="339966"/>
          </a:solidFill>
          <a:ln>
            <a:solidFill>
              <a:srgbClr val="33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pic>
        <p:nvPicPr>
          <p:cNvPr id="209" name="Imagen 65">
            <a:extLst>
              <a:ext uri="{FF2B5EF4-FFF2-40B4-BE49-F238E27FC236}">
                <a16:creationId xmlns:a16="http://schemas.microsoft.com/office/drawing/2014/main" id="{007B2302-AD72-4EAC-AEC0-435DCDB24AA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9764" y="4099392"/>
            <a:ext cx="684000" cy="684000"/>
          </a:xfrm>
          <a:prstGeom prst="ellipse">
            <a:avLst/>
          </a:prstGeom>
          <a:ln w="3175" cap="rnd">
            <a:solidFill>
              <a:schemeClr val="bg1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cxnSp>
        <p:nvCxnSpPr>
          <p:cNvPr id="211" name="210 Conector angular"/>
          <p:cNvCxnSpPr/>
          <p:nvPr/>
        </p:nvCxnSpPr>
        <p:spPr>
          <a:xfrm rot="5400000">
            <a:off x="9483119" y="3350695"/>
            <a:ext cx="2605658" cy="1903666"/>
          </a:xfrm>
          <a:prstGeom prst="bentConnector3">
            <a:avLst>
              <a:gd name="adj1" fmla="val 91383"/>
            </a:avLst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18" name="217 Conector recto"/>
          <p:cNvCxnSpPr/>
          <p:nvPr/>
        </p:nvCxnSpPr>
        <p:spPr>
          <a:xfrm>
            <a:off x="10670637" y="2999697"/>
            <a:ext cx="1067144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236" name="235 Conector angular"/>
          <p:cNvCxnSpPr/>
          <p:nvPr/>
        </p:nvCxnSpPr>
        <p:spPr>
          <a:xfrm rot="5400000" flipH="1" flipV="1">
            <a:off x="3541952" y="2423208"/>
            <a:ext cx="733323" cy="1710459"/>
          </a:xfrm>
          <a:prstGeom prst="bentConnector2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9" name="238 Conector recto"/>
          <p:cNvCxnSpPr/>
          <p:nvPr/>
        </p:nvCxnSpPr>
        <p:spPr>
          <a:xfrm>
            <a:off x="4566476" y="3953681"/>
            <a:ext cx="0" cy="11336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6" name="265 Conector angular"/>
          <p:cNvCxnSpPr/>
          <p:nvPr/>
        </p:nvCxnSpPr>
        <p:spPr>
          <a:xfrm flipV="1">
            <a:off x="7048126" y="735864"/>
            <a:ext cx="4389977" cy="790241"/>
          </a:xfrm>
          <a:prstGeom prst="bentConnector3">
            <a:avLst>
              <a:gd name="adj1" fmla="val 343"/>
            </a:avLst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324" name="323 Conector angular"/>
          <p:cNvCxnSpPr>
            <a:endCxn id="130" idx="0"/>
          </p:cNvCxnSpPr>
          <p:nvPr/>
        </p:nvCxnSpPr>
        <p:spPr>
          <a:xfrm rot="10800000" flipV="1">
            <a:off x="2149895" y="5311000"/>
            <a:ext cx="4042470" cy="253202"/>
          </a:xfrm>
          <a:prstGeom prst="bentConnector2">
            <a:avLst/>
          </a:prstGeom>
          <a:ln>
            <a:solidFill>
              <a:srgbClr val="CC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0" name="Elipse 109">
            <a:extLst>
              <a:ext uri="{FF2B5EF4-FFF2-40B4-BE49-F238E27FC236}">
                <a16:creationId xmlns:a16="http://schemas.microsoft.com/office/drawing/2014/main" id="{8547C6B6-4C5C-4A9B-97B5-B9DAA62B6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169599" y="5529179"/>
            <a:ext cx="82310" cy="82310"/>
          </a:xfrm>
          <a:prstGeom prst="ellipse">
            <a:avLst/>
          </a:prstGeom>
          <a:solidFill>
            <a:srgbClr val="CCCC00"/>
          </a:solidFill>
          <a:ln>
            <a:solidFill>
              <a:srgbClr val="CC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352" name="Elipse 109">
            <a:extLst>
              <a:ext uri="{FF2B5EF4-FFF2-40B4-BE49-F238E27FC236}">
                <a16:creationId xmlns:a16="http://schemas.microsoft.com/office/drawing/2014/main" id="{8547C6B6-4C5C-4A9B-97B5-B9DAA62B6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65318" y="5526264"/>
            <a:ext cx="82310" cy="82310"/>
          </a:xfrm>
          <a:prstGeom prst="ellipse">
            <a:avLst/>
          </a:prstGeom>
          <a:solidFill>
            <a:srgbClr val="CCCC00"/>
          </a:solidFill>
          <a:ln>
            <a:solidFill>
              <a:srgbClr val="CC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357" name="Elipse 109">
            <a:extLst>
              <a:ext uri="{FF2B5EF4-FFF2-40B4-BE49-F238E27FC236}">
                <a16:creationId xmlns:a16="http://schemas.microsoft.com/office/drawing/2014/main" id="{8547C6B6-4C5C-4A9B-97B5-B9DAA62B6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05631" y="5527226"/>
            <a:ext cx="82310" cy="82310"/>
          </a:xfrm>
          <a:prstGeom prst="ellipse">
            <a:avLst/>
          </a:prstGeom>
          <a:solidFill>
            <a:srgbClr val="CCCC00"/>
          </a:solidFill>
          <a:ln>
            <a:solidFill>
              <a:srgbClr val="CC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362" name="Rectángulo 22">
            <a:extLst>
              <a:ext uri="{FF2B5EF4-FFF2-40B4-BE49-F238E27FC236}">
                <a16:creationId xmlns:a16="http://schemas.microsoft.com/office/drawing/2014/main" id="{27D54CB4-0066-4140-96B8-95930CD77276}"/>
              </a:ext>
            </a:extLst>
          </p:cNvPr>
          <p:cNvSpPr/>
          <p:nvPr/>
        </p:nvSpPr>
        <p:spPr>
          <a:xfrm>
            <a:off x="1903282" y="369556"/>
            <a:ext cx="3201223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13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rgbClr val="339966"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LABORATORIO DE METABOLOPATIAS</a:t>
            </a:r>
            <a:endParaRPr lang="es-ES" sz="1200" b="1" kern="12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rgbClr val="339966"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363" name="Rectángulo 22">
            <a:extLst>
              <a:ext uri="{FF2B5EF4-FFF2-40B4-BE49-F238E27FC236}">
                <a16:creationId xmlns:a16="http://schemas.microsoft.com/office/drawing/2014/main" id="{27D54CB4-0066-4140-96B8-95930CD77276}"/>
              </a:ext>
            </a:extLst>
          </p:cNvPr>
          <p:cNvSpPr/>
          <p:nvPr/>
        </p:nvSpPr>
        <p:spPr>
          <a:xfrm>
            <a:off x="185442" y="2437312"/>
            <a:ext cx="4383839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lvl="0" indent="0" algn="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1300" b="1" dirty="0">
                <a:ln w="50800"/>
                <a:solidFill>
                  <a:srgbClr val="FF0000"/>
                </a:solidFill>
              </a:rPr>
              <a:t>LABORATORIO DE GENETICA MOLECULAR Y GENOMICA</a:t>
            </a:r>
          </a:p>
          <a:p>
            <a:pPr marL="0" lvl="0" indent="0" algn="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1300" b="1" dirty="0">
                <a:ln w="50800"/>
                <a:solidFill>
                  <a:srgbClr val="FF0000"/>
                </a:solidFill>
              </a:rPr>
              <a:t> Y UNIDAD DE EXTRACCIÓN DE ADN</a:t>
            </a:r>
            <a:endParaRPr lang="es-ES" sz="1300" b="1" kern="1200" dirty="0">
              <a:ln w="50800"/>
              <a:solidFill>
                <a:srgbClr val="FF0000"/>
              </a:solidFill>
            </a:endParaRPr>
          </a:p>
        </p:txBody>
      </p:sp>
      <p:sp>
        <p:nvSpPr>
          <p:cNvPr id="364" name="Rectángulo 22">
            <a:extLst>
              <a:ext uri="{FF2B5EF4-FFF2-40B4-BE49-F238E27FC236}">
                <a16:creationId xmlns:a16="http://schemas.microsoft.com/office/drawing/2014/main" id="{27D54CB4-0066-4140-96B8-95930CD77276}"/>
              </a:ext>
            </a:extLst>
          </p:cNvPr>
          <p:cNvSpPr/>
          <p:nvPr/>
        </p:nvSpPr>
        <p:spPr>
          <a:xfrm>
            <a:off x="7623433" y="2626269"/>
            <a:ext cx="3201223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marL="0" lvl="0" indent="0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1300" b="1" dirty="0">
                <a:ln w="50800"/>
                <a:solidFill>
                  <a:schemeClr val="accent4"/>
                </a:solidFill>
              </a:rPr>
              <a:t>LABORATORIO DE CITOGENETICA</a:t>
            </a:r>
            <a:endParaRPr lang="es-ES" sz="1200" b="1" kern="1200" dirty="0">
              <a:ln w="50800"/>
              <a:solidFill>
                <a:schemeClr val="accent4"/>
              </a:solidFill>
            </a:endParaRPr>
          </a:p>
        </p:txBody>
      </p:sp>
      <p:sp>
        <p:nvSpPr>
          <p:cNvPr id="365" name="Rectángulo 22">
            <a:extLst>
              <a:ext uri="{FF2B5EF4-FFF2-40B4-BE49-F238E27FC236}">
                <a16:creationId xmlns:a16="http://schemas.microsoft.com/office/drawing/2014/main" id="{27D54CB4-0066-4140-96B8-95930CD77276}"/>
              </a:ext>
            </a:extLst>
          </p:cNvPr>
          <p:cNvSpPr/>
          <p:nvPr/>
        </p:nvSpPr>
        <p:spPr>
          <a:xfrm>
            <a:off x="7130037" y="388675"/>
            <a:ext cx="160036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1300" b="1" dirty="0">
                <a:solidFill>
                  <a:schemeClr val="accent3">
                    <a:lumMod val="75000"/>
                  </a:schemeClr>
                </a:solidFill>
              </a:rPr>
              <a:t>ADMINISTRACION</a:t>
            </a:r>
            <a:endParaRPr lang="es-ES" sz="1200" b="1" kern="1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67" name="366 CuadroTexto"/>
          <p:cNvSpPr txBox="1"/>
          <p:nvPr/>
        </p:nvSpPr>
        <p:spPr>
          <a:xfrm>
            <a:off x="7841936" y="4815019"/>
            <a:ext cx="17573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/>
              <a:t>NURIA GARCIA</a:t>
            </a:r>
          </a:p>
          <a:p>
            <a:r>
              <a:rPr lang="es-ES" sz="1200" dirty="0"/>
              <a:t>Auxiliar clínica</a:t>
            </a:r>
            <a:endParaRPr lang="es-ES" sz="1200" b="1" dirty="0"/>
          </a:p>
        </p:txBody>
      </p:sp>
      <p:sp>
        <p:nvSpPr>
          <p:cNvPr id="371" name="Elipse 109">
            <a:extLst>
              <a:ext uri="{FF2B5EF4-FFF2-40B4-BE49-F238E27FC236}">
                <a16:creationId xmlns:a16="http://schemas.microsoft.com/office/drawing/2014/main" id="{8547C6B6-4C5C-4A9B-97B5-B9DAA62B6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16945" y="4959537"/>
            <a:ext cx="82310" cy="82310"/>
          </a:xfrm>
          <a:prstGeom prst="ellipse">
            <a:avLst/>
          </a:prstGeom>
          <a:solidFill>
            <a:srgbClr val="CCCC00"/>
          </a:solidFill>
          <a:ln>
            <a:solidFill>
              <a:srgbClr val="CCCC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372" name="371 CuadroTexto"/>
          <p:cNvSpPr txBox="1"/>
          <p:nvPr/>
        </p:nvSpPr>
        <p:spPr>
          <a:xfrm>
            <a:off x="2880297" y="36610"/>
            <a:ext cx="6800067" cy="338554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s-ES" sz="1600" b="1" dirty="0">
                <a:ln w="1905">
                  <a:solidFill>
                    <a:srgbClr val="800000"/>
                  </a:solidFill>
                </a:ln>
                <a:solidFill>
                  <a:srgbClr val="99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ORGANIGRAMA CENTRO DE BIOQUIMICA Y GENETICA CLINICA. </a:t>
            </a:r>
            <a:r>
              <a:rPr lang="es-ES" sz="1600" dirty="0">
                <a:ln w="1905">
                  <a:solidFill>
                    <a:srgbClr val="800000"/>
                  </a:solidFill>
                </a:ln>
                <a:solidFill>
                  <a:srgbClr val="99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Nov.2025</a:t>
            </a:r>
          </a:p>
        </p:txBody>
      </p:sp>
      <p:sp>
        <p:nvSpPr>
          <p:cNvPr id="1025" name="1024 Elipse"/>
          <p:cNvSpPr/>
          <p:nvPr/>
        </p:nvSpPr>
        <p:spPr>
          <a:xfrm>
            <a:off x="4221200" y="3271531"/>
            <a:ext cx="701128" cy="680178"/>
          </a:xfrm>
          <a:prstGeom prst="ellipse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373" name="372 Imagen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62393" y="3435743"/>
            <a:ext cx="391885" cy="372075"/>
          </a:xfrm>
          <a:prstGeom prst="rect">
            <a:avLst/>
          </a:prstGeom>
        </p:spPr>
      </p:pic>
      <p:sp>
        <p:nvSpPr>
          <p:cNvPr id="34" name="Elipse 71">
            <a:extLst>
              <a:ext uri="{FF2B5EF4-FFF2-40B4-BE49-F238E27FC236}">
                <a16:creationId xmlns:a16="http://schemas.microsoft.com/office/drawing/2014/main" id="{E95005B3-E7A9-43A7-9097-E5C0B12D0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3179" y="2870567"/>
            <a:ext cx="213490" cy="2134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387" name="386 Elipse"/>
          <p:cNvSpPr/>
          <p:nvPr/>
        </p:nvSpPr>
        <p:spPr>
          <a:xfrm>
            <a:off x="7189710" y="1390615"/>
            <a:ext cx="631145" cy="640357"/>
          </a:xfrm>
          <a:prstGeom prst="ellipse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27" name="1026 Image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0663" y="1511817"/>
            <a:ext cx="462654" cy="386268"/>
          </a:xfrm>
          <a:prstGeom prst="rect">
            <a:avLst/>
          </a:prstGeom>
        </p:spPr>
      </p:pic>
      <p:cxnSp>
        <p:nvCxnSpPr>
          <p:cNvPr id="78" name="77 Conector recto"/>
          <p:cNvCxnSpPr>
            <a:endCxn id="350" idx="0"/>
          </p:cNvCxnSpPr>
          <p:nvPr/>
        </p:nvCxnSpPr>
        <p:spPr>
          <a:xfrm>
            <a:off x="6203806" y="5311000"/>
            <a:ext cx="6948" cy="218179"/>
          </a:xfrm>
          <a:prstGeom prst="line">
            <a:avLst/>
          </a:prstGeom>
          <a:ln>
            <a:solidFill>
              <a:srgbClr val="CC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65 Conector recto"/>
          <p:cNvCxnSpPr/>
          <p:nvPr/>
        </p:nvCxnSpPr>
        <p:spPr>
          <a:xfrm flipV="1">
            <a:off x="7613595" y="2999696"/>
            <a:ext cx="3098197" cy="3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92" name="91 Conector recto"/>
          <p:cNvCxnSpPr/>
          <p:nvPr/>
        </p:nvCxnSpPr>
        <p:spPr>
          <a:xfrm>
            <a:off x="7567698" y="3059543"/>
            <a:ext cx="0" cy="158396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02" name="101 Conector recto"/>
          <p:cNvCxnSpPr>
            <a:endCxn id="45" idx="0"/>
          </p:cNvCxnSpPr>
          <p:nvPr/>
        </p:nvCxnSpPr>
        <p:spPr>
          <a:xfrm>
            <a:off x="9464105" y="3003014"/>
            <a:ext cx="0" cy="551922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6" name="145 Conector recto"/>
          <p:cNvCxnSpPr/>
          <p:nvPr/>
        </p:nvCxnSpPr>
        <p:spPr>
          <a:xfrm>
            <a:off x="10711792" y="2999696"/>
            <a:ext cx="0" cy="551922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162" name="Elipse 118">
            <a:extLst>
              <a:ext uri="{FF2B5EF4-FFF2-40B4-BE49-F238E27FC236}">
                <a16:creationId xmlns:a16="http://schemas.microsoft.com/office/drawing/2014/main" id="{8A0D58C4-E3D8-4575-8BF0-37F45BB95A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393984" y="1523430"/>
            <a:ext cx="82310" cy="8231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cxnSp>
        <p:nvCxnSpPr>
          <p:cNvPr id="167" name="166 Conector recto"/>
          <p:cNvCxnSpPr>
            <a:stCxn id="67" idx="0"/>
          </p:cNvCxnSpPr>
          <p:nvPr/>
        </p:nvCxnSpPr>
        <p:spPr>
          <a:xfrm flipV="1">
            <a:off x="10518262" y="758917"/>
            <a:ext cx="0" cy="764513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68" name="167 Conector recto"/>
          <p:cNvCxnSpPr>
            <a:stCxn id="162" idx="0"/>
          </p:cNvCxnSpPr>
          <p:nvPr/>
        </p:nvCxnSpPr>
        <p:spPr>
          <a:xfrm flipV="1">
            <a:off x="11435139" y="735866"/>
            <a:ext cx="0" cy="787564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192" name="Elipse 109">
            <a:extLst>
              <a:ext uri="{FF2B5EF4-FFF2-40B4-BE49-F238E27FC236}">
                <a16:creationId xmlns:a16="http://schemas.microsoft.com/office/drawing/2014/main" id="{8547C6B6-4C5C-4A9B-97B5-B9DAA62B6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6714" y="5535279"/>
            <a:ext cx="82310" cy="8231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193" name="Elipse 109">
            <a:extLst>
              <a:ext uri="{FF2B5EF4-FFF2-40B4-BE49-F238E27FC236}">
                <a16:creationId xmlns:a16="http://schemas.microsoft.com/office/drawing/2014/main" id="{8547C6B6-4C5C-4A9B-97B5-B9DAA62B65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803088" y="5525049"/>
            <a:ext cx="82310" cy="8231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cxnSp>
        <p:nvCxnSpPr>
          <p:cNvPr id="161" name="160 Conector angular"/>
          <p:cNvCxnSpPr>
            <a:endCxn id="352" idx="0"/>
          </p:cNvCxnSpPr>
          <p:nvPr/>
        </p:nvCxnSpPr>
        <p:spPr>
          <a:xfrm>
            <a:off x="6218436" y="5311000"/>
            <a:ext cx="3488037" cy="21526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4" name="Picture 3" descr="D:\Users\gss09l\Pictures\ADN organizacional\Supervisora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6168" y="4252480"/>
            <a:ext cx="431045" cy="431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4" name="173 Conector recto"/>
          <p:cNvCxnSpPr>
            <a:stCxn id="21" idx="3"/>
            <a:endCxn id="371" idx="2"/>
          </p:cNvCxnSpPr>
          <p:nvPr/>
        </p:nvCxnSpPr>
        <p:spPr>
          <a:xfrm>
            <a:off x="7081271" y="4998567"/>
            <a:ext cx="635674" cy="21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upo 18">
            <a:extLst>
              <a:ext uri="{FF2B5EF4-FFF2-40B4-BE49-F238E27FC236}">
                <a16:creationId xmlns:a16="http://schemas.microsoft.com/office/drawing/2014/main" id="{96CEEFEB-8D5E-673E-9EC2-2967A1B7FB34}"/>
              </a:ext>
            </a:extLst>
          </p:cNvPr>
          <p:cNvGrpSpPr/>
          <p:nvPr/>
        </p:nvGrpSpPr>
        <p:grpSpPr>
          <a:xfrm>
            <a:off x="908635" y="756741"/>
            <a:ext cx="82310" cy="747280"/>
            <a:chOff x="1347046" y="735864"/>
            <a:chExt cx="82310" cy="747280"/>
          </a:xfrm>
        </p:grpSpPr>
        <p:sp>
          <p:nvSpPr>
            <p:cNvPr id="247" name="Elipse 107">
              <a:extLst>
                <a:ext uri="{FF2B5EF4-FFF2-40B4-BE49-F238E27FC236}">
                  <a16:creationId xmlns:a16="http://schemas.microsoft.com/office/drawing/2014/main" id="{3D4169F2-589F-4BCC-9E24-FF0760B9A0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347046" y="1400834"/>
              <a:ext cx="82310" cy="82310"/>
            </a:xfrm>
            <a:prstGeom prst="ellipse">
              <a:avLst/>
            </a:prstGeom>
            <a:solidFill>
              <a:srgbClr val="339966"/>
            </a:solidFill>
            <a:ln>
              <a:solidFill>
                <a:srgbClr val="3399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es-ES"/>
            </a:p>
          </p:txBody>
        </p:sp>
        <p:cxnSp>
          <p:nvCxnSpPr>
            <p:cNvPr id="1052" name="1051 Conector recto"/>
            <p:cNvCxnSpPr>
              <a:endCxn id="247" idx="0"/>
            </p:cNvCxnSpPr>
            <p:nvPr/>
          </p:nvCxnSpPr>
          <p:spPr>
            <a:xfrm>
              <a:off x="1388201" y="735864"/>
              <a:ext cx="0" cy="664970"/>
            </a:xfrm>
            <a:prstGeom prst="line">
              <a:avLst/>
            </a:prstGeom>
            <a:ln>
              <a:solidFill>
                <a:srgbClr val="3399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55" name="1054 Conector recto"/>
          <p:cNvCxnSpPr>
            <a:cxnSpLocks/>
          </p:cNvCxnSpPr>
          <p:nvPr/>
        </p:nvCxnSpPr>
        <p:spPr>
          <a:xfrm>
            <a:off x="2714643" y="714987"/>
            <a:ext cx="2735" cy="673500"/>
          </a:xfrm>
          <a:prstGeom prst="line">
            <a:avLst/>
          </a:prstGeom>
          <a:ln>
            <a:solidFill>
              <a:srgbClr val="3399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196 Conector recto"/>
          <p:cNvCxnSpPr>
            <a:endCxn id="61" idx="0"/>
          </p:cNvCxnSpPr>
          <p:nvPr/>
        </p:nvCxnSpPr>
        <p:spPr>
          <a:xfrm>
            <a:off x="9200004" y="735864"/>
            <a:ext cx="0" cy="316532"/>
          </a:xfrm>
          <a:prstGeom prst="line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198 Conector angular"/>
          <p:cNvCxnSpPr/>
          <p:nvPr/>
        </p:nvCxnSpPr>
        <p:spPr>
          <a:xfrm rot="10800000" flipV="1">
            <a:off x="8523711" y="1375676"/>
            <a:ext cx="167231" cy="165669"/>
          </a:xfrm>
          <a:prstGeom prst="bentConnector2">
            <a:avLst/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200 Conector angular"/>
          <p:cNvCxnSpPr>
            <a:endCxn id="106" idx="0"/>
          </p:cNvCxnSpPr>
          <p:nvPr/>
        </p:nvCxnSpPr>
        <p:spPr>
          <a:xfrm rot="16200000" flipH="1">
            <a:off x="9694326" y="1373322"/>
            <a:ext cx="162254" cy="137962"/>
          </a:xfrm>
          <a:prstGeom prst="bentConnector3">
            <a:avLst>
              <a:gd name="adj1" fmla="val -2121"/>
            </a:avLst>
          </a:pr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14 CuadroTexto"/>
          <p:cNvSpPr txBox="1"/>
          <p:nvPr/>
        </p:nvSpPr>
        <p:spPr>
          <a:xfrm>
            <a:off x="8492043" y="2040264"/>
            <a:ext cx="29992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dirty="0"/>
              <a:t>Auxiliares administrativos de Administración</a:t>
            </a:r>
          </a:p>
        </p:txBody>
      </p:sp>
      <p:cxnSp>
        <p:nvCxnSpPr>
          <p:cNvPr id="97" name="Conector: Codo 121">
            <a:extLst>
              <a:ext uri="{FF2B5EF4-FFF2-40B4-BE49-F238E27FC236}">
                <a16:creationId xmlns:a16="http://schemas.microsoft.com/office/drawing/2014/main" id="{DB6E0B7E-8974-4A28-BC51-7F85C7F5B3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304176" y="3260571"/>
            <a:ext cx="1524302" cy="837341"/>
          </a:xfrm>
          <a:prstGeom prst="bentConnector3">
            <a:avLst>
              <a:gd name="adj1" fmla="val 10"/>
            </a:avLst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Elipse 110">
            <a:extLst>
              <a:ext uri="{FF2B5EF4-FFF2-40B4-BE49-F238E27FC236}">
                <a16:creationId xmlns:a16="http://schemas.microsoft.com/office/drawing/2014/main" id="{53B8C8A1-B8C7-423C-89FE-51E9ECFCB7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6501" y="4382616"/>
            <a:ext cx="82310" cy="8231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103" name="Rectángulo 19">
            <a:extLst>
              <a:ext uri="{FF2B5EF4-FFF2-40B4-BE49-F238E27FC236}">
                <a16:creationId xmlns:a16="http://schemas.microsoft.com/office/drawing/2014/main" id="{F29B8C93-9BD8-4437-9379-8B7C1D9398C3}"/>
              </a:ext>
            </a:extLst>
          </p:cNvPr>
          <p:cNvSpPr/>
          <p:nvPr/>
        </p:nvSpPr>
        <p:spPr>
          <a:xfrm>
            <a:off x="309230" y="4481645"/>
            <a:ext cx="745232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marL="0" lvl="0" indent="0" algn="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es-E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MANUEL BERNAL</a:t>
            </a:r>
            <a:br>
              <a:rPr lang="es-ES" sz="13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Facultativo adjunto</a:t>
            </a:r>
            <a:endParaRPr lang="es-ES" sz="1200" kern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0" name="39 Imagen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1301" y="1249675"/>
            <a:ext cx="2935817" cy="2084281"/>
          </a:xfrm>
          <a:prstGeom prst="rect">
            <a:avLst/>
          </a:prstGeom>
        </p:spPr>
      </p:pic>
      <p:cxnSp>
        <p:nvCxnSpPr>
          <p:cNvPr id="16" name="1051 Conector recto">
            <a:extLst>
              <a:ext uri="{FF2B5EF4-FFF2-40B4-BE49-F238E27FC236}">
                <a16:creationId xmlns:a16="http://schemas.microsoft.com/office/drawing/2014/main" id="{2722CFAB-BFE2-CBE9-830E-C5C696C401C8}"/>
              </a:ext>
            </a:extLst>
          </p:cNvPr>
          <p:cNvCxnSpPr>
            <a:cxnSpLocks/>
          </p:cNvCxnSpPr>
          <p:nvPr/>
        </p:nvCxnSpPr>
        <p:spPr>
          <a:xfrm>
            <a:off x="1857926" y="756741"/>
            <a:ext cx="0" cy="664970"/>
          </a:xfrm>
          <a:prstGeom prst="line">
            <a:avLst/>
          </a:prstGeom>
          <a:ln>
            <a:solidFill>
              <a:srgbClr val="3399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Elipse 107">
            <a:extLst>
              <a:ext uri="{FF2B5EF4-FFF2-40B4-BE49-F238E27FC236}">
                <a16:creationId xmlns:a16="http://schemas.microsoft.com/office/drawing/2014/main" id="{BF8B9348-4DA3-BE54-E508-ABC056E01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806333" y="1411271"/>
            <a:ext cx="92747" cy="103188"/>
          </a:xfrm>
          <a:prstGeom prst="ellipse">
            <a:avLst/>
          </a:prstGeom>
          <a:solidFill>
            <a:srgbClr val="339966"/>
          </a:solidFill>
          <a:ln>
            <a:solidFill>
              <a:srgbClr val="3399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/>
          </a:p>
        </p:txBody>
      </p:sp>
      <p:sp>
        <p:nvSpPr>
          <p:cNvPr id="20" name="Rectángulo 20">
            <a:extLst>
              <a:ext uri="{FF2B5EF4-FFF2-40B4-BE49-F238E27FC236}">
                <a16:creationId xmlns:a16="http://schemas.microsoft.com/office/drawing/2014/main" id="{36F2FCF5-1AF0-63C3-D58A-07B58AEFC673}"/>
              </a:ext>
            </a:extLst>
          </p:cNvPr>
          <p:cNvSpPr/>
          <p:nvPr/>
        </p:nvSpPr>
        <p:spPr>
          <a:xfrm>
            <a:off x="240561" y="1603232"/>
            <a:ext cx="995252" cy="68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rtlCol="0" anchor="ctr" anchorCtr="0">
            <a:noAutofit/>
          </a:bodyPr>
          <a:lstStyle/>
          <a:p>
            <a:pPr algn="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AZUCENA LOPEZ </a:t>
            </a:r>
          </a:p>
          <a:p>
            <a:pPr lvl="0" algn="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Facultativo adjunto</a:t>
            </a:r>
            <a:endParaRPr lang="es-E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9803805"/>
      </p:ext>
    </p:extLst>
  </p:cSld>
  <p:clrMapOvr>
    <a:masterClrMapping/>
  </p:clrMapOvr>
</p:sld>
</file>

<file path=ppt/theme/theme1.xml><?xml version="1.0" encoding="utf-8"?>
<a:theme xmlns:a="http://schemas.openxmlformats.org/drawingml/2006/main" name="tf33828058_win32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0958353_TF33828058_Win32" id="{A5A03E1F-9F6D-4988-82A1-5A69CEC280BF}" vid="{ED408AE4-CE24-4429-BADB-87C9265B757C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5FE54573245D2744A99901DDD0909792" ma:contentTypeVersion="15" ma:contentTypeDescription="Crear nuevo documento." ma:contentTypeScope="" ma:versionID="dbb9e0855f74a25e3fde0c1e064eda01">
  <xsd:schema xmlns:xsd="http://www.w3.org/2001/XMLSchema" xmlns:xs="http://www.w3.org/2001/XMLSchema" xmlns:p="http://schemas.microsoft.com/office/2006/metadata/properties" xmlns:ns2="384ea2e5-1502-4b5a-b137-73ddf66cd267" xmlns:ns3="47aa196c-4056-41b1-9c11-f3986f1353bf" targetNamespace="http://schemas.microsoft.com/office/2006/metadata/properties" ma:root="true" ma:fieldsID="25c7af267c5940b29ee9ab2f74c46368" ns2:_="" ns3:_="">
    <xsd:import namespace="384ea2e5-1502-4b5a-b137-73ddf66cd267"/>
    <xsd:import namespace="47aa196c-4056-41b1-9c11-f3986f1353bf"/>
    <xsd:element name="properties">
      <xsd:complexType>
        <xsd:sequence>
          <xsd:element name="documentManagement">
            <xsd:complexType>
              <xsd:all>
                <xsd:element ref="ns2:Imagen" minOccurs="0"/>
                <xsd:element ref="ns2:Descripci_x00f3_n_x0020_imagen" minOccurs="0"/>
                <xsd:element ref="ns2:Etapa_x0020_y_x0020_a_x00f1_o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4ea2e5-1502-4b5a-b137-73ddf66cd267" elementFormDefault="qualified">
    <xsd:import namespace="http://schemas.microsoft.com/office/2006/documentManagement/types"/>
    <xsd:import namespace="http://schemas.microsoft.com/office/infopath/2007/PartnerControls"/>
    <xsd:element name="Imagen" ma:index="8" nillable="true" ma:displayName="Imagen" ma:format="Image" ma:internalName="Imagen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Descripci_x00f3_n_x0020_imagen" ma:index="9" nillable="true" ma:displayName="Descripción imagen" ma:internalName="Descripci_x00f3_n_x0020_imagen">
      <xsd:simpleType>
        <xsd:restriction base="dms:Note">
          <xsd:maxLength value="255"/>
        </xsd:restriction>
      </xsd:simpleType>
    </xsd:element>
    <xsd:element name="Etapa_x0020_y_x0020_a_x00f1_o" ma:index="10" ma:displayName="Etapa y año" ma:format="Dropdown" ma:indexed="true" ma:internalName="Etapa_x0020_y_x0020_a_x00f1_o">
      <xsd:simpleType>
        <xsd:restriction base="dms:Choice">
          <xsd:enumeration value="Etapa Instituto-Espinardo"/>
          <xsd:enumeration value="Etapa Consejería Sanidad-Espinardo"/>
          <xsd:enumeration value="Etapa Consejería Sanidad-Arrixaca"/>
          <xsd:enumeration value="Etapa SMS-Arrixaca (Pasillo policlínico)"/>
          <xsd:enumeration value="Etapa SMS-Arrixaca B. Técnico hasta 2014"/>
          <xsd:enumeration value="Etapa SMS-Arrixaca B. Técnico 2015-2025"/>
        </xsd:restriction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Etiquetas de imagen" ma:readOnly="false" ma:fieldId="{5cf76f15-5ced-4ddc-b409-7134ff3c332f}" ma:taxonomyMulti="true" ma:sspId="b6b9b444-1e45-4268-b8b7-af71215058d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a196c-4056-41b1-9c11-f3986f1353b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072c448f-6c61-4b0f-a879-12e26c5f619b}" ma:internalName="TaxCatchAll" ma:showField="CatchAllData" ma:web="47aa196c-4056-41b1-9c11-f3986f1353b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84ea2e5-1502-4b5a-b137-73ddf66cd267">
      <Terms xmlns="http://schemas.microsoft.com/office/infopath/2007/PartnerControls"/>
    </lcf76f155ced4ddcb4097134ff3c332f>
    <Descripci_x00f3_n_x0020_imagen xmlns="384ea2e5-1502-4b5a-b137-73ddf66cd267" xsi:nil="true"/>
    <TaxCatchAll xmlns="47aa196c-4056-41b1-9c11-f3986f1353bf" xsi:nil="true"/>
    <Etapa_x0020_y_x0020_a_x00f1_o xmlns="384ea2e5-1502-4b5a-b137-73ddf66cd267"/>
    <Imagen xmlns="384ea2e5-1502-4b5a-b137-73ddf66cd267">
      <Url xsi:nil="true"/>
      <Description xsi:nil="true"/>
    </Imagen>
  </documentManagement>
</p:properties>
</file>

<file path=customXml/itemProps1.xml><?xml version="1.0" encoding="utf-8"?>
<ds:datastoreItem xmlns:ds="http://schemas.openxmlformats.org/officeDocument/2006/customXml" ds:itemID="{B8219D88-E7C8-4EBB-9719-C268C9043CD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4ea2e5-1502-4b5a-b137-73ddf66cd267"/>
    <ds:schemaRef ds:uri="47aa196c-4056-41b1-9c11-f3986f1353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4DAE98-7714-4C84-8DB5-05162625B0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F0E382-6E66-47A8-9829-EE1EBC952991}">
  <ds:schemaRefs>
    <ds:schemaRef ds:uri="http://schemas.microsoft.com/office/2006/metadata/properties"/>
    <ds:schemaRef ds:uri="http://schemas.microsoft.com/office/infopath/2007/PartnerControls"/>
    <ds:schemaRef ds:uri="384ea2e5-1502-4b5a-b137-73ddf66cd267"/>
    <ds:schemaRef ds:uri="47aa196c-4056-41b1-9c11-f3986f1353b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tf33828058_win32</Template>
  <TotalTime>0</TotalTime>
  <Words>184</Words>
  <Application>Microsoft Office PowerPoint</Application>
  <PresentationFormat>Panorámica</PresentationFormat>
  <Paragraphs>36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tf33828058_win32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78</cp:revision>
  <dcterms:created xsi:type="dcterms:W3CDTF">2023-02-06T14:35:25Z</dcterms:created>
  <dcterms:modified xsi:type="dcterms:W3CDTF">2025-11-21T12:31:05Z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0x0101005FE54573245D2744A99901DDD0909792</vt:lpwstr>
  </property>
  <property fmtid="{D5CDD505-2E9C-101B-9397-08002B2CF9AE}" pid="3" name="MediaServiceImageTags">
    <vt:lpwstr/>
  </property>
</Properties>
</file>